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4" r:id="rId2"/>
    <p:sldId id="295" r:id="rId3"/>
    <p:sldId id="296" r:id="rId4"/>
    <p:sldId id="297" r:id="rId5"/>
    <p:sldId id="298" r:id="rId6"/>
    <p:sldId id="286" r:id="rId7"/>
    <p:sldId id="300" r:id="rId8"/>
    <p:sldId id="299" r:id="rId9"/>
    <p:sldId id="301" r:id="rId10"/>
    <p:sldId id="302" r:id="rId11"/>
    <p:sldId id="2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23708-5CBD-4887-8C33-DA7D1A99DCD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5398-57BB-47FF-BF4C-D007E72C1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3872347" cy="5120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167 (Ενότητας):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724" y="277091"/>
            <a:ext cx="7492286" cy="119668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76213" y="165522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3921" y="1647903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164790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624" y="2413136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624" y="3299983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4/Σελ.163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208" y="165521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Αρχικός Μισθός (ΑΤ)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27771" y="1647898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ΑΥΞΗΣΗ (+)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5974" y="164789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Τελικός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ισθός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(ΤΤ)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6203" y="240336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27766" y="2409900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358" y="3296003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9273" y="3302537"/>
            <a:ext cx="3616036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55979" y="330253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4833517" y="1059961"/>
            <a:ext cx="2098720" cy="346363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87291" y="630031"/>
            <a:ext cx="1101436" cy="371956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26129" y="2308824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82047" y="2308824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8" idx="4"/>
          </p:cNvCxnSpPr>
          <p:nvPr/>
        </p:nvCxnSpPr>
        <p:spPr>
          <a:xfrm>
            <a:off x="1804766" y="3892335"/>
            <a:ext cx="1732917" cy="70737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2" idx="4"/>
          </p:cNvCxnSpPr>
          <p:nvPr/>
        </p:nvCxnSpPr>
        <p:spPr>
          <a:xfrm flipV="1">
            <a:off x="3509978" y="3892335"/>
            <a:ext cx="2250706" cy="70737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492645" y="4727843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645" y="4727843"/>
                <a:ext cx="1930718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4628209" y="4750754"/>
                <a:ext cx="17407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209" y="4750754"/>
                <a:ext cx="1740797" cy="461665"/>
              </a:xfrm>
              <a:prstGeom prst="rect">
                <a:avLst/>
              </a:prstGeom>
              <a:blipFill>
                <a:blip r:embed="rId4"/>
                <a:stretch>
                  <a:fillRect r="-35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4719461" y="6143551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461" y="6143551"/>
                <a:ext cx="1570879" cy="461665"/>
              </a:xfrm>
              <a:prstGeom prst="rect">
                <a:avLst/>
              </a:prstGeom>
              <a:blipFill>
                <a:blip r:embed="rId5"/>
                <a:stretch>
                  <a:fillRect r="-775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2876370" y="4839357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964853" y="5308624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12238" y="5774219"/>
            <a:ext cx="34757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μισθός του θα αυξηθεί κατά 10%.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4598523" y="5228359"/>
                <a:ext cx="174079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523" y="5228359"/>
                <a:ext cx="1740797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4996084" y="5261581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084567" y="5730848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18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3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6" grpId="0" animBg="1"/>
      <p:bldP spid="3" grpId="0" animBg="1"/>
      <p:bldP spid="27" grpId="0" animBg="1"/>
      <p:bldP spid="28" grpId="0" animBg="1"/>
      <p:bldP spid="32" grpId="0" animBg="1"/>
      <p:bldP spid="34" grpId="0" animBg="1"/>
      <p:bldP spid="35" grpId="0"/>
      <p:bldP spid="37" grpId="0"/>
      <p:bldP spid="45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3872347" cy="150953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</a:t>
            </a:r>
            <a:r>
              <a:rPr lang="el-GR" dirty="0" smtClean="0"/>
              <a:t>163: </a:t>
            </a:r>
          </a:p>
          <a:p>
            <a:pPr marL="0" indent="0">
              <a:buNone/>
            </a:pPr>
            <a:r>
              <a:rPr lang="el-GR" dirty="0" smtClean="0"/>
              <a:t>3β, 3γ</a:t>
            </a:r>
          </a:p>
          <a:p>
            <a:pPr marL="0" indent="0">
              <a:buNone/>
            </a:pPr>
            <a:r>
              <a:rPr lang="el-GR" dirty="0" smtClean="0"/>
              <a:t>5, 6, 7, 8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9/Σελ.167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466499" y="2666291"/>
                <a:ext cx="3118097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9" y="2666291"/>
                <a:ext cx="3118097" cy="1106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429157" y="2661791"/>
                <a:ext cx="3256126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20+30+50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157" y="2661791"/>
                <a:ext cx="3256126" cy="11067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ubtitle 2"/>
          <p:cNvSpPr txBox="1">
            <a:spLocks/>
          </p:cNvSpPr>
          <p:nvPr/>
        </p:nvSpPr>
        <p:spPr>
          <a:xfrm>
            <a:off x="364307" y="1184664"/>
            <a:ext cx="3064850" cy="85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Α: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€20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Β: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€30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Γ: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€50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Συνολικό ποσό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€5000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6061479" y="2661791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5000</m:t>
                          </m:r>
                        </m:num>
                        <m:den>
                          <m:r>
                            <a:rPr lang="el-GR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479" y="2661791"/>
                <a:ext cx="1794044" cy="1106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9797" y="147590"/>
            <a:ext cx="6357332" cy="236603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7373333" y="2661791"/>
                <a:ext cx="1794044" cy="11067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333" y="2661791"/>
                <a:ext cx="1794044" cy="11067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711626" y="2663542"/>
            <a:ext cx="798517" cy="114446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6" idx="4"/>
            <a:endCxn id="28" idx="0"/>
          </p:cNvCxnSpPr>
          <p:nvPr/>
        </p:nvCxnSpPr>
        <p:spPr>
          <a:xfrm>
            <a:off x="1110885" y="3808010"/>
            <a:ext cx="835783" cy="83802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804477" y="4646030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77" y="4646030"/>
                <a:ext cx="2284382" cy="10491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1676674" y="2663541"/>
            <a:ext cx="798517" cy="114446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55090" y="2598526"/>
            <a:ext cx="798517" cy="114446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1" idx="4"/>
            <a:endCxn id="39" idx="0"/>
          </p:cNvCxnSpPr>
          <p:nvPr/>
        </p:nvCxnSpPr>
        <p:spPr>
          <a:xfrm>
            <a:off x="2075933" y="3808009"/>
            <a:ext cx="2466419" cy="8182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9" idx="0"/>
            <a:endCxn id="32" idx="3"/>
          </p:cNvCxnSpPr>
          <p:nvPr/>
        </p:nvCxnSpPr>
        <p:spPr>
          <a:xfrm flipV="1">
            <a:off x="4542352" y="3575391"/>
            <a:ext cx="3329678" cy="105091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3400161" y="4626303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𝚩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61" y="4626303"/>
                <a:ext cx="2284382" cy="10491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/>
          <p:cNvSpPr/>
          <p:nvPr/>
        </p:nvSpPr>
        <p:spPr>
          <a:xfrm>
            <a:off x="2468325" y="2677211"/>
            <a:ext cx="798517" cy="114446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5" idx="4"/>
            <a:endCxn id="50" idx="0"/>
          </p:cNvCxnSpPr>
          <p:nvPr/>
        </p:nvCxnSpPr>
        <p:spPr>
          <a:xfrm>
            <a:off x="2867584" y="3821679"/>
            <a:ext cx="4356995" cy="81985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0" idx="0"/>
          </p:cNvCxnSpPr>
          <p:nvPr/>
        </p:nvCxnSpPr>
        <p:spPr>
          <a:xfrm flipV="1">
            <a:off x="7224579" y="3654510"/>
            <a:ext cx="708726" cy="98702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6082388" y="4641530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𝚪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388" y="4641530"/>
                <a:ext cx="2284382" cy="10491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>
            <a:endCxn id="32" idx="3"/>
          </p:cNvCxnSpPr>
          <p:nvPr/>
        </p:nvCxnSpPr>
        <p:spPr>
          <a:xfrm flipV="1">
            <a:off x="1946668" y="3575391"/>
            <a:ext cx="5925362" cy="106388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7750779" y="2595024"/>
            <a:ext cx="798517" cy="114446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742420" y="2610251"/>
            <a:ext cx="798517" cy="114446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804477" y="5699729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77" y="5699729"/>
                <a:ext cx="2284382" cy="10491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3400161" y="5685874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61" y="5685874"/>
                <a:ext cx="2284382" cy="10491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6082388" y="5699729"/>
                <a:ext cx="2284382" cy="10491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</m:t>
                      </m:r>
                    </m:oMath>
                  </m:oMathPara>
                </a14:m>
                <a:endParaRPr lang="el-GR" sz="24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l-GR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€</m:t>
                      </m:r>
                      <m:r>
                        <a:rPr lang="el-GR" sz="2400" b="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500</m:t>
                      </m:r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388" y="5699729"/>
                <a:ext cx="2284382" cy="10491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8505320" y="5288795"/>
            <a:ext cx="35204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θα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πάρει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€1000, ο Β €1500 και ο Γ €2500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7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29" grpId="0" animBg="1"/>
      <p:bldP spid="30" grpId="0"/>
      <p:bldP spid="25" grpId="0"/>
      <p:bldP spid="26" grpId="0" animBg="1"/>
      <p:bldP spid="28" grpId="0" animBg="1"/>
      <p:bldP spid="31" grpId="0" animBg="1"/>
      <p:bldP spid="32" grpId="0" animBg="1"/>
      <p:bldP spid="39" grpId="0" animBg="1"/>
      <p:bldP spid="45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6" t="5332" b="3681"/>
          <a:stretch/>
        </p:blipFill>
        <p:spPr>
          <a:xfrm>
            <a:off x="7967303" y="1219199"/>
            <a:ext cx="3699164" cy="3325092"/>
          </a:xfr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147763" y="255123"/>
            <a:ext cx="4449473" cy="617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10: Ποσοστά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1447">
            <a:off x="9247483" y="227219"/>
            <a:ext cx="2797860" cy="1421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38020" b="1624"/>
          <a:stretch/>
        </p:blipFill>
        <p:spPr>
          <a:xfrm>
            <a:off x="294624" y="1219199"/>
            <a:ext cx="3347620" cy="332509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" t="3057" r="48062" b="3682"/>
          <a:stretch/>
        </p:blipFill>
        <p:spPr>
          <a:xfrm>
            <a:off x="3879273" y="1219199"/>
            <a:ext cx="3838723" cy="33250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94624" y="4717219"/>
                <a:ext cx="3347620" cy="99155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ΔΕΝ</a:t>
                </a:r>
                <a:r>
                  <a:rPr lang="el-G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θα πληρώσουμε τα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l-GR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τιμής!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24" y="4717219"/>
                <a:ext cx="3347620" cy="991553"/>
              </a:xfrm>
              <a:prstGeom prst="rect">
                <a:avLst/>
              </a:prstGeom>
              <a:blipFill>
                <a:blip r:embed="rId5"/>
                <a:stretch>
                  <a:fillRect l="-181" t="-4878" r="-2904" b="-914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24824" y="4717219"/>
                <a:ext cx="3347620" cy="101899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ΔΕΝ</a:t>
                </a:r>
                <a:r>
                  <a:rPr lang="el-G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θα πληρώσουμε τα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l-GR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τιμής!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824" y="4717219"/>
                <a:ext cx="3347620" cy="1018997"/>
              </a:xfrm>
              <a:prstGeom prst="rect">
                <a:avLst/>
              </a:prstGeom>
              <a:blipFill>
                <a:blip r:embed="rId6"/>
                <a:stretch>
                  <a:fillRect l="-363" t="-4734" r="-2722" b="-5325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143075" y="4717219"/>
                <a:ext cx="3347620" cy="101899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ΔΕΝ</a:t>
                </a:r>
                <a:r>
                  <a:rPr lang="el-G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θα πληρώσουμε τα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l-GR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τιμής!</a:t>
                </a:r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075" y="4717219"/>
                <a:ext cx="3347620" cy="1018997"/>
              </a:xfrm>
              <a:prstGeom prst="rect">
                <a:avLst/>
              </a:prstGeom>
              <a:blipFill>
                <a:blip r:embed="rId7"/>
                <a:stretch>
                  <a:fillRect l="-181" t="-4734" r="-2904" b="-5917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5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5" name="Horizontal Scroll 24"/>
              <p:cNvSpPr/>
              <p:nvPr/>
            </p:nvSpPr>
            <p:spPr>
              <a:xfrm>
                <a:off x="2216300" y="1107244"/>
                <a:ext cx="7232500" cy="2134719"/>
              </a:xfrm>
              <a:prstGeom prst="horizontalScroll">
                <a:avLst>
                  <a:gd name="adj" fmla="val 7514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Ποσοστό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ονομάζεται ο λόγος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400" b="1" u="sng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Συμβολίζουμε:</a:t>
                </a:r>
                <a:r>
                  <a:rPr lang="el-GR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α%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και διαβάζουμε: 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 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τοις εκατό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”</a:t>
                </a:r>
                <a:endParaRPr lang="en-US" sz="2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Horizontal Scrol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300" y="1107244"/>
                <a:ext cx="7232500" cy="2134719"/>
              </a:xfrm>
              <a:prstGeom prst="horizontalScroll">
                <a:avLst>
                  <a:gd name="adj" fmla="val 7514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Ποσοστά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6650182" y="1468582"/>
            <a:ext cx="1593273" cy="706021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 flipH="1">
            <a:off x="2369127" y="2071209"/>
            <a:ext cx="4514384" cy="1849627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1208" y="3941224"/>
            <a:ext cx="33476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μονάδες ενός μεγέθους,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κρατώ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τις α μονάδες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41461" y="3603301"/>
                <a:ext cx="6583739" cy="26162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π.χ. Για κάθε 4 μέρη αλεύρι παίρνω 1 μέρος λάδι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200" b="0" i="0" smtClean="0">
                              <a:latin typeface="Cambria Math" panose="02040503050406030204" pitchFamily="18" charset="0"/>
                            </a:rPr>
                            <m:t>Λάδ</m:t>
                          </m:r>
                          <m:r>
                            <a:rPr lang="el-GR" sz="2200" b="0" i="1" smtClean="0">
                              <a:latin typeface="Cambria Math" panose="02040503050406030204" pitchFamily="18" charset="0"/>
                            </a:rPr>
                            <m:t>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200" b="0" i="0" smtClean="0">
                              <a:latin typeface="Cambria Math" panose="02040503050406030204" pitchFamily="18" charset="0"/>
                            </a:rPr>
                            <m:t>Αλεύρι</m:t>
                          </m:r>
                        </m:den>
                      </m:f>
                      <m:r>
                        <a:rPr lang="el-GR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l-GR" sz="2200" dirty="0" smtClean="0"/>
              </a:p>
              <a:p>
                <a:pPr algn="ctr"/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Αναγωγή στα 100: Για κάθε 100 μέρη αλεύρι, παίρνω 25 μέρη λάδι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200">
                              <a:latin typeface="Cambria Math" panose="02040503050406030204" pitchFamily="18" charset="0"/>
                            </a:rPr>
                            <m:t>Λάδ</m:t>
                          </m:r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200">
                              <a:latin typeface="Cambria Math" panose="02040503050406030204" pitchFamily="18" charset="0"/>
                            </a:rPr>
                            <m:t>Αλεύρι</m:t>
                          </m:r>
                        </m:den>
                      </m:f>
                      <m:r>
                        <a:rPr lang="el-GR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l-GR" sz="22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200" b="0" i="1" smtClean="0">
                          <a:latin typeface="Cambria Math" panose="02040503050406030204" pitchFamily="18" charset="0"/>
                        </a:rPr>
                        <m:t>=25%</m:t>
                      </m:r>
                    </m:oMath>
                  </m:oMathPara>
                </a14:m>
                <a:endParaRPr lang="el-GR" sz="2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461" y="3603301"/>
                <a:ext cx="6583739" cy="2616229"/>
              </a:xfrm>
              <a:prstGeom prst="rect">
                <a:avLst/>
              </a:prstGeom>
              <a:blipFill>
                <a:blip r:embed="rId3"/>
                <a:stretch>
                  <a:fillRect t="-185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9726317" y="1323523"/>
            <a:ext cx="2285573" cy="163288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100%: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όλο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α%: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μέρος από το ολόκληρο!!!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48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9618951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θέλω να βρω το ποσοστό ενός αριθμού: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213" y="104562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20% του 80: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07390" y="2358382"/>
                <a:ext cx="1485266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390" y="2358382"/>
                <a:ext cx="1485266" cy="15248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069340" y="104562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30% του 140: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62467" y="104562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35% του 30: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56510" y="1045624"/>
            <a:ext cx="526472" cy="52305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1933610" y="1492079"/>
            <a:ext cx="1488463" cy="41984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23832" y="1650399"/>
            <a:ext cx="1159003" cy="52305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επί: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000517" y="2358381"/>
                <a:ext cx="1485266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=42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517" y="2358381"/>
                <a:ext cx="1485266" cy="15248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8893644" y="2358381"/>
                <a:ext cx="1485266" cy="260302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l-GR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=10,5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644" y="2358381"/>
                <a:ext cx="1485266" cy="2603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endCxn id="9" idx="0"/>
          </p:cNvCxnSpPr>
          <p:nvPr/>
        </p:nvCxnSpPr>
        <p:spPr>
          <a:xfrm flipV="1">
            <a:off x="1496291" y="2358382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196387" y="2598320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96291" y="2927720"/>
            <a:ext cx="350048" cy="1930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320145" y="2367075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103371" y="2607013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20145" y="2936413"/>
            <a:ext cx="350048" cy="1930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396625" y="2798978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899606" y="2634278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8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852" y="271454"/>
            <a:ext cx="7956116" cy="122910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/Σελ.163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723" y="1500555"/>
            <a:ext cx="3223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Α’: 25% του γυμνασίου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Β’: 35% του σχολείου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Γ’: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μαθητών=;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Σύνολο μαθητών: 480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642852" y="3458708"/>
                <a:ext cx="2730239" cy="18891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480</m:t>
                      </m:r>
                    </m:oMath>
                  </m:oMathPara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192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52" y="3458708"/>
                <a:ext cx="2730239" cy="1889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497782" y="5728601"/>
            <a:ext cx="501474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μαθητές της Γ’ τάξης είναι 192.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42852" y="2410532"/>
            <a:ext cx="322335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Α’+Β’ = (25+35)% = 60%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176003" y="2410532"/>
            <a:ext cx="285221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= (100-60)% = 40%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121236" y="2507673"/>
            <a:ext cx="734291" cy="255213"/>
          </a:xfrm>
          <a:prstGeom prst="right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948546" y="3458708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82110" y="3698646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48546" y="4028046"/>
            <a:ext cx="350048" cy="1930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9" grpId="0" animBg="1"/>
      <p:bldP spid="38" grpId="0" animBg="1"/>
      <p:bldP spid="18" grpId="0" animBg="1"/>
      <p:bldP spid="2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α/Σελ.163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723" y="1500555"/>
            <a:ext cx="3458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Χωρίς Ζώνη(ΧΖ): 90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Σύνολο Οδηγών(ΣΟ): 450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876549" y="3180012"/>
                <a:ext cx="2730239" cy="18891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549" y="3180012"/>
                <a:ext cx="2730239" cy="1889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096000" y="5728601"/>
            <a:ext cx="54165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ΧΖ αποτελούν το 20% των οδηγών.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370668" y="3651045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431" y="277092"/>
            <a:ext cx="7109113" cy="187400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641314" y="3193867"/>
                <a:ext cx="1200707" cy="84803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14" y="3193867"/>
                <a:ext cx="1200707" cy="8480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1725588" y="3587675"/>
            <a:ext cx="1159003" cy="52305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1464" y="4041901"/>
            <a:ext cx="1159003" cy="523055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endCxn id="16" idx="2"/>
          </p:cNvCxnSpPr>
          <p:nvPr/>
        </p:nvCxnSpPr>
        <p:spPr>
          <a:xfrm>
            <a:off x="2881243" y="3883580"/>
            <a:ext cx="1830221" cy="41984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193802" y="3180012"/>
            <a:ext cx="353732" cy="329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0767" y="3696813"/>
            <a:ext cx="336816" cy="304778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84225" y="3185444"/>
            <a:ext cx="336816" cy="304778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2931" y="3863041"/>
            <a:ext cx="429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0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9" grpId="0" animBg="1"/>
      <p:bldP spid="38" grpId="0" animBg="1"/>
      <p:bldP spid="14" grpId="0" animBg="1"/>
      <p:bldP spid="15" grpId="0" animBg="1"/>
      <p:bldP spid="1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9618951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θέλω να βρω τη μεταβολή μιας ποσότητας: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213" y="165522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8567" y="3369764"/>
            <a:ext cx="148526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Αύξηση</a:t>
            </a:r>
          </a:p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Φόρος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3921" y="1647903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164790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9" idx="0"/>
          </p:cNvCxnSpPr>
          <p:nvPr/>
        </p:nvCxnSpPr>
        <p:spPr>
          <a:xfrm flipH="1">
            <a:off x="2781200" y="2116889"/>
            <a:ext cx="2906532" cy="125287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23833" y="2567447"/>
            <a:ext cx="1159003" cy="5230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4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>
            <a:stCxn id="10" idx="2"/>
          </p:cNvCxnSpPr>
          <p:nvPr/>
        </p:nvCxnSpPr>
        <p:spPr>
          <a:xfrm>
            <a:off x="5687731" y="2109568"/>
            <a:ext cx="3165324" cy="122178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44523" y="3369764"/>
            <a:ext cx="148526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Μείωση</a:t>
            </a:r>
          </a:p>
          <a:p>
            <a:pPr algn="ctr"/>
            <a:r>
              <a:rPr lang="el-G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</a:t>
            </a:r>
          </a:p>
        </p:txBody>
      </p:sp>
      <p:sp>
        <p:nvSpPr>
          <p:cNvPr id="29" name="Oval 28"/>
          <p:cNvSpPr/>
          <p:nvPr/>
        </p:nvSpPr>
        <p:spPr>
          <a:xfrm>
            <a:off x="6908225" y="2524669"/>
            <a:ext cx="1159003" cy="5230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213" y="4899289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6213" y="5730286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4" grpId="0" animBg="1"/>
      <p:bldP spid="25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6213" y="165522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3921" y="1647903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164790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624" y="2413136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624" y="3299983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2/Σελ.163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287" y="280852"/>
            <a:ext cx="7592312" cy="12008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76208" y="165521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Αρχικό Ποσό (ΑΤ)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27771" y="1647898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ΕΠΙΤΟΚΙΟ (+)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5974" y="164789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Τελικό Ποσό (ΤΤ)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6203" y="240336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27766" y="2409900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69824" y="240989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2358" y="3296003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9273" y="3357957"/>
            <a:ext cx="3616036" cy="369332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55979" y="330253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9848863" y="283672"/>
            <a:ext cx="1193210" cy="346363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946262" y="643890"/>
            <a:ext cx="671266" cy="346363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26129" y="2308824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017127" y="2308824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8" idx="4"/>
          </p:cNvCxnSpPr>
          <p:nvPr/>
        </p:nvCxnSpPr>
        <p:spPr>
          <a:xfrm>
            <a:off x="1804766" y="3892335"/>
            <a:ext cx="1732917" cy="70737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2" idx="4"/>
          </p:cNvCxnSpPr>
          <p:nvPr/>
        </p:nvCxnSpPr>
        <p:spPr>
          <a:xfrm flipV="1">
            <a:off x="3509978" y="3892335"/>
            <a:ext cx="6085786" cy="70737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492645" y="4727843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645" y="4727843"/>
                <a:ext cx="1930718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4628209" y="4929799"/>
                <a:ext cx="23040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∙104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209" y="4929799"/>
                <a:ext cx="2304028" cy="461665"/>
              </a:xfrm>
              <a:prstGeom prst="rect">
                <a:avLst/>
              </a:prstGeom>
              <a:blipFill>
                <a:blip r:embed="rId4"/>
                <a:stretch>
                  <a:fillRect r="-529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4628209" y="5593422"/>
                <a:ext cx="1910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2392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209" y="5593422"/>
                <a:ext cx="1910715" cy="461665"/>
              </a:xfrm>
              <a:prstGeom prst="rect">
                <a:avLst/>
              </a:prstGeom>
              <a:blipFill>
                <a:blip r:embed="rId5"/>
                <a:stretch>
                  <a:fillRect r="-31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2876370" y="4839357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964853" y="5308624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41673" y="6055087"/>
            <a:ext cx="347577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εισπράξει €2392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44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3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3" grpId="0" animBg="1"/>
      <p:bldP spid="27" grpId="0" animBg="1"/>
      <p:bldP spid="28" grpId="0" animBg="1"/>
      <p:bldP spid="32" grpId="0" animBg="1"/>
      <p:bldP spid="34" grpId="0" animBg="1"/>
      <p:bldP spid="35" grpId="0"/>
      <p:bldP spid="37" grpId="0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635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134</cp:revision>
  <dcterms:created xsi:type="dcterms:W3CDTF">2020-03-30T06:48:58Z</dcterms:created>
  <dcterms:modified xsi:type="dcterms:W3CDTF">2020-05-09T08:54:32Z</dcterms:modified>
</cp:coreProperties>
</file>