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80" r:id="rId4"/>
    <p:sldId id="281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F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E1CB-D823-4FF5-AEB1-81BA2141E1F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0039-120E-4296-B443-E458B424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0039-120E-4296-B443-E458B424E0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3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val 71"/>
          <p:cNvSpPr/>
          <p:nvPr/>
        </p:nvSpPr>
        <p:spPr>
          <a:xfrm>
            <a:off x="9134404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9739180" y="2348147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6849041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631644" y="165264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2830585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7" y="109927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Αντιστοιχία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545222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32392" y="1843235"/>
            <a:ext cx="2202215" cy="6679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39455" y="2359996"/>
            <a:ext cx="1431729" cy="200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75702" y="2716760"/>
            <a:ext cx="2520454" cy="465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61" idx="3"/>
          </p:cNvCxnSpPr>
          <p:nvPr/>
        </p:nvCxnSpPr>
        <p:spPr>
          <a:xfrm>
            <a:off x="1219193" y="2763298"/>
            <a:ext cx="2264731" cy="35292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52876" y="3287709"/>
            <a:ext cx="1232534" cy="24254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670183" y="31862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74619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911" y="22730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36074" y="26925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1780" y="4387894"/>
            <a:ext cx="45351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αριθμός του οποίου αποτελεί το τετράγωνο.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15993" y="96787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08218" y="951816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1871602" y="1079054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32140" y="590776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0574" y="1684115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3785" y="213217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2475" y="254609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2214" y="30473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2754" y="194112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09740" y="237189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85410" y="281352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1184" y="331481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4670" y="163879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90931" y="238821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476" y="284370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66234" y="360823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03426" y="21059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6551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92582" y="29371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16050" y="182880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96156" y="257695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463635" y="300645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103404" y="349136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699135" y="378231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15" idx="3"/>
          </p:cNvCxnSpPr>
          <p:nvPr/>
        </p:nvCxnSpPr>
        <p:spPr>
          <a:xfrm>
            <a:off x="1402427" y="1899559"/>
            <a:ext cx="1659427" cy="3196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</p:cNvCxnSpPr>
          <p:nvPr/>
        </p:nvCxnSpPr>
        <p:spPr>
          <a:xfrm>
            <a:off x="1700999" y="2347615"/>
            <a:ext cx="1258661" cy="60341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" idx="5"/>
          </p:cNvCxnSpPr>
          <p:nvPr/>
        </p:nvCxnSpPr>
        <p:spPr>
          <a:xfrm>
            <a:off x="1788439" y="3295977"/>
            <a:ext cx="1936231" cy="63055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527725" y="129111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Συνάρτηση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8109074" y="1927509"/>
            <a:ext cx="1325872" cy="17774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01" idx="2"/>
          </p:cNvCxnSpPr>
          <p:nvPr/>
        </p:nvCxnSpPr>
        <p:spPr>
          <a:xfrm flipV="1">
            <a:off x="7623318" y="2585847"/>
            <a:ext cx="2034125" cy="311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21" idx="1"/>
          </p:cNvCxnSpPr>
          <p:nvPr/>
        </p:nvCxnSpPr>
        <p:spPr>
          <a:xfrm flipV="1">
            <a:off x="7490450" y="2687027"/>
            <a:ext cx="2124590" cy="38597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090598" y="3034465"/>
            <a:ext cx="1176569" cy="81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6376" y="3548320"/>
            <a:ext cx="1678627" cy="1611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835452" y="304765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38663" y="18010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070990" y="2577811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467603" y="25678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825599" y="4387889"/>
            <a:ext cx="45351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τετράγωνο του αριθμού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19812" y="967869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712037" y="951811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Curved Down Arrow 85"/>
          <p:cNvSpPr/>
          <p:nvPr/>
        </p:nvSpPr>
        <p:spPr>
          <a:xfrm>
            <a:off x="8175421" y="1079049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35959" y="590771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1" name="Oval 100"/>
          <p:cNvSpPr/>
          <p:nvPr/>
        </p:nvSpPr>
        <p:spPr>
          <a:xfrm>
            <a:off x="9657443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296401" y="293718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476495" y="20507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9600635" y="344642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624661" y="2200172"/>
            <a:ext cx="1850342" cy="336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214137" y="2638604"/>
            <a:ext cx="1058842" cy="31794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3" idx="5"/>
          </p:cNvCxnSpPr>
          <p:nvPr/>
        </p:nvCxnSpPr>
        <p:spPr>
          <a:xfrm flipV="1">
            <a:off x="8296441" y="3614866"/>
            <a:ext cx="1318599" cy="2430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9555969" y="1900091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17870" y="276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697609" y="3263356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14" y="238574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19728" y="195497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92384" y="282737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078158" y="332866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797905" y="240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90450" y="285755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73208" y="36220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495308" y="21058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29054" y="297873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578442" y="349134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063359" y="3796136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1670183" y="5424321"/>
            <a:ext cx="89839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ποιους τρόπους μπορεί να παρασταθεί/παρουσιαστεί μια αντιστοιχία ή συνάρτηση;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9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  <p:bldP spid="71" grpId="0" animBg="1"/>
      <p:bldP spid="83" grpId="0" animBg="1"/>
      <p:bldP spid="1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039" y="1196397"/>
            <a:ext cx="5763491" cy="25997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 τρόποι παρουσίασης: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Βελοειδές Διάγραμμα</a:t>
            </a:r>
            <a:b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Λεκτική Διατύπωση-Περιγραφή κανόνα</a:t>
            </a:r>
            <a:b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Τύπος</a:t>
            </a:r>
            <a:b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Σύνολο Διατεταγμένων Ζευγών (Γράφημα)</a:t>
            </a:r>
            <a:b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Πίνακας Τιμών</a:t>
            </a:r>
            <a:b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 Γραφική Παράσταση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76611" y="4535343"/>
            <a:ext cx="5396345" cy="1048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Μετάβαση από τον ένα τρόπο παρουσίασης σε άλλο…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48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0" y="3574480"/>
            <a:ext cx="4059382" cy="1470589"/>
            <a:chOff x="0" y="3574480"/>
            <a:chExt cx="4059382" cy="147058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0" y="4217542"/>
              <a:ext cx="4059382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649382" y="3574480"/>
              <a:ext cx="19392" cy="147058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1"/>
          <p:cNvSpPr txBox="1">
            <a:spLocks/>
          </p:cNvSpPr>
          <p:nvPr/>
        </p:nvSpPr>
        <p:spPr>
          <a:xfrm>
            <a:off x="145469" y="166686"/>
            <a:ext cx="3165763" cy="636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 49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954"/>
          <a:stretch/>
        </p:blipFill>
        <p:spPr>
          <a:xfrm>
            <a:off x="3380507" y="168413"/>
            <a:ext cx="8642262" cy="2657915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33573" y="1470674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034" y="311281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326" y="5072785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192" y="5077596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5652" y="5096984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78342" y="1875370"/>
            <a:ext cx="467295" cy="4458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76375" y="1847234"/>
            <a:ext cx="391442" cy="54874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1275" y="2440036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8121" y="2360883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469" y="3673811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5469" y="4222269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8774" y="3673805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8774" y="4222263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92079" y="3673799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92079" y="4222257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15385" y="3673793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15385" y="4222250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38690" y="3673786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38690" y="4222244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61995" y="3673780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61995" y="4222238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85300" y="3673774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85300" y="4222232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32840" y="4247624"/>
            <a:ext cx="184580" cy="79744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242818" y="4247624"/>
            <a:ext cx="184580" cy="79744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70218" y="2901701"/>
            <a:ext cx="0" cy="3859317"/>
          </a:xfrm>
          <a:prstGeom prst="line">
            <a:avLst/>
          </a:prstGeom>
          <a:ln w="57150"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37370" y="306026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4" name="Oval 53"/>
          <p:cNvSpPr/>
          <p:nvPr/>
        </p:nvSpPr>
        <p:spPr>
          <a:xfrm>
            <a:off x="7914661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629298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121571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413569" y="293044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58" name="Oval 57"/>
          <p:cNvSpPr/>
          <p:nvPr/>
        </p:nvSpPr>
        <p:spPr>
          <a:xfrm>
            <a:off x="632840" y="3521934"/>
            <a:ext cx="3537378" cy="681753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8" idx="6"/>
          </p:cNvCxnSpPr>
          <p:nvPr/>
        </p:nvCxnSpPr>
        <p:spPr>
          <a:xfrm>
            <a:off x="4170218" y="3862811"/>
            <a:ext cx="1801091" cy="441476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13449" y="4203687"/>
            <a:ext cx="3537378" cy="681753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1" idx="6"/>
          </p:cNvCxnSpPr>
          <p:nvPr/>
        </p:nvCxnSpPr>
        <p:spPr>
          <a:xfrm>
            <a:off x="4150827" y="4544564"/>
            <a:ext cx="4383573" cy="388930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773801" y="4092348"/>
            <a:ext cx="2154962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Σύνολο: Από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φορά το κάθε στοιχείο!!!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0" y="3574480"/>
            <a:ext cx="4059382" cy="1470589"/>
            <a:chOff x="0" y="3574480"/>
            <a:chExt cx="4059382" cy="147058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0" y="4217542"/>
              <a:ext cx="4059382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649382" y="3574480"/>
              <a:ext cx="19392" cy="147058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1"/>
          <p:cNvSpPr txBox="1">
            <a:spLocks/>
          </p:cNvSpPr>
          <p:nvPr/>
        </p:nvSpPr>
        <p:spPr>
          <a:xfrm>
            <a:off x="145469" y="166686"/>
            <a:ext cx="3165763" cy="636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 49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954"/>
          <a:stretch/>
        </p:blipFill>
        <p:spPr>
          <a:xfrm>
            <a:off x="3380507" y="168413"/>
            <a:ext cx="8642262" cy="2657915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33573" y="1470674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034" y="311281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326" y="5072785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192" y="5077596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5652" y="5096984"/>
            <a:ext cx="82673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78342" y="1875370"/>
            <a:ext cx="467295" cy="4458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76375" y="1847234"/>
            <a:ext cx="391442" cy="54874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1275" y="2440036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8121" y="2360883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469" y="3673811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5469" y="4222269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8774" y="3673805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8774" y="4222263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92079" y="3673799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92079" y="4222257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15385" y="3673793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15385" y="4222250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38690" y="3673786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38690" y="4222244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61995" y="3673780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61995" y="4222238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85300" y="3673774"/>
            <a:ext cx="503914" cy="5299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85300" y="4222232"/>
            <a:ext cx="503914" cy="529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32840" y="4247624"/>
            <a:ext cx="184580" cy="79744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242818" y="4247624"/>
            <a:ext cx="184580" cy="79744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70218" y="2901701"/>
            <a:ext cx="0" cy="3859317"/>
          </a:xfrm>
          <a:prstGeom prst="line">
            <a:avLst/>
          </a:prstGeom>
          <a:ln w="57150"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37370" y="306026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4" name="Oval 53"/>
          <p:cNvSpPr/>
          <p:nvPr/>
        </p:nvSpPr>
        <p:spPr>
          <a:xfrm>
            <a:off x="7914661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629298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algn="ctr"/>
            <a:r>
              <a:rPr lang="el-GR" dirty="0"/>
              <a:t>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121571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413569" y="293044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71994" y="3574479"/>
            <a:ext cx="800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13569" y="3846643"/>
            <a:ext cx="8009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-1 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0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1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3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02392" y="3846643"/>
            <a:ext cx="1818153" cy="144158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644444" y="4217542"/>
            <a:ext cx="1876101" cy="67554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681797" y="4638307"/>
            <a:ext cx="1838748" cy="107137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603577" y="4487189"/>
            <a:ext cx="1916968" cy="55788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03577" y="4913762"/>
            <a:ext cx="1916968" cy="58585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572490" y="4056043"/>
            <a:ext cx="1948055" cy="183648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7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5469" y="166686"/>
            <a:ext cx="3165763" cy="636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 49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954"/>
          <a:stretch/>
        </p:blipFill>
        <p:spPr>
          <a:xfrm>
            <a:off x="3380507" y="168413"/>
            <a:ext cx="8642262" cy="2657915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33573" y="874925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78342" y="1279621"/>
            <a:ext cx="467295" cy="4458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76375" y="1251485"/>
            <a:ext cx="391442" cy="54874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1275" y="18442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8121" y="176513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6988" y="2415793"/>
            <a:ext cx="3380504" cy="1299217"/>
            <a:chOff x="0" y="3574480"/>
            <a:chExt cx="4059382" cy="1470589"/>
          </a:xfrm>
        </p:grpSpPr>
        <p:grpSp>
          <p:nvGrpSpPr>
            <p:cNvPr id="50" name="Group 49"/>
            <p:cNvGrpSpPr/>
            <p:nvPr/>
          </p:nvGrpSpPr>
          <p:grpSpPr>
            <a:xfrm>
              <a:off x="0" y="3574480"/>
              <a:ext cx="4059382" cy="1470589"/>
              <a:chOff x="0" y="3574480"/>
              <a:chExt cx="4059382" cy="1470589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0" y="4217542"/>
                <a:ext cx="4059382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49382" y="3574480"/>
                <a:ext cx="19392" cy="1470589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145469" y="3673811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5469" y="4222269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8774" y="3673805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8774" y="4222263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92079" y="3673799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92079" y="4222257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15385" y="3673793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15385" y="4222250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38690" y="3673786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38690" y="4222244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1995" y="3673780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61995" y="4222238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85300" y="3673774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85300" y="4222232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45469" y="3914100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5469" y="4526282"/>
            <a:ext cx="2833258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Μας βοηθούν είτε τα Διατεταγμένα Ζεύγη, είτε ο Πίνακας Τιμών!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885" y="2971677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60" name="TextBox 59"/>
          <p:cNvSpPr txBox="1"/>
          <p:nvPr/>
        </p:nvSpPr>
        <p:spPr>
          <a:xfrm>
            <a:off x="155394" y="5784795"/>
            <a:ext cx="283325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Δίνουμε ονόματα στα Σημεία!!!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25275" y="485124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79475" y="485123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79954" y="48511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183361" y="48511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899520" y="48511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753720" y="485119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1724" y="4653290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25433" y="520339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17828" y="493160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49399" y="550783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37578" y="522164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39409" y="5797883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15913" y="2828300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123083" y="5750189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49675" y="4500714"/>
            <a:ext cx="354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12143" y="5080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95189" y="4772504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74299" y="5723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08677" y="5023695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113115" y="5931806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Ζ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19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  <p:bldP spid="61" grpId="0" build="p" animBg="1"/>
      <p:bldP spid="62" grpId="0" build="p" animBg="1"/>
      <p:bldP spid="65" grpId="0" build="p" animBg="1"/>
      <p:bldP spid="66" grpId="0" build="p" animBg="1"/>
      <p:bldP spid="67" grpId="0" build="p" animBg="1"/>
      <p:bldP spid="68" grpId="0" build="p" animBg="1"/>
      <p:bldP spid="5" grpId="0"/>
      <p:bldP spid="69" grpId="0"/>
      <p:bldP spid="70" grpId="0"/>
      <p:bldP spid="71" grpId="0"/>
      <p:bldP spid="72" grpId="0"/>
      <p:bldP spid="73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5469" y="166686"/>
            <a:ext cx="3165763" cy="636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 49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954"/>
          <a:stretch/>
        </p:blipFill>
        <p:spPr>
          <a:xfrm>
            <a:off x="3380507" y="168413"/>
            <a:ext cx="8642262" cy="2657915"/>
          </a:xfrm>
          <a:prstGeom prst="rect">
            <a:avLst/>
          </a:prstGeom>
          <a:ln>
            <a:solidFill>
              <a:srgbClr val="FF0066"/>
            </a:solidFill>
          </a:ln>
        </p:spPr>
      </p:pic>
      <p:grpSp>
        <p:nvGrpSpPr>
          <p:cNvPr id="3" name="Group 2"/>
          <p:cNvGrpSpPr/>
          <p:nvPr/>
        </p:nvGrpSpPr>
        <p:grpSpPr>
          <a:xfrm>
            <a:off x="38098" y="1059613"/>
            <a:ext cx="3380504" cy="1299217"/>
            <a:chOff x="0" y="3574480"/>
            <a:chExt cx="4059382" cy="1470589"/>
          </a:xfrm>
        </p:grpSpPr>
        <p:grpSp>
          <p:nvGrpSpPr>
            <p:cNvPr id="50" name="Group 49"/>
            <p:cNvGrpSpPr/>
            <p:nvPr/>
          </p:nvGrpSpPr>
          <p:grpSpPr>
            <a:xfrm>
              <a:off x="0" y="3574480"/>
              <a:ext cx="4059382" cy="1470589"/>
              <a:chOff x="0" y="3574480"/>
              <a:chExt cx="4059382" cy="1470589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0" y="4217542"/>
                <a:ext cx="4059382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49382" y="3574480"/>
                <a:ext cx="19392" cy="1470589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145469" y="3673811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5469" y="4222269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8774" y="3673805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8774" y="4222263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92079" y="3673799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92079" y="4222257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15385" y="3673793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15385" y="4222250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38690" y="3673786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38690" y="4222244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1995" y="3673780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61995" y="4222238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85300" y="3673774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85300" y="4222232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</a:t>
              </a: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885" y="2971677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31724" y="4653290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25433" y="520339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36493" y="493160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49399" y="550783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37578" y="522164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39409" y="5797883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15913" y="2828300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123083" y="5750189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49675" y="4500714"/>
            <a:ext cx="354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12143" y="5080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95189" y="4772504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74299" y="5723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08677" y="5023695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113115" y="5931806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Ζ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Oval 50"/>
          <p:cNvSpPr/>
          <p:nvPr/>
        </p:nvSpPr>
        <p:spPr>
          <a:xfrm>
            <a:off x="2428252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2889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algn="ctr"/>
            <a:r>
              <a:rPr lang="el-GR" dirty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5162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585" y="3574479"/>
            <a:ext cx="800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27160" y="3846643"/>
            <a:ext cx="8009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-1 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0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1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3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215983" y="3846643"/>
            <a:ext cx="1818153" cy="144158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158035" y="4217542"/>
            <a:ext cx="1876101" cy="67554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95388" y="4638307"/>
            <a:ext cx="1838748" cy="107137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117168" y="4487189"/>
            <a:ext cx="1916968" cy="55788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117168" y="4913762"/>
            <a:ext cx="1916968" cy="58585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086081" y="4056043"/>
            <a:ext cx="1948055" cy="183648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985708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303818" y="485124"/>
            <a:ext cx="1732675" cy="101224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988177" y="483152"/>
            <a:ext cx="1048316" cy="89826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672536" y="481180"/>
            <a:ext cx="433232" cy="84858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8223384" y="479208"/>
            <a:ext cx="133511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453409" y="479208"/>
            <a:ext cx="641554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8637578" y="479208"/>
            <a:ext cx="1105914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050801" y="1290395"/>
            <a:ext cx="2045436" cy="3794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Έχω ίδιο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Oval 88"/>
          <p:cNvSpPr/>
          <p:nvPr/>
        </p:nvSpPr>
        <p:spPr>
          <a:xfrm>
            <a:off x="526551" y="1100343"/>
            <a:ext cx="2837807" cy="531537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Oval 89"/>
          <p:cNvSpPr/>
          <p:nvPr/>
        </p:nvSpPr>
        <p:spPr>
          <a:xfrm>
            <a:off x="1174870" y="2399245"/>
            <a:ext cx="2045436" cy="3794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Έχω ίδιο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1" name="Straight Arrow Connector 90"/>
          <p:cNvCxnSpPr>
            <a:stCxn id="89" idx="2"/>
            <a:endCxn id="90" idx="1"/>
          </p:cNvCxnSpPr>
          <p:nvPr/>
        </p:nvCxnSpPr>
        <p:spPr>
          <a:xfrm>
            <a:off x="526551" y="1366112"/>
            <a:ext cx="947866" cy="10887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888252" y="1639945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>
            <a:off x="2250718" y="1652135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Oval 93"/>
          <p:cNvSpPr/>
          <p:nvPr/>
        </p:nvSpPr>
        <p:spPr>
          <a:xfrm>
            <a:off x="1267634" y="5920693"/>
            <a:ext cx="3456089" cy="7077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ΚΑΘΕ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αντιστοιχεί σε ΜΟΝΟ ένα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Oval 94"/>
          <p:cNvSpPr/>
          <p:nvPr/>
        </p:nvSpPr>
        <p:spPr>
          <a:xfrm>
            <a:off x="3025891" y="4631193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988177" y="3443140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574348" y="344949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188229" y="342813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479179" y="344198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770129" y="3441983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102644" y="344197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070348" y="5426872"/>
            <a:ext cx="5375971" cy="410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8553555" y="3594428"/>
            <a:ext cx="3456089" cy="7077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ΚΑΘΕ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αντιστοιχεί σε ΜΟΝΟ ένα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3311232" y="2358830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22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9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103" grpId="0" animBg="1"/>
      <p:bldP spid="1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5469" y="166686"/>
            <a:ext cx="3165763" cy="636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 49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954"/>
          <a:stretch/>
        </p:blipFill>
        <p:spPr>
          <a:xfrm>
            <a:off x="3380507" y="168413"/>
            <a:ext cx="8642262" cy="2657915"/>
          </a:xfrm>
          <a:prstGeom prst="rect">
            <a:avLst/>
          </a:prstGeom>
          <a:ln>
            <a:solidFill>
              <a:srgbClr val="FF0066"/>
            </a:solidFill>
          </a:ln>
        </p:spPr>
      </p:pic>
      <p:grpSp>
        <p:nvGrpSpPr>
          <p:cNvPr id="3" name="Group 2"/>
          <p:cNvGrpSpPr/>
          <p:nvPr/>
        </p:nvGrpSpPr>
        <p:grpSpPr>
          <a:xfrm>
            <a:off x="38098" y="1059613"/>
            <a:ext cx="3380504" cy="1299217"/>
            <a:chOff x="0" y="3574480"/>
            <a:chExt cx="4059382" cy="1470589"/>
          </a:xfrm>
        </p:grpSpPr>
        <p:grpSp>
          <p:nvGrpSpPr>
            <p:cNvPr id="50" name="Group 49"/>
            <p:cNvGrpSpPr/>
            <p:nvPr/>
          </p:nvGrpSpPr>
          <p:grpSpPr>
            <a:xfrm>
              <a:off x="0" y="3574480"/>
              <a:ext cx="4059382" cy="1470589"/>
              <a:chOff x="0" y="3574480"/>
              <a:chExt cx="4059382" cy="1470589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0" y="4217542"/>
                <a:ext cx="4059382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49382" y="3574480"/>
                <a:ext cx="19392" cy="1470589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145469" y="3673811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5469" y="4222269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8774" y="3673805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8774" y="4222263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92079" y="3673799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92079" y="4222257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15385" y="3673793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15385" y="4222250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38690" y="3673786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38690" y="4222244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1995" y="3673780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61995" y="4222238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85300" y="3673774"/>
              <a:ext cx="503914" cy="529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85300" y="4222232"/>
              <a:ext cx="503914" cy="5299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</a:t>
              </a: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885" y="2971677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31724" y="4653290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25433" y="520339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36493" y="4931601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49399" y="550783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37578" y="522164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39409" y="5797883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15913" y="2828300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123083" y="5750189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49675" y="4500714"/>
            <a:ext cx="354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12143" y="5080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95189" y="4772504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74299" y="5723280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08677" y="5023695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113115" y="5931806"/>
            <a:ext cx="55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Ζ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Oval 50"/>
          <p:cNvSpPr/>
          <p:nvPr/>
        </p:nvSpPr>
        <p:spPr>
          <a:xfrm>
            <a:off x="2428252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2889" y="352193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algn="ctr"/>
            <a:r>
              <a:rPr lang="el-GR" dirty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5162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585" y="3574479"/>
            <a:ext cx="800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‧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27160" y="3846643"/>
            <a:ext cx="8009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-1 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0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1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3</a:t>
            </a:r>
          </a:p>
          <a:p>
            <a:endParaRPr lang="el-G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‧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215983" y="3846643"/>
            <a:ext cx="1818153" cy="144158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158035" y="4217542"/>
            <a:ext cx="1876101" cy="67554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95388" y="4638307"/>
            <a:ext cx="1838748" cy="107137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117168" y="4487189"/>
            <a:ext cx="1916968" cy="55788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117168" y="4913762"/>
            <a:ext cx="1916968" cy="585855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086081" y="4056043"/>
            <a:ext cx="1948055" cy="183648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985708" y="2981887"/>
            <a:ext cx="5808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303818" y="485124"/>
            <a:ext cx="1732675" cy="101224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988177" y="483152"/>
            <a:ext cx="1048316" cy="89826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672536" y="481180"/>
            <a:ext cx="433232" cy="84858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8223384" y="479208"/>
            <a:ext cx="133511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453409" y="479208"/>
            <a:ext cx="641554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8637578" y="479208"/>
            <a:ext cx="1105914" cy="8000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050801" y="1290395"/>
            <a:ext cx="2045436" cy="3794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Έχω ίδιο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Oval 88"/>
          <p:cNvSpPr/>
          <p:nvPr/>
        </p:nvSpPr>
        <p:spPr>
          <a:xfrm>
            <a:off x="526551" y="1100343"/>
            <a:ext cx="2837807" cy="531537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Oval 89"/>
          <p:cNvSpPr/>
          <p:nvPr/>
        </p:nvSpPr>
        <p:spPr>
          <a:xfrm>
            <a:off x="1174870" y="2399245"/>
            <a:ext cx="2045436" cy="3794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Έχω ίδιο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1" name="Straight Arrow Connector 90"/>
          <p:cNvCxnSpPr>
            <a:stCxn id="89" idx="2"/>
            <a:endCxn id="90" idx="1"/>
          </p:cNvCxnSpPr>
          <p:nvPr/>
        </p:nvCxnSpPr>
        <p:spPr>
          <a:xfrm>
            <a:off x="526551" y="1366112"/>
            <a:ext cx="947866" cy="10887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888252" y="1639945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>
            <a:off x="2250718" y="1652135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Oval 93"/>
          <p:cNvSpPr/>
          <p:nvPr/>
        </p:nvSpPr>
        <p:spPr>
          <a:xfrm>
            <a:off x="1267634" y="5920693"/>
            <a:ext cx="3456089" cy="7077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ΚΑΘΕ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αντιστοιχεί σε ΜΟΝΟ ένα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Oval 94"/>
          <p:cNvSpPr/>
          <p:nvPr/>
        </p:nvSpPr>
        <p:spPr>
          <a:xfrm>
            <a:off x="3025891" y="4631193"/>
            <a:ext cx="670041" cy="53153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988177" y="3443140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574348" y="344949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188229" y="342813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479179" y="344198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770129" y="3441983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102644" y="344197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070348" y="5413017"/>
            <a:ext cx="5375971" cy="410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8553555" y="3594428"/>
            <a:ext cx="3456089" cy="7077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ΚΑΘΕ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αντιστοιχεί σε ΜΟΝΟ ένα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Vertical Scroll 1"/>
          <p:cNvSpPr/>
          <p:nvPr/>
        </p:nvSpPr>
        <p:spPr>
          <a:xfrm rot="20769328">
            <a:off x="1797800" y="1491046"/>
            <a:ext cx="8751268" cy="3111574"/>
          </a:xfrm>
          <a:prstGeom prst="verticalScroll">
            <a:avLst>
              <a:gd name="adj" fmla="val 6636"/>
            </a:avLst>
          </a:prstGeom>
          <a:solidFill>
            <a:srgbClr val="FFD5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Χρησιμοποιώντας 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ΕΝΑ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από όλους τους τρόπους βλέπω ότι:</a:t>
            </a:r>
          </a:p>
          <a:p>
            <a:pPr algn="ctr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ΑΘΕ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αντιστοιχεί σε ΜΟΝΟ ένα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(δηλαδή ικανοποιείται ο ορισμός της συνάρτησης),</a:t>
            </a:r>
          </a:p>
          <a:p>
            <a:pPr algn="ctr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 η αντιστοιχία 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ορίζει συνάρτηση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80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31490">
            <a:off x="2152687" y="622073"/>
            <a:ext cx="6740141" cy="1325563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τις διακοπές του Πάσχα…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10326" y="2375773"/>
            <a:ext cx="3939016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Από το προηγούμενο μάθημα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0058" y="3064491"/>
            <a:ext cx="6005950" cy="1384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Άσκηση: Συντεταγμένες χάρτη (04)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49: 3, 7 </a:t>
            </a:r>
          </a:p>
          <a:p>
            <a:pPr marL="0" indent="0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78 (Δραστηριότητες Ενότητας):  1, 2, 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5762">
            <a:off x="10371382" y="223201"/>
            <a:ext cx="1447096" cy="1789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99289">
            <a:off x="429864" y="386932"/>
            <a:ext cx="1625745" cy="1858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36896" b="1"/>
          <a:stretch/>
        </p:blipFill>
        <p:spPr>
          <a:xfrm>
            <a:off x="250058" y="4754880"/>
            <a:ext cx="5496012" cy="1852728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9648" r="15204"/>
          <a:stretch/>
        </p:blipFill>
        <p:spPr>
          <a:xfrm rot="247437">
            <a:off x="8849727" y="4055875"/>
            <a:ext cx="2999232" cy="257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424176" y="3026938"/>
            <a:ext cx="3939016" cy="1221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Σε ΕΝΑ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word document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με τη σειρά οι φωτογραφίες: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orphanoua@yahoo.gr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079720" y="2514323"/>
            <a:ext cx="2176288" cy="4826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49: 1, 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9196" y="2590535"/>
            <a:ext cx="2841305" cy="41104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39: 12, 13, 14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3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uiExpand="1" build="p" animBg="1"/>
      <p:bldP spid="10" grpId="0"/>
      <p:bldP spid="1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val 71"/>
          <p:cNvSpPr/>
          <p:nvPr/>
        </p:nvSpPr>
        <p:spPr>
          <a:xfrm>
            <a:off x="9134404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9739180" y="2348147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6849041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631644" y="165264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2830585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7" y="109927"/>
            <a:ext cx="341241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Βελοειδές Διάγραμμα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545222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32392" y="1843235"/>
            <a:ext cx="2202215" cy="6679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39455" y="2359996"/>
            <a:ext cx="1431729" cy="200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75702" y="2716760"/>
            <a:ext cx="2520454" cy="465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61" idx="3"/>
          </p:cNvCxnSpPr>
          <p:nvPr/>
        </p:nvCxnSpPr>
        <p:spPr>
          <a:xfrm>
            <a:off x="1219193" y="2763298"/>
            <a:ext cx="2264731" cy="35292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52876" y="3287709"/>
            <a:ext cx="1232534" cy="24254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670183" y="31862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74619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911" y="22730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36074" y="26925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15993" y="96787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08218" y="951816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1871602" y="1079054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32140" y="590776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0574" y="1684115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3785" y="213217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2475" y="254609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2214" y="30473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2754" y="194112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09740" y="237189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85410" y="281352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1184" y="331481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4670" y="163879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90931" y="238821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476" y="284370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66234" y="360823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03426" y="21059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6551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92582" y="29371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16050" y="182880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96156" y="257695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463635" y="300645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103404" y="349136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699135" y="378231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15" idx="3"/>
          </p:cNvCxnSpPr>
          <p:nvPr/>
        </p:nvCxnSpPr>
        <p:spPr>
          <a:xfrm>
            <a:off x="1402427" y="1899559"/>
            <a:ext cx="1659427" cy="3196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</p:cNvCxnSpPr>
          <p:nvPr/>
        </p:nvCxnSpPr>
        <p:spPr>
          <a:xfrm>
            <a:off x="1700999" y="2347615"/>
            <a:ext cx="1258661" cy="60341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" idx="5"/>
          </p:cNvCxnSpPr>
          <p:nvPr/>
        </p:nvCxnSpPr>
        <p:spPr>
          <a:xfrm>
            <a:off x="1788439" y="3295977"/>
            <a:ext cx="1936231" cy="63055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109074" y="1927509"/>
            <a:ext cx="1325872" cy="17774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01" idx="2"/>
          </p:cNvCxnSpPr>
          <p:nvPr/>
        </p:nvCxnSpPr>
        <p:spPr>
          <a:xfrm flipV="1">
            <a:off x="7623318" y="2585847"/>
            <a:ext cx="2034125" cy="311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21" idx="1"/>
          </p:cNvCxnSpPr>
          <p:nvPr/>
        </p:nvCxnSpPr>
        <p:spPr>
          <a:xfrm flipV="1">
            <a:off x="7490450" y="2687027"/>
            <a:ext cx="2124590" cy="38597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090598" y="3034465"/>
            <a:ext cx="1176569" cy="81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6376" y="3548320"/>
            <a:ext cx="1678627" cy="1611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835452" y="304765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38663" y="18010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070990" y="2577811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467603" y="25678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419812" y="967869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712037" y="951811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Curved Down Arrow 85"/>
          <p:cNvSpPr/>
          <p:nvPr/>
        </p:nvSpPr>
        <p:spPr>
          <a:xfrm>
            <a:off x="8175421" y="1079049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35959" y="590771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1" name="Oval 100"/>
          <p:cNvSpPr/>
          <p:nvPr/>
        </p:nvSpPr>
        <p:spPr>
          <a:xfrm>
            <a:off x="9657443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296401" y="293718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476495" y="20507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9600635" y="344642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624661" y="2200172"/>
            <a:ext cx="1850342" cy="336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214137" y="2638604"/>
            <a:ext cx="1058842" cy="31794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3" idx="5"/>
          </p:cNvCxnSpPr>
          <p:nvPr/>
        </p:nvCxnSpPr>
        <p:spPr>
          <a:xfrm flipV="1">
            <a:off x="8296441" y="3614866"/>
            <a:ext cx="1318599" cy="2430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9555969" y="1900091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17870" y="276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697609" y="3263356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14" y="238574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19728" y="195497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92384" y="282737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078158" y="332866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797905" y="240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90450" y="285755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73208" y="36220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495308" y="21058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29054" y="297873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578442" y="349134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063359" y="3796136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92384" y="4603603"/>
            <a:ext cx="402925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Π.Ο.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{ 2, -2, 1, -1, 5, -5, 10, -10} 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992384" y="5440430"/>
            <a:ext cx="402925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Π.Τ.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{ 1, 4, 25, 100} 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6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8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val 71"/>
          <p:cNvSpPr/>
          <p:nvPr/>
        </p:nvSpPr>
        <p:spPr>
          <a:xfrm>
            <a:off x="9134404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9739180" y="2348147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6849041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631644" y="165264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2830585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5222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32392" y="1843235"/>
            <a:ext cx="2202215" cy="6679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39455" y="2359996"/>
            <a:ext cx="1431729" cy="200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75702" y="2716760"/>
            <a:ext cx="2520454" cy="465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61" idx="3"/>
          </p:cNvCxnSpPr>
          <p:nvPr/>
        </p:nvCxnSpPr>
        <p:spPr>
          <a:xfrm>
            <a:off x="1219193" y="2763298"/>
            <a:ext cx="2264731" cy="35292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52876" y="3287709"/>
            <a:ext cx="1232534" cy="24254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670183" y="31862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74619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911" y="22730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36074" y="26925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1780" y="4387894"/>
            <a:ext cx="453513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αριθμός του συνόλου Α αντιστοιχίζεται με τον αριθμό του οποίου αποτελεί το τετράγωνο.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15993" y="96787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08218" y="951816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1871602" y="1079054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32140" y="590776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0574" y="1684115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3785" y="213217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2475" y="254609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2214" y="30473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2754" y="194112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09740" y="237189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85410" y="281352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1184" y="331481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4670" y="163879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90931" y="238821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476" y="284370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66234" y="360823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03426" y="21059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6551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92582" y="29371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16050" y="182880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96156" y="257695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463635" y="300645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103404" y="349136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699135" y="378231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15" idx="3"/>
          </p:cNvCxnSpPr>
          <p:nvPr/>
        </p:nvCxnSpPr>
        <p:spPr>
          <a:xfrm>
            <a:off x="1402427" y="1899559"/>
            <a:ext cx="1659427" cy="3196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</p:cNvCxnSpPr>
          <p:nvPr/>
        </p:nvCxnSpPr>
        <p:spPr>
          <a:xfrm>
            <a:off x="1700999" y="2347615"/>
            <a:ext cx="1258661" cy="60341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" idx="5"/>
          </p:cNvCxnSpPr>
          <p:nvPr/>
        </p:nvCxnSpPr>
        <p:spPr>
          <a:xfrm>
            <a:off x="1788439" y="3295977"/>
            <a:ext cx="1936231" cy="63055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109074" y="1927509"/>
            <a:ext cx="1325872" cy="17774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01" idx="2"/>
          </p:cNvCxnSpPr>
          <p:nvPr/>
        </p:nvCxnSpPr>
        <p:spPr>
          <a:xfrm flipV="1">
            <a:off x="7623318" y="2585847"/>
            <a:ext cx="2034125" cy="311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21" idx="1"/>
          </p:cNvCxnSpPr>
          <p:nvPr/>
        </p:nvCxnSpPr>
        <p:spPr>
          <a:xfrm flipV="1">
            <a:off x="7490450" y="2687027"/>
            <a:ext cx="2124590" cy="38597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090598" y="3034465"/>
            <a:ext cx="1176569" cy="81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6376" y="3548320"/>
            <a:ext cx="1678627" cy="1611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835452" y="304765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38663" y="18010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070990" y="2577811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467603" y="25678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825599" y="4387889"/>
            <a:ext cx="453513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αριθμός του συνόλου Α αντιστοιχίζεται με το τετράγωνο του αριθμού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19812" y="967869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712037" y="951811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Curved Down Arrow 85"/>
          <p:cNvSpPr/>
          <p:nvPr/>
        </p:nvSpPr>
        <p:spPr>
          <a:xfrm>
            <a:off x="8175421" y="1079049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35959" y="590771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1" name="Oval 100"/>
          <p:cNvSpPr/>
          <p:nvPr/>
        </p:nvSpPr>
        <p:spPr>
          <a:xfrm>
            <a:off x="9657443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296401" y="293718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476495" y="20507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9600635" y="344642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624661" y="2200172"/>
            <a:ext cx="1850342" cy="336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214137" y="2638604"/>
            <a:ext cx="1058842" cy="31794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3" idx="5"/>
          </p:cNvCxnSpPr>
          <p:nvPr/>
        </p:nvCxnSpPr>
        <p:spPr>
          <a:xfrm flipV="1">
            <a:off x="8296441" y="3614866"/>
            <a:ext cx="1318599" cy="2430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9555969" y="1900091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17870" y="276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697609" y="3263356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14" y="238574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19728" y="195497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92384" y="282737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078158" y="332866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797905" y="240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90450" y="285755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73208" y="36220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495308" y="21058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29054" y="297873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578442" y="349134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063359" y="3796136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1507" y="109927"/>
            <a:ext cx="341241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Λεκτική-Περιγραφή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29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3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val 71"/>
          <p:cNvSpPr/>
          <p:nvPr/>
        </p:nvSpPr>
        <p:spPr>
          <a:xfrm>
            <a:off x="9134404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9739180" y="2348147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6849041" y="1517169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631644" y="165264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2830585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5222" y="1517174"/>
            <a:ext cx="1695735" cy="27423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32392" y="1843235"/>
            <a:ext cx="2202215" cy="6679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39455" y="2359996"/>
            <a:ext cx="1431729" cy="200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75702" y="2716760"/>
            <a:ext cx="2520454" cy="465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61" idx="3"/>
          </p:cNvCxnSpPr>
          <p:nvPr/>
        </p:nvCxnSpPr>
        <p:spPr>
          <a:xfrm>
            <a:off x="1219193" y="2763298"/>
            <a:ext cx="2264731" cy="35292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52876" y="3287709"/>
            <a:ext cx="1232534" cy="24254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670183" y="31862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74619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911" y="2273012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36074" y="26925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1780" y="4387894"/>
            <a:ext cx="45351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(4,2), (4,-2), (25,5), (25,-5), (1,1), (1,-1), (100,10), (100,-10)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15993" y="96787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08218" y="951816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1871602" y="1079054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32140" y="590776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0574" y="1684115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3785" y="213217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2475" y="254609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2214" y="30473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2754" y="194112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09740" y="237189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85410" y="281352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1184" y="331481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4670" y="1638797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90931" y="238821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476" y="284370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66234" y="360823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03426" y="21059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6551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92582" y="29371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16050" y="182880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96156" y="257695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463635" y="300645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103404" y="349136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699135" y="378231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15" idx="3"/>
          </p:cNvCxnSpPr>
          <p:nvPr/>
        </p:nvCxnSpPr>
        <p:spPr>
          <a:xfrm>
            <a:off x="1402427" y="1899559"/>
            <a:ext cx="1659427" cy="3196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</p:cNvCxnSpPr>
          <p:nvPr/>
        </p:nvCxnSpPr>
        <p:spPr>
          <a:xfrm>
            <a:off x="1700999" y="2347615"/>
            <a:ext cx="1258661" cy="60341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" idx="5"/>
          </p:cNvCxnSpPr>
          <p:nvPr/>
        </p:nvCxnSpPr>
        <p:spPr>
          <a:xfrm>
            <a:off x="1788439" y="3295977"/>
            <a:ext cx="1936231" cy="63055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109074" y="1927509"/>
            <a:ext cx="1325872" cy="17774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01" idx="2"/>
          </p:cNvCxnSpPr>
          <p:nvPr/>
        </p:nvCxnSpPr>
        <p:spPr>
          <a:xfrm flipV="1">
            <a:off x="7623318" y="2585847"/>
            <a:ext cx="2034125" cy="311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21" idx="1"/>
          </p:cNvCxnSpPr>
          <p:nvPr/>
        </p:nvCxnSpPr>
        <p:spPr>
          <a:xfrm flipV="1">
            <a:off x="7490450" y="2687027"/>
            <a:ext cx="2124590" cy="38597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090598" y="3034465"/>
            <a:ext cx="1176569" cy="8175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6376" y="3548320"/>
            <a:ext cx="1678627" cy="1611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835452" y="304765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38663" y="180109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070990" y="2577811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467603" y="256787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419812" y="967869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712037" y="951811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Curved Down Arrow 85"/>
          <p:cNvSpPr/>
          <p:nvPr/>
        </p:nvSpPr>
        <p:spPr>
          <a:xfrm>
            <a:off x="8175421" y="1079049"/>
            <a:ext cx="1314949" cy="643613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35959" y="590771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1" name="Oval 100"/>
          <p:cNvSpPr/>
          <p:nvPr/>
        </p:nvSpPr>
        <p:spPr>
          <a:xfrm>
            <a:off x="9657443" y="252154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296401" y="293718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476495" y="205070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9600635" y="344642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624661" y="2200172"/>
            <a:ext cx="1850342" cy="336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214137" y="2638604"/>
            <a:ext cx="1058842" cy="31794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3" idx="5"/>
          </p:cNvCxnSpPr>
          <p:nvPr/>
        </p:nvCxnSpPr>
        <p:spPr>
          <a:xfrm flipV="1">
            <a:off x="8296441" y="3614866"/>
            <a:ext cx="1318599" cy="24300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9555969" y="1900091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17870" y="276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697609" y="3263356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14" y="2385741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19728" y="1954974"/>
            <a:ext cx="421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92384" y="2827373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078158" y="332866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797905" y="2402069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90450" y="2857556"/>
            <a:ext cx="537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73208" y="3622080"/>
            <a:ext cx="635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495308" y="21058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29054" y="2978737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578442" y="349134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063359" y="3796136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1506" y="109927"/>
            <a:ext cx="455591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Σύνολο Διατεταγμένων Ζευγών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68124" y="4387894"/>
            <a:ext cx="45351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 4), (-2, 4), (5, 25), (-5, 25), (1,1), (-1,1), (10,100), (-10,100)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184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980133" y="3085197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5526" y="771858"/>
            <a:ext cx="45351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(4,2), (4,-2), (25,5), (25,-5), (1,1), (1,-1), (100,10), (100,-10)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506" y="109927"/>
            <a:ext cx="26439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Πίνακας Τιμών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5526" y="3746853"/>
            <a:ext cx="45351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 4), (-2, 4), (5, 25), (-5, 25), (1,1), (-1,1), (10,100), (-10,100)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49198"/>
              </p:ext>
            </p:extLst>
          </p:nvPr>
        </p:nvGraphicFramePr>
        <p:xfrm>
          <a:off x="355526" y="197391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10254808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3707073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0394398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96640766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5195750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33970845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7982013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198357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8848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8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56769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427016" y="1870364"/>
            <a:ext cx="1607127" cy="47438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55089"/>
              </p:ext>
            </p:extLst>
          </p:nvPr>
        </p:nvGraphicFramePr>
        <p:xfrm>
          <a:off x="355526" y="5035765"/>
          <a:ext cx="8127999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10254808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3707073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0394398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96640766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5195750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33970845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7982013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198357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8848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8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56769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5526" y="4706950"/>
            <a:ext cx="867025" cy="1399309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8483525" y="4938352"/>
            <a:ext cx="153331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x (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Π.Ο.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483525" y="5413193"/>
            <a:ext cx="153331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B: y (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Π.Τ.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22220" y="3479683"/>
            <a:ext cx="27709" cy="40178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440871" y="3483401"/>
            <a:ext cx="27709" cy="40178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Callout 8"/>
          <p:cNvSpPr/>
          <p:nvPr/>
        </p:nvSpPr>
        <p:spPr>
          <a:xfrm>
            <a:off x="3726873" y="2603420"/>
            <a:ext cx="3158836" cy="1077154"/>
          </a:xfrm>
          <a:prstGeom prst="cloudCallout">
            <a:avLst>
              <a:gd name="adj1" fmla="val -107675"/>
              <a:gd name="adj2" fmla="val 2262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μας θυμίζει;;;</a:t>
            </a:r>
            <a:endParaRPr lang="en-U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70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88" grpId="0" animBg="1"/>
      <p:bldP spid="5" grpId="0" animBg="1"/>
      <p:bldP spid="6" grpId="0" animBg="1"/>
      <p:bldP spid="91" grpId="0" animBg="1"/>
      <p:bldP spid="9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5515231" y="956523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5526" y="771858"/>
            <a:ext cx="45351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(4,2), (4,-2)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(1,1), (1,-1)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506" y="109927"/>
            <a:ext cx="31011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Γραφική Παράσταση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82615" y="771858"/>
            <a:ext cx="45351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 4), (-2, 4), (1,1), (-1,1)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6" y="2094065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701" y="2094065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479011" y="4905064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06994" y="2047899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84483" y="1983175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91653" y="4905064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059380" y="4225635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6307" y="5394434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58827" y="4544295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58822" y="5140043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587330" y="362987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5851" y="3634199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681131" y="454384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290747" y="4539090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434343" y="250956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729623" y="256194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324951" y="252860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648807" y="253812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14228" y="256194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07872" y="253812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88" grpId="0" animBg="1"/>
      <p:bldP spid="18" grpId="0"/>
      <p:bldP spid="19" grpId="0"/>
      <p:bldP spid="20" grpId="0"/>
      <p:bldP spid="21" grpId="0"/>
      <p:bldP spid="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71506" y="109927"/>
            <a:ext cx="31011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ύπος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36796" y="172680"/>
            <a:ext cx="45351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 4), (-2, 4), (1,1), (-1,1)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701" y="2094065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9084483" y="1983175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91653" y="4905064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9587330" y="362987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5851" y="3634199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681131" y="454384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290747" y="4539090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434343" y="250956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729623" y="256194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324951" y="252860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648807" y="253812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506" y="1013678"/>
            <a:ext cx="453513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αριθμός του συνόλου Α αντιστοιχίζεται με το τετράγωνο του αριθμού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8088" y="2528604"/>
            <a:ext cx="29192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Βάζω όποιο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θέλω!!!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119745" y="3020291"/>
            <a:ext cx="219326" cy="60958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8712" y="3662513"/>
            <a:ext cx="31179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Εφαρμόζω τον κανόνα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πάνω στο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07362" y="2528604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2119740" y="4530445"/>
            <a:ext cx="219326" cy="60958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121469" y="3847178"/>
            <a:ext cx="118879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f(x)=f(2)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3244" y="5181980"/>
            <a:ext cx="342890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Παίρνω την εικόνα (απάντηση) του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δηλαδή το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αντίστοιχο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y!!!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56664" y="5551311"/>
            <a:ext cx="13184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y=f(x)=4</a:t>
            </a:r>
          </a:p>
        </p:txBody>
      </p:sp>
      <p:sp>
        <p:nvSpPr>
          <p:cNvPr id="4" name="Down Ribbon 3"/>
          <p:cNvSpPr/>
          <p:nvPr/>
        </p:nvSpPr>
        <p:spPr>
          <a:xfrm rot="1175983">
            <a:off x="4283947" y="2316985"/>
            <a:ext cx="3061299" cy="575451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Τιμή Εισόδου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Down Ribbon 43"/>
          <p:cNvSpPr/>
          <p:nvPr/>
        </p:nvSpPr>
        <p:spPr>
          <a:xfrm rot="1175983">
            <a:off x="4298353" y="5216058"/>
            <a:ext cx="3061299" cy="575451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Τιμή Εξόδου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427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8" grpId="0" animBg="1"/>
      <p:bldP spid="31" grpId="0" animBg="1"/>
      <p:bldP spid="2" grpId="0" animBg="1"/>
      <p:bldP spid="32" grpId="0" animBg="1"/>
      <p:bldP spid="33" grpId="0" animBg="1"/>
      <p:bldP spid="40" grpId="0" animBg="1"/>
      <p:bldP spid="41" grpId="0" animBg="1"/>
      <p:bldP spid="42" grpId="0" animBg="1"/>
      <p:bldP spid="43" grpId="0" animBg="1"/>
      <p:bldP spid="4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71506" y="109927"/>
            <a:ext cx="31011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ύπος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36796" y="172680"/>
            <a:ext cx="45351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={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 4), (-2, 4), (1,1), (-1,1)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01" y="2094065"/>
            <a:ext cx="5738898" cy="379411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9084483" y="1983175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91653" y="4905064"/>
            <a:ext cx="331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9587330" y="362987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5851" y="3634199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681131" y="4543847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290747" y="4539090"/>
            <a:ext cx="96984" cy="6927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434343" y="250956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729623" y="2561948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324951" y="252860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648807" y="2538124"/>
            <a:ext cx="0" cy="3191149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93017" y="2900448"/>
            <a:ext cx="826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2282216" y="2849459"/>
            <a:ext cx="646618" cy="99706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956259" y="3986191"/>
            <a:ext cx="13184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y=f(x)=x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9423" y="1972340"/>
            <a:ext cx="582729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αριθμός του συνόλου Α αντιστοιχίζεται με το τετράγωνο του αριθμού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4769" y="1464553"/>
            <a:ext cx="42726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64088" y="2854561"/>
            <a:ext cx="42282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3" name="Oval 2"/>
          <p:cNvSpPr/>
          <p:nvPr/>
        </p:nvSpPr>
        <p:spPr>
          <a:xfrm>
            <a:off x="381421" y="1990507"/>
            <a:ext cx="1942086" cy="452197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04456" y="2351264"/>
            <a:ext cx="1942086" cy="452197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861372" y="2351431"/>
            <a:ext cx="3060560" cy="452197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own Ribbon 3"/>
          <p:cNvSpPr/>
          <p:nvPr/>
        </p:nvSpPr>
        <p:spPr>
          <a:xfrm rot="753519">
            <a:off x="615893" y="4335603"/>
            <a:ext cx="3061299" cy="855552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Εξαρτημένη μεταβλητή</a:t>
            </a:r>
            <a:endParaRPr lang="en-U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782" y="5518081"/>
            <a:ext cx="6218458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Αναλόγως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της τιμής του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(η απάντηση που θα πάρω), αλλάζει!!! </a:t>
            </a: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Δηλαδή η τιμή του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ΕΞΑΡΤΑΤΑΙ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από την τιμή του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x!!!</a:t>
            </a:r>
          </a:p>
        </p:txBody>
      </p:sp>
      <p:sp>
        <p:nvSpPr>
          <p:cNvPr id="45" name="Down Ribbon 44"/>
          <p:cNvSpPr/>
          <p:nvPr/>
        </p:nvSpPr>
        <p:spPr>
          <a:xfrm rot="753519">
            <a:off x="976116" y="856777"/>
            <a:ext cx="3061299" cy="855552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Ανεξάρτητη μεταβλητή</a:t>
            </a:r>
            <a:endParaRPr lang="en-U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 animBg="1"/>
      <p:bldP spid="43" grpId="0" animBg="1"/>
      <p:bldP spid="31" grpId="0" animBg="1"/>
      <p:bldP spid="41" grpId="0" animBg="1"/>
      <p:bldP spid="3" grpId="0" animBg="1"/>
      <p:bldP spid="37" grpId="0" animBg="1"/>
      <p:bldP spid="38" grpId="0" animBg="1"/>
      <p:bldP spid="4" grpId="0" animBg="1"/>
      <p:bldP spid="39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389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Όλοι οι τρόποι παρουσίασης μιας αντιστοιχίας είναι ισοδύναμοι!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Επιλέγω αυτόν που με βοηθά περισσότερο στην κάθε περίπτωση!!!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4255"/>
            <a:ext cx="10515600" cy="2119745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έχω άπειρα στοιχεία, μπορώ να χρησιμοποιήσω βελοειδές;</a:t>
            </a: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θέλω να ελέγξω αν μία αντιστοιχία ορίζει συνάρτηση θα με βοηθήσει ο τύπος;</a:t>
            </a: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το Π.Ο. είναι συνεχές, με βοηθά ο Πίνακας Τιμών;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900" y="4434895"/>
            <a:ext cx="224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1295</Words>
  <Application>Microsoft Office PowerPoint</Application>
  <PresentationFormat>Widescreen</PresentationFormat>
  <Paragraphs>460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Όλοι οι τρόποι παρουσίασης μιας αντιστοιχίας είναι ισοδύναμοι! Επιλέγω αυτόν που με βοηθά περισσότερο στην κάθε περίπτωση!!!</vt:lpstr>
      <vt:lpstr>6 τρόποι παρουσίασης: 1. Βελοειδές Διάγραμμα 2. Λεκτική Διατύπωση-Περιγραφή κανόνα 3. Τύπος 4. Σύνολο Διατεταγμένων Ζευγών (Γράφημα) 5. Πίνακας Τιμών 6. Γραφική Παράσταση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τις διακοπές του Πάσχα…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58</cp:revision>
  <dcterms:created xsi:type="dcterms:W3CDTF">2020-03-30T04:40:15Z</dcterms:created>
  <dcterms:modified xsi:type="dcterms:W3CDTF">2020-04-13T06:31:35Z</dcterms:modified>
</cp:coreProperties>
</file>