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309" r:id="rId2"/>
    <p:sldId id="317" r:id="rId3"/>
    <p:sldId id="321" r:id="rId4"/>
    <p:sldId id="325" r:id="rId5"/>
    <p:sldId id="326" r:id="rId6"/>
    <p:sldId id="327" r:id="rId7"/>
    <p:sldId id="324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009900"/>
    <a:srgbClr val="0099FF"/>
    <a:srgbClr val="FFD5FF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19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25E1CB-D823-4FF5-AEB1-81BA2141E1FE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B90039-120E-4296-B443-E458B424E0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8970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B90039-120E-4296-B443-E458B424E0C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8847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2C2AF-7A39-44DB-906B-0CB41417F862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A936E-2F7B-4718-81DA-DCC9FF7C22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42810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2C2AF-7A39-44DB-906B-0CB41417F862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A936E-2F7B-4718-81DA-DCC9FF7C22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4575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2C2AF-7A39-44DB-906B-0CB41417F862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A936E-2F7B-4718-81DA-DCC9FF7C22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8911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2C2AF-7A39-44DB-906B-0CB41417F862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A936E-2F7B-4718-81DA-DCC9FF7C22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3219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2C2AF-7A39-44DB-906B-0CB41417F862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A936E-2F7B-4718-81DA-DCC9FF7C22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0888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2C2AF-7A39-44DB-906B-0CB41417F862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A936E-2F7B-4718-81DA-DCC9FF7C22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0199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2C2AF-7A39-44DB-906B-0CB41417F862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A936E-2F7B-4718-81DA-DCC9FF7C22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22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2C2AF-7A39-44DB-906B-0CB41417F862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A936E-2F7B-4718-81DA-DCC9FF7C22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2789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2C2AF-7A39-44DB-906B-0CB41417F862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A936E-2F7B-4718-81DA-DCC9FF7C22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9608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2C2AF-7A39-44DB-906B-0CB41417F862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A936E-2F7B-4718-81DA-DCC9FF7C22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6304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2C2AF-7A39-44DB-906B-0CB41417F862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A936E-2F7B-4718-81DA-DCC9FF7C22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409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12C2AF-7A39-44DB-906B-0CB41417F862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AA936E-2F7B-4718-81DA-DCC9FF7C22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4019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20326371">
            <a:off x="1207924" y="1461503"/>
            <a:ext cx="3959571" cy="1325563"/>
          </a:xfrm>
        </p:spPr>
        <p:txBody>
          <a:bodyPr/>
          <a:lstStyle/>
          <a:p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Για εξάσκηση…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13564" y="2461385"/>
            <a:ext cx="2881745" cy="1995053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endParaRPr lang="el-GR" b="1" u="sng" dirty="0" smtClean="0"/>
          </a:p>
          <a:p>
            <a:pPr marL="0" indent="0">
              <a:buNone/>
            </a:pPr>
            <a:r>
              <a:rPr lang="el-GR" b="1" u="sng" dirty="0" smtClean="0"/>
              <a:t>Σελίδα </a:t>
            </a:r>
            <a:r>
              <a:rPr lang="en-US" b="1" u="sng" dirty="0" smtClean="0"/>
              <a:t>56</a:t>
            </a:r>
            <a:r>
              <a:rPr lang="el-GR" b="1" u="sng" dirty="0" smtClean="0"/>
              <a:t>-57: </a:t>
            </a:r>
          </a:p>
          <a:p>
            <a:pPr marL="0" indent="0">
              <a:buNone/>
            </a:pPr>
            <a:r>
              <a:rPr lang="el-GR" dirty="0" smtClean="0"/>
              <a:t>4, 5, 6, 8, 12</a:t>
            </a:r>
          </a:p>
        </p:txBody>
      </p:sp>
    </p:spTree>
    <p:extLst>
      <p:ext uri="{BB962C8B-B14F-4D97-AF65-F5344CB8AC3E}">
        <p14:creationId xmlns:p14="http://schemas.microsoft.com/office/powerpoint/2010/main" val="3120592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9"/>
          <p:cNvSpPr/>
          <p:nvPr/>
        </p:nvSpPr>
        <p:spPr>
          <a:xfrm>
            <a:off x="3389034" y="890328"/>
            <a:ext cx="4416403" cy="48781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Πόσα σημεία ορίζουν μία ευθεία;</a:t>
            </a:r>
            <a:endParaRPr lang="en-US" sz="2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165508" y="1545769"/>
            <a:ext cx="2178028" cy="48781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Δύο!!!</a:t>
            </a:r>
            <a:endParaRPr lang="en-US" sz="2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3389034" y="1582989"/>
            <a:ext cx="2918405" cy="48781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Επιλέγω </a:t>
            </a:r>
            <a:r>
              <a:rPr lang="el-GR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σημεία!!!</a:t>
            </a:r>
            <a:endParaRPr lang="en-US" sz="2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Right Arrow 1"/>
          <p:cNvSpPr/>
          <p:nvPr/>
        </p:nvSpPr>
        <p:spPr>
          <a:xfrm>
            <a:off x="2498663" y="1649199"/>
            <a:ext cx="603272" cy="331087"/>
          </a:xfrm>
          <a:prstGeom prst="rightArrow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312760" y="2251342"/>
            <a:ext cx="2918405" cy="48781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(ε</a:t>
            </a:r>
            <a:r>
              <a:rPr lang="el-GR" sz="2400" baseline="-25000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l-GR" sz="2400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): Α(-2,2)</a:t>
            </a:r>
            <a:r>
              <a:rPr lang="en-US" sz="2400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  <a:r>
              <a:rPr lang="el-GR" sz="2400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</a:t>
            </a:r>
            <a:r>
              <a:rPr lang="el-GR" sz="2400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(0,0) </a:t>
            </a:r>
            <a:endParaRPr lang="en-US" sz="2400" dirty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Subtitle 2"/>
          <p:cNvSpPr txBox="1">
            <a:spLocks/>
          </p:cNvSpPr>
          <p:nvPr/>
        </p:nvSpPr>
        <p:spPr>
          <a:xfrm>
            <a:off x="160624" y="277092"/>
            <a:ext cx="3297380" cy="44667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Άσκηση 1β/Σελ.62</a:t>
            </a:r>
            <a:endParaRPr lang="el-GR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r="22319" b="90467"/>
          <a:stretch/>
        </p:blipFill>
        <p:spPr>
          <a:xfrm>
            <a:off x="3631730" y="285651"/>
            <a:ext cx="6018963" cy="340816"/>
          </a:xfrm>
          <a:prstGeom prst="rect">
            <a:avLst/>
          </a:prstGeom>
          <a:ln>
            <a:solidFill>
              <a:schemeClr val="accent6">
                <a:lumMod val="50000"/>
              </a:schemeClr>
            </a:solidFill>
          </a:ln>
        </p:spPr>
      </p:pic>
      <p:pic>
        <p:nvPicPr>
          <p:cNvPr id="39" name="Picture 38"/>
          <p:cNvPicPr>
            <a:picLocks noChangeAspect="1"/>
          </p:cNvPicPr>
          <p:nvPr/>
        </p:nvPicPr>
        <p:blipFill rotWithShape="1">
          <a:blip r:embed="rId2"/>
          <a:srcRect l="52434" t="18747" r="5000" b="3149"/>
          <a:stretch/>
        </p:blipFill>
        <p:spPr>
          <a:xfrm>
            <a:off x="8563836" y="723765"/>
            <a:ext cx="3328891" cy="2818324"/>
          </a:xfrm>
          <a:prstGeom prst="rect">
            <a:avLst/>
          </a:prstGeom>
        </p:spPr>
      </p:pic>
      <p:sp>
        <p:nvSpPr>
          <p:cNvPr id="43" name="TextBox 42"/>
          <p:cNvSpPr txBox="1"/>
          <p:nvPr/>
        </p:nvSpPr>
        <p:spPr>
          <a:xfrm>
            <a:off x="9903896" y="1688290"/>
            <a:ext cx="5985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• Ο</a:t>
            </a:r>
            <a:endParaRPr lang="en-US" dirty="0">
              <a:solidFill>
                <a:srgbClr val="FF0066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9238585" y="1006860"/>
            <a:ext cx="6815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• Α</a:t>
            </a:r>
            <a:endParaRPr lang="en-US" dirty="0">
              <a:solidFill>
                <a:srgbClr val="FF0066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312760" y="2765667"/>
            <a:ext cx="16177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Δ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 -2-0=-2</a:t>
            </a:r>
            <a:endParaRPr lang="el-GR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312760" y="3227332"/>
            <a:ext cx="14350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Δ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</a:t>
            </a:r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 2-0=2</a:t>
            </a:r>
            <a:endParaRPr lang="el-GR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7" name="TextBox 46"/>
              <p:cNvSpPr txBox="1"/>
              <p:nvPr/>
            </p:nvSpPr>
            <p:spPr>
              <a:xfrm>
                <a:off x="2263195" y="2810931"/>
                <a:ext cx="3334041" cy="786241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rgbClr val="FF0066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sz="24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𝛼</m:t>
                      </m:r>
                      <m:r>
                        <a:rPr lang="el-GR" sz="24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l-GR" sz="240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𝜆</m:t>
                      </m:r>
                      <m:r>
                        <a:rPr lang="el-GR" sz="240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l-GR" sz="24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sz="24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𝛥</m:t>
                          </m:r>
                          <m:r>
                            <a:rPr lang="en-US" sz="24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𝑦</m:t>
                          </m:r>
                        </m:num>
                        <m:den>
                          <m:r>
                            <a:rPr lang="el-GR" sz="24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𝛥</m:t>
                          </m:r>
                          <m:r>
                            <a:rPr lang="en-US" sz="24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  <m:r>
                        <a:rPr lang="el-GR" sz="24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l-GR" sz="24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sz="24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l-GR" sz="2400" b="0" i="0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−2</m:t>
                          </m:r>
                        </m:den>
                      </m:f>
                      <m:r>
                        <a:rPr lang="en-US" sz="24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l-GR" sz="24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−1</m:t>
                      </m:r>
                    </m:oMath>
                  </m:oMathPara>
                </a14:m>
                <a:endParaRPr lang="en-US" sz="2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63195" y="2810931"/>
                <a:ext cx="3334041" cy="78624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solidFill>
                  <a:srgbClr val="FF0066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8" name="Rectangle 47"/>
          <p:cNvSpPr/>
          <p:nvPr/>
        </p:nvSpPr>
        <p:spPr>
          <a:xfrm>
            <a:off x="2263195" y="3665715"/>
            <a:ext cx="2918405" cy="76772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(0, β) = (0,0) </a:t>
            </a:r>
          </a:p>
          <a:p>
            <a:pPr algn="ctr"/>
            <a:r>
              <a:rPr lang="el-GR" sz="24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β=0</a:t>
            </a: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165685" y="890328"/>
            <a:ext cx="3002958" cy="48781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Καθορίζω τα α και β!</a:t>
            </a:r>
            <a:endParaRPr lang="en-US" sz="2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0" name="Right Brace 49"/>
          <p:cNvSpPr/>
          <p:nvPr/>
        </p:nvSpPr>
        <p:spPr>
          <a:xfrm>
            <a:off x="5749811" y="2974582"/>
            <a:ext cx="360218" cy="1179440"/>
          </a:xfrm>
          <a:prstGeom prst="rightBrace">
            <a:avLst/>
          </a:prstGeom>
          <a:ln w="38100">
            <a:solidFill>
              <a:srgbClr val="00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/>
          <p:cNvSpPr/>
          <p:nvPr/>
        </p:nvSpPr>
        <p:spPr>
          <a:xfrm>
            <a:off x="6346234" y="3194294"/>
            <a:ext cx="1459203" cy="76772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</a:t>
            </a:r>
            <a:r>
              <a:rPr lang="el-GR" sz="2400" baseline="-25000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l-GR" sz="2400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y= -x</a:t>
            </a: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312755" y="4565062"/>
            <a:ext cx="2918405" cy="48781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(ε</a:t>
            </a:r>
            <a:r>
              <a:rPr lang="en-US" sz="2400" baseline="-25000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l-GR" sz="2400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): </a:t>
            </a:r>
            <a:r>
              <a:rPr lang="en-US" sz="2400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r>
              <a:rPr lang="el-GR" sz="2400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(2,2)</a:t>
            </a:r>
            <a:r>
              <a:rPr lang="en-US" sz="2400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  <a:r>
              <a:rPr lang="el-GR" sz="2400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</a:t>
            </a:r>
            <a:r>
              <a:rPr lang="el-GR" sz="2400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(0,0) </a:t>
            </a:r>
            <a:endParaRPr lang="en-US" sz="2400" dirty="0">
              <a:solidFill>
                <a:srgbClr val="00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372867" y="5079387"/>
            <a:ext cx="14975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Δ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 2-0=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endParaRPr lang="el-GR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333710" y="5541052"/>
            <a:ext cx="15039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Δ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</a:t>
            </a:r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 2-0=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endParaRPr lang="el-GR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5" name="TextBox 54"/>
              <p:cNvSpPr txBox="1"/>
              <p:nvPr/>
            </p:nvSpPr>
            <p:spPr>
              <a:xfrm>
                <a:off x="2263190" y="5124651"/>
                <a:ext cx="3334041" cy="786241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rgbClr val="FF0066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sz="24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𝛼</m:t>
                      </m:r>
                      <m:r>
                        <a:rPr lang="el-GR" sz="24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l-GR" sz="240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𝜆</m:t>
                      </m:r>
                      <m:r>
                        <a:rPr lang="el-GR" sz="240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l-GR" sz="24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sz="24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𝛥</m:t>
                          </m:r>
                          <m:r>
                            <a:rPr lang="en-US" sz="24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𝑦</m:t>
                          </m:r>
                        </m:num>
                        <m:den>
                          <m:r>
                            <a:rPr lang="el-GR" sz="24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𝛥</m:t>
                          </m:r>
                          <m:r>
                            <a:rPr lang="en-US" sz="24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  <m:r>
                        <a:rPr lang="el-GR" sz="24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l-GR" sz="24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sz="24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l-GR" sz="2400" b="0" i="0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24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l-GR" sz="24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sz="2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55" name="TextBox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63190" y="5124651"/>
                <a:ext cx="3334041" cy="78624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solidFill>
                  <a:srgbClr val="FF0066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6" name="Rectangle 55"/>
          <p:cNvSpPr/>
          <p:nvPr/>
        </p:nvSpPr>
        <p:spPr>
          <a:xfrm>
            <a:off x="2263190" y="5993290"/>
            <a:ext cx="2918405" cy="76772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(0, β) = (0,0) </a:t>
            </a:r>
          </a:p>
          <a:p>
            <a:pPr algn="ctr"/>
            <a:r>
              <a:rPr lang="el-GR" sz="24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β=0</a:t>
            </a: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7" name="Right Brace 56"/>
          <p:cNvSpPr/>
          <p:nvPr/>
        </p:nvSpPr>
        <p:spPr>
          <a:xfrm>
            <a:off x="5749806" y="5357577"/>
            <a:ext cx="360218" cy="1179440"/>
          </a:xfrm>
          <a:prstGeom prst="rightBrace">
            <a:avLst/>
          </a:prstGeom>
          <a:ln w="38100">
            <a:solidFill>
              <a:srgbClr val="00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6346229" y="5549579"/>
            <a:ext cx="1459203" cy="76772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</a:t>
            </a:r>
            <a:r>
              <a:rPr lang="el-GR" sz="2400" baseline="-25000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l-GR" sz="2400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y= x</a:t>
            </a: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10530897" y="1006860"/>
            <a:ext cx="6815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• </a:t>
            </a:r>
            <a:r>
              <a:rPr lang="en-US" b="1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</a:t>
            </a:r>
            <a:endParaRPr lang="en-US" dirty="0">
              <a:solidFill>
                <a:srgbClr val="0099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1019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29" grpId="0" animBg="1"/>
      <p:bldP spid="31" grpId="0" animBg="1"/>
      <p:bldP spid="2" grpId="0" animBg="1"/>
      <p:bldP spid="32" grpId="0" animBg="1"/>
      <p:bldP spid="43" grpId="0"/>
      <p:bldP spid="44" grpId="0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5" grpId="0" animBg="1"/>
      <p:bldP spid="56" grpId="0" animBg="1"/>
      <p:bldP spid="57" grpId="0" animBg="1"/>
      <p:bldP spid="58" grpId="0" animBg="1"/>
      <p:bldP spid="5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59868" y="253955"/>
            <a:ext cx="7223768" cy="1635570"/>
          </a:xfrm>
          <a:prstGeom prst="rect">
            <a:avLst/>
          </a:prstGeom>
          <a:ln>
            <a:solidFill>
              <a:schemeClr val="accent6">
                <a:lumMod val="50000"/>
              </a:schemeClr>
            </a:solidFill>
          </a:ln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4" name="Rectangle 3"/>
              <p:cNvSpPr/>
              <p:nvPr/>
            </p:nvSpPr>
            <p:spPr>
              <a:xfrm>
                <a:off x="3859868" y="3729816"/>
                <a:ext cx="3746358" cy="1450951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just"/>
                <a:r>
                  <a:rPr lang="el-GR" sz="2200" dirty="0" smtClean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	</a:t>
                </a:r>
                <a:r>
                  <a:rPr lang="el-GR" sz="2300" dirty="0" smtClean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         </a:t>
                </a:r>
                <a:r>
                  <a:rPr lang="en-US" sz="2300" dirty="0" smtClean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y </a:t>
                </a:r>
                <a:r>
                  <a:rPr lang="en-US" sz="2300" dirty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= </a:t>
                </a:r>
                <a:r>
                  <a:rPr lang="el-GR" sz="2300" dirty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α</a:t>
                </a:r>
                <a:r>
                  <a:rPr lang="en-US" sz="2300" dirty="0" smtClean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x</a:t>
                </a:r>
                <a:endParaRPr lang="el-GR" sz="2300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algn="just"/>
                <a:r>
                  <a:rPr lang="el-GR" sz="2300" dirty="0" smtClean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Α(1, 2):          </a:t>
                </a:r>
                <a:r>
                  <a:rPr lang="el-GR" sz="2300" dirty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2</a:t>
                </a:r>
                <a:r>
                  <a:rPr lang="en-US" sz="2300" dirty="0" smtClean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</a:t>
                </a:r>
                <a:r>
                  <a:rPr lang="en-US" sz="2300" dirty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= </a:t>
                </a:r>
                <a:r>
                  <a:rPr lang="el-GR" sz="2300" dirty="0" smtClean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α</a:t>
                </a:r>
                <a:r>
                  <a:rPr lang="el-GR" sz="2300" dirty="0" smtClean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Tahoma" panose="020B0604030504040204" pitchFamily="34" charset="0"/>
                    <a:cs typeface="Tahoma" panose="020B0604030504040204" pitchFamily="34" charset="0"/>
                  </a:rPr>
                  <a:t>‧1</a:t>
                </a:r>
                <a:endParaRPr lang="el-GR" sz="2300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algn="ctr"/>
                <a:endParaRPr lang="en-US" sz="1000" b="0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Cambria Math" panose="02040503050406030204" pitchFamily="18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sz="2200" b="0" i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l-GR" sz="2200" 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r>
                        <a:rPr lang="el-GR" sz="2200" b="0" i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  <m:r>
                        <a:rPr lang="en-US" sz="2200" 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l-GR" sz="2200" b="0" i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en-US" sz="2200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59868" y="3729816"/>
                <a:ext cx="3746358" cy="1450951"/>
              </a:xfrm>
              <a:prstGeom prst="rect">
                <a:avLst/>
              </a:prstGeom>
              <a:blipFill>
                <a:blip r:embed="rId3"/>
                <a:stretch>
                  <a:fillRect l="-2269"/>
                </a:stretch>
              </a:blipFill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Subtitle 2"/>
          <p:cNvSpPr txBox="1">
            <a:spLocks/>
          </p:cNvSpPr>
          <p:nvPr/>
        </p:nvSpPr>
        <p:spPr>
          <a:xfrm>
            <a:off x="160624" y="277092"/>
            <a:ext cx="3297380" cy="44667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Άσκηση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</a:t>
            </a:r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/Σελ.62</a:t>
            </a:r>
            <a:endParaRPr lang="el-GR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859868" y="2832911"/>
            <a:ext cx="726330" cy="48781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(α)</a:t>
            </a:r>
            <a:endParaRPr lang="en-US" sz="2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Oval 2"/>
          <p:cNvSpPr/>
          <p:nvPr/>
        </p:nvSpPr>
        <p:spPr>
          <a:xfrm>
            <a:off x="6054436" y="1440873"/>
            <a:ext cx="1417316" cy="448652"/>
          </a:xfrm>
          <a:prstGeom prst="ellipse">
            <a:avLst/>
          </a:prstGeom>
          <a:noFill/>
          <a:ln w="38100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308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2" grpId="0" animBg="1"/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223033" y="2029773"/>
            <a:ext cx="1859112" cy="56102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l-GR" sz="23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(0,β) = (0,0)</a:t>
            </a:r>
            <a:endParaRPr lang="en-US" sz="2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160624" y="277092"/>
            <a:ext cx="3297380" cy="44667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Άσκηση </a:t>
            </a:r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6/Σελ.63</a:t>
            </a:r>
            <a:endParaRPr lang="el-GR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r="31285" b="57273"/>
          <a:stretch/>
        </p:blipFill>
        <p:spPr>
          <a:xfrm>
            <a:off x="4223033" y="219076"/>
            <a:ext cx="7631745" cy="1512019"/>
          </a:xfrm>
          <a:prstGeom prst="rect">
            <a:avLst/>
          </a:prstGeom>
          <a:ln>
            <a:solidFill>
              <a:schemeClr val="accent6">
                <a:lumMod val="50000"/>
              </a:schemeClr>
            </a:solidFill>
          </a:ln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/>
          <a:srcRect l="69198"/>
          <a:stretch/>
        </p:blipFill>
        <p:spPr>
          <a:xfrm>
            <a:off x="160624" y="844225"/>
            <a:ext cx="3297380" cy="3410925"/>
          </a:xfrm>
          <a:prstGeom prst="rect">
            <a:avLst/>
          </a:prstGeom>
          <a:ln>
            <a:solidFill>
              <a:schemeClr val="accent6">
                <a:lumMod val="50000"/>
              </a:schemeClr>
            </a:solidFill>
          </a:ln>
        </p:spPr>
      </p:pic>
      <p:sp>
        <p:nvSpPr>
          <p:cNvPr id="11" name="Rectangle 10"/>
          <p:cNvSpPr/>
          <p:nvPr/>
        </p:nvSpPr>
        <p:spPr>
          <a:xfrm>
            <a:off x="7331022" y="2029773"/>
            <a:ext cx="1328069" cy="56102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 = </a:t>
            </a:r>
            <a:r>
              <a:rPr lang="el-GR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</a:t>
            </a:r>
            <a:r>
              <a:rPr lang="en-US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  <a:endParaRPr lang="en-US" sz="2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Right Arrow 12"/>
          <p:cNvSpPr/>
          <p:nvPr/>
        </p:nvSpPr>
        <p:spPr>
          <a:xfrm>
            <a:off x="6294111" y="2190168"/>
            <a:ext cx="603272" cy="331087"/>
          </a:xfrm>
          <a:prstGeom prst="rightArrow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/>
          <p:cNvSpPr/>
          <p:nvPr/>
        </p:nvSpPr>
        <p:spPr>
          <a:xfrm>
            <a:off x="7774897" y="2117530"/>
            <a:ext cx="329482" cy="448652"/>
          </a:xfrm>
          <a:prstGeom prst="ellipse">
            <a:avLst/>
          </a:prstGeom>
          <a:noFill/>
          <a:ln w="38100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8936373" y="2075574"/>
            <a:ext cx="2918405" cy="48781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Επιλέγω </a:t>
            </a:r>
            <a:r>
              <a:rPr lang="el-GR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σημεία!!!</a:t>
            </a:r>
            <a:endParaRPr lang="en-US" sz="2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223033" y="3089735"/>
            <a:ext cx="2918405" cy="48781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(ε</a:t>
            </a:r>
            <a:r>
              <a:rPr lang="el-GR" sz="2400" baseline="-250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l-GR" sz="24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): Α(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l-GR" sz="24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l-GR" sz="24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</a:t>
            </a:r>
            <a:r>
              <a:rPr lang="el-GR" sz="24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  <a:r>
              <a:rPr lang="el-GR" sz="24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</a:t>
            </a:r>
            <a:r>
              <a:rPr lang="el-GR" sz="24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(0,0) </a:t>
            </a: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184709" y="3718607"/>
            <a:ext cx="14975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Δ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-0=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</a:t>
            </a:r>
            <a:endParaRPr lang="el-GR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184709" y="4146030"/>
            <a:ext cx="18149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Δ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</a:t>
            </a:r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 2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</a:t>
            </a:r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-0=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</a:t>
            </a:r>
            <a:endParaRPr lang="el-GR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8" name="TextBox 17"/>
              <p:cNvSpPr txBox="1"/>
              <p:nvPr/>
            </p:nvSpPr>
            <p:spPr>
              <a:xfrm>
                <a:off x="6992070" y="3780671"/>
                <a:ext cx="3334041" cy="786241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sz="24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𝛼</m:t>
                      </m:r>
                      <m:r>
                        <a:rPr lang="el-GR" sz="24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l-GR" sz="240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𝜆</m:t>
                      </m:r>
                      <m:r>
                        <a:rPr lang="el-GR" sz="240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l-GR" sz="24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sz="24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𝛥</m:t>
                          </m:r>
                          <m:r>
                            <a:rPr lang="en-US" sz="24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𝑦</m:t>
                          </m:r>
                        </m:num>
                        <m:den>
                          <m:r>
                            <a:rPr lang="el-GR" sz="24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𝛥</m:t>
                          </m:r>
                          <m:r>
                            <a:rPr lang="en-US" sz="24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  <m:r>
                        <a:rPr lang="el-GR" sz="24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l-GR" sz="24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sz="24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24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0</m:t>
                          </m:r>
                        </m:num>
                        <m:den>
                          <m:r>
                            <a:rPr lang="en-US" sz="2400" b="0" i="0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1</m:t>
                          </m:r>
                        </m:den>
                      </m:f>
                      <m:r>
                        <a:rPr lang="en-US" sz="24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=20</m:t>
                      </m:r>
                    </m:oMath>
                  </m:oMathPara>
                </a14:m>
                <a:endParaRPr lang="en-US" sz="2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92070" y="3780671"/>
                <a:ext cx="3334041" cy="78624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Rectangle 18"/>
          <p:cNvSpPr/>
          <p:nvPr/>
        </p:nvSpPr>
        <p:spPr>
          <a:xfrm>
            <a:off x="10598790" y="3858063"/>
            <a:ext cx="1459203" cy="64441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ε: 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y= 20x</a:t>
            </a: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57191" y="3659726"/>
            <a:ext cx="5985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• Ο</a:t>
            </a:r>
            <a:endParaRPr lang="en-US" dirty="0">
              <a:solidFill>
                <a:srgbClr val="FF0066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11907" y="2918924"/>
            <a:ext cx="6815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• Α</a:t>
            </a:r>
            <a:endParaRPr lang="en-US" dirty="0">
              <a:solidFill>
                <a:srgbClr val="FF0066"/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10598790" y="619899"/>
            <a:ext cx="1255988" cy="448652"/>
          </a:xfrm>
          <a:prstGeom prst="ellipse">
            <a:avLst/>
          </a:prstGeom>
          <a:noFill/>
          <a:ln w="38100"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10193708" y="232166"/>
            <a:ext cx="1661070" cy="448652"/>
          </a:xfrm>
          <a:prstGeom prst="ellipse">
            <a:avLst/>
          </a:prstGeom>
          <a:noFill/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5765211" y="1284889"/>
            <a:ext cx="2339167" cy="448652"/>
          </a:xfrm>
          <a:prstGeom prst="ellipse">
            <a:avLst/>
          </a:prstGeom>
          <a:noFill/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7410911" y="963058"/>
            <a:ext cx="1746944" cy="448652"/>
          </a:xfrm>
          <a:prstGeom prst="ellipse">
            <a:avLst/>
          </a:prstGeom>
          <a:noFill/>
          <a:ln w="38100"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6" name="Rectangle 25"/>
              <p:cNvSpPr/>
              <p:nvPr/>
            </p:nvSpPr>
            <p:spPr>
              <a:xfrm>
                <a:off x="2020008" y="4630687"/>
                <a:ext cx="1988103" cy="2066376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l-GR" sz="24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ε: </a:t>
                </a:r>
                <a:r>
                  <a:rPr lang="en-US" sz="24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y= 20x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sz="2400" 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r>
                        <a:rPr lang="en-US" sz="2400" b="0" i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280</m:t>
                      </m:r>
                      <m:r>
                        <a:rPr lang="en-US" sz="2400" 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20</m:t>
                      </m:r>
                      <m:r>
                        <a:rPr lang="en-US" sz="2400" b="0" i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US" sz="2400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Cambria Math" panose="02040503050406030204" pitchFamily="18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sz="2400" 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f>
                        <m:fPr>
                          <m:ctrlPr>
                            <a:rPr lang="el-GR" sz="2400" i="1" smtClean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20</m:t>
                          </m:r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20</m:t>
                          </m:r>
                        </m:den>
                      </m:f>
                      <m:r>
                        <a:rPr lang="en-US" sz="2400" 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i="1" smtClean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280</m:t>
                          </m:r>
                        </m:num>
                        <m:den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20</m:t>
                          </m:r>
                        </m:den>
                      </m:f>
                    </m:oMath>
                  </m:oMathPara>
                </a14:m>
                <a:endParaRPr lang="en-US" sz="2400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Cambria Math" panose="02040503050406030204" pitchFamily="18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sz="2400" 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r>
                        <a:rPr lang="en-US" sz="2400" b="0" i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sz="2400" 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14</m:t>
                      </m:r>
                    </m:oMath>
                  </m:oMathPara>
                </a14:m>
                <a:endParaRPr lang="en-US" sz="2400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26" name="Rectangle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20008" y="4630687"/>
                <a:ext cx="1988103" cy="206637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Rectangle 26"/>
          <p:cNvSpPr/>
          <p:nvPr/>
        </p:nvSpPr>
        <p:spPr>
          <a:xfrm>
            <a:off x="350111" y="4898320"/>
            <a:ext cx="1459203" cy="64441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y= 280</a:t>
            </a: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28" name="Straight Connector 27"/>
          <p:cNvCxnSpPr/>
          <p:nvPr/>
        </p:nvCxnSpPr>
        <p:spPr>
          <a:xfrm flipV="1">
            <a:off x="2433514" y="5542738"/>
            <a:ext cx="332509" cy="332509"/>
          </a:xfrm>
          <a:prstGeom prst="line">
            <a:avLst/>
          </a:prstGeom>
          <a:ln w="28575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V="1">
            <a:off x="2516641" y="5979154"/>
            <a:ext cx="332509" cy="332509"/>
          </a:xfrm>
          <a:prstGeom prst="line">
            <a:avLst/>
          </a:prstGeom>
          <a:ln w="28575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4751972" y="6052645"/>
            <a:ext cx="5158099" cy="64441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Απ</a:t>
            </a:r>
            <a:r>
              <a:rPr lang="el-GR" sz="24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Θα χρειαστεί 14 λίτρα βενζίνης.</a:t>
            </a: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50675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1" grpId="0" animBg="1"/>
      <p:bldP spid="13" grpId="0" animBg="1"/>
      <p:bldP spid="3" grpId="0" animBg="1"/>
      <p:bldP spid="14" grpId="0" animBg="1"/>
      <p:bldP spid="15" grpId="0" animBg="1"/>
      <p:bldP spid="18" grpId="0" animBg="1"/>
      <p:bldP spid="19" grpId="0" animBg="1"/>
      <p:bldP spid="20" grpId="0"/>
      <p:bldP spid="21" grpId="0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3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/>
          <a:srcRect l="26764" t="60739" r="50509" b="1193"/>
          <a:stretch/>
        </p:blipFill>
        <p:spPr>
          <a:xfrm>
            <a:off x="3629890" y="982127"/>
            <a:ext cx="3101196" cy="3155128"/>
          </a:xfrm>
          <a:prstGeom prst="rect">
            <a:avLst/>
          </a:prstGeom>
          <a:ln>
            <a:solidFill>
              <a:schemeClr val="accent6">
                <a:lumMod val="50000"/>
              </a:schemeClr>
            </a:solidFill>
          </a:ln>
        </p:spPr>
      </p:pic>
      <p:sp>
        <p:nvSpPr>
          <p:cNvPr id="10" name="Subtitle 2"/>
          <p:cNvSpPr txBox="1">
            <a:spLocks/>
          </p:cNvSpPr>
          <p:nvPr/>
        </p:nvSpPr>
        <p:spPr>
          <a:xfrm>
            <a:off x="160624" y="277092"/>
            <a:ext cx="3297380" cy="44667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Άσκηση </a:t>
            </a:r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</a:t>
            </a:r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</a:t>
            </a:r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/Σελ.63</a:t>
            </a:r>
            <a:endParaRPr lang="el-GR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Oval 2"/>
          <p:cNvSpPr/>
          <p:nvPr/>
        </p:nvSpPr>
        <p:spPr>
          <a:xfrm>
            <a:off x="4471830" y="3381262"/>
            <a:ext cx="1417316" cy="448652"/>
          </a:xfrm>
          <a:prstGeom prst="ellipse">
            <a:avLst/>
          </a:prstGeom>
          <a:noFill/>
          <a:ln w="38100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/>
          <a:srcRect l="4102" t="5957" r="28825" b="88363"/>
          <a:stretch/>
        </p:blipFill>
        <p:spPr>
          <a:xfrm>
            <a:off x="3629890" y="277092"/>
            <a:ext cx="6465429" cy="332508"/>
          </a:xfrm>
          <a:prstGeom prst="rect">
            <a:avLst/>
          </a:prstGeom>
          <a:ln>
            <a:solidFill>
              <a:schemeClr val="accent6">
                <a:lumMod val="50000"/>
              </a:schemeClr>
            </a:solidFill>
          </a:ln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3"/>
          <a:srcRect t="20398" r="75296" b="39431"/>
          <a:stretch/>
        </p:blipFill>
        <p:spPr>
          <a:xfrm>
            <a:off x="160624" y="982127"/>
            <a:ext cx="3194457" cy="3155128"/>
          </a:xfrm>
          <a:prstGeom prst="rect">
            <a:avLst/>
          </a:prstGeom>
          <a:ln>
            <a:solidFill>
              <a:schemeClr val="accent6">
                <a:lumMod val="50000"/>
              </a:schemeClr>
            </a:solidFill>
          </a:ln>
        </p:spPr>
      </p:pic>
      <p:sp>
        <p:nvSpPr>
          <p:cNvPr id="11" name="TextBox 10"/>
          <p:cNvSpPr txBox="1"/>
          <p:nvPr/>
        </p:nvSpPr>
        <p:spPr>
          <a:xfrm>
            <a:off x="1633700" y="2515374"/>
            <a:ext cx="5985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• Ο</a:t>
            </a:r>
            <a:endParaRPr lang="en-US" dirty="0">
              <a:solidFill>
                <a:srgbClr val="FF0066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988416" y="2131766"/>
            <a:ext cx="6815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• Α</a:t>
            </a:r>
            <a:endParaRPr lang="en-US" dirty="0">
              <a:solidFill>
                <a:srgbClr val="FF0066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8103255" y="1784928"/>
            <a:ext cx="1328069" cy="56102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 = </a:t>
            </a:r>
            <a:r>
              <a:rPr lang="el-GR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</a:t>
            </a:r>
            <a:r>
              <a:rPr lang="en-US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  <a:endParaRPr lang="en-US" sz="2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Box 14"/>
              <p:cNvSpPr txBox="1"/>
              <p:nvPr/>
            </p:nvSpPr>
            <p:spPr>
              <a:xfrm>
                <a:off x="7100268" y="2700040"/>
                <a:ext cx="3334041" cy="618952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l-GR" sz="2400" b="0" i="1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𝛼</m:t>
                    </m:r>
                    <m:r>
                      <a:rPr lang="el-GR" sz="2400" b="0" i="1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=</m:t>
                    </m:r>
                    <m:r>
                      <a:rPr lang="el-GR" sz="2400" i="1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𝜆</m:t>
                    </m:r>
                    <m:r>
                      <a:rPr lang="el-GR" sz="2400" i="1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l-GR" sz="2400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l-GR" sz="2400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𝛥</m:t>
                        </m:r>
                        <m:r>
                          <a:rPr lang="en-US" sz="2400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𝑦</m:t>
                        </m:r>
                      </m:num>
                      <m:den>
                        <m:r>
                          <a:rPr lang="el-GR" sz="2400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𝛥</m:t>
                        </m:r>
                        <m:r>
                          <a:rPr lang="en-US" sz="2400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  <m:r>
                      <a:rPr lang="el-GR" sz="2400" b="0" i="1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l-GR" sz="2400" b="0" i="1" smtClea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l-GR" sz="2400" b="0" i="1" smtClea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400" b="0" i="0" smtClea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1</m:t>
                        </m:r>
                      </m:den>
                    </m:f>
                    <m:r>
                      <a:rPr lang="en-US" sz="2400" b="0" i="1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l-GR" sz="2400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1</a:t>
                </a:r>
                <a:endParaRPr lang="en-US" sz="2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00268" y="2700040"/>
                <a:ext cx="3334041" cy="618952"/>
              </a:xfrm>
              <a:prstGeom prst="rect">
                <a:avLst/>
              </a:prstGeom>
              <a:blipFill>
                <a:blip r:embed="rId4"/>
                <a:stretch>
                  <a:fillRect b="-14563"/>
                </a:stretch>
              </a:blipFill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Rectangle 15"/>
          <p:cNvSpPr/>
          <p:nvPr/>
        </p:nvSpPr>
        <p:spPr>
          <a:xfrm>
            <a:off x="8103253" y="3605588"/>
            <a:ext cx="1355072" cy="56102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 = x</a:t>
            </a:r>
            <a:endParaRPr lang="en-US" sz="2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27042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1" grpId="0"/>
      <p:bldP spid="13" grpId="0"/>
      <p:bldP spid="14" grpId="0" animBg="1"/>
      <p:bldP spid="15" grpId="0" animBg="1"/>
      <p:bldP spid="1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6335" y="183862"/>
            <a:ext cx="7443463" cy="3018666"/>
          </a:xfrm>
          <a:prstGeom prst="rect">
            <a:avLst/>
          </a:prstGeom>
          <a:ln>
            <a:solidFill>
              <a:schemeClr val="accent6">
                <a:lumMod val="50000"/>
              </a:schemeClr>
            </a:solidFill>
          </a:ln>
        </p:spPr>
      </p:pic>
      <p:sp>
        <p:nvSpPr>
          <p:cNvPr id="4" name="Rectangle 3"/>
          <p:cNvSpPr/>
          <p:nvPr/>
        </p:nvSpPr>
        <p:spPr>
          <a:xfrm>
            <a:off x="172684" y="1201346"/>
            <a:ext cx="3713516" cy="56102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l-GR" sz="23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Ανεξάρτητη: Πορτοκάλια</a:t>
            </a:r>
            <a:r>
              <a:rPr lang="en-US" sz="23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(kg)</a:t>
            </a:r>
            <a:endParaRPr lang="en-US" sz="2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160624" y="277092"/>
            <a:ext cx="3297380" cy="44667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Άσκηση </a:t>
            </a:r>
            <a:r>
              <a:rPr lang="el-G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</a:t>
            </a:r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/Σελ.63</a:t>
            </a:r>
            <a:endParaRPr lang="el-GR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Right Arrow 12"/>
          <p:cNvSpPr/>
          <p:nvPr/>
        </p:nvSpPr>
        <p:spPr>
          <a:xfrm>
            <a:off x="7731528" y="3987512"/>
            <a:ext cx="603272" cy="331087"/>
          </a:xfrm>
          <a:prstGeom prst="rightArrow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/>
          <p:cNvSpPr/>
          <p:nvPr/>
        </p:nvSpPr>
        <p:spPr>
          <a:xfrm>
            <a:off x="5572348" y="719176"/>
            <a:ext cx="447564" cy="448652"/>
          </a:xfrm>
          <a:prstGeom prst="ellipse">
            <a:avLst/>
          </a:prstGeom>
          <a:noFill/>
          <a:ln w="38100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82204" y="2701080"/>
            <a:ext cx="4292523" cy="104909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Προφανώς: Με 0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kg </a:t>
            </a:r>
            <a:r>
              <a:rPr lang="el-GR" sz="24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πορτοκάλια, θα παράγει 0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lt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l-GR" sz="24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χυμού!!!</a:t>
            </a: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8" name="TextBox 17"/>
              <p:cNvSpPr txBox="1"/>
              <p:nvPr/>
            </p:nvSpPr>
            <p:spPr>
              <a:xfrm>
                <a:off x="3166875" y="3959600"/>
                <a:ext cx="1323255" cy="461665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sz="24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𝛼</m:t>
                      </m:r>
                      <m:r>
                        <a:rPr lang="el-GR" sz="24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=0,4</m:t>
                      </m:r>
                    </m:oMath>
                  </m:oMathPara>
                </a14:m>
                <a:endParaRPr lang="en-US" sz="2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66875" y="3959600"/>
                <a:ext cx="1323255" cy="461665"/>
              </a:xfrm>
              <a:prstGeom prst="rect">
                <a:avLst/>
              </a:prstGeom>
              <a:blipFill>
                <a:blip r:embed="rId3"/>
                <a:stretch>
                  <a:fillRect b="-1299"/>
                </a:stretch>
              </a:blipFill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Rectangle 18"/>
          <p:cNvSpPr/>
          <p:nvPr/>
        </p:nvSpPr>
        <p:spPr>
          <a:xfrm>
            <a:off x="1445160" y="3868224"/>
            <a:ext cx="1459203" cy="64441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y= </a:t>
            </a:r>
            <a:r>
              <a:rPr lang="el-GR" sz="24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 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3" name="Oval 22"/>
          <p:cNvSpPr/>
          <p:nvPr/>
        </p:nvSpPr>
        <p:spPr>
          <a:xfrm>
            <a:off x="5737089" y="758497"/>
            <a:ext cx="1661070" cy="448652"/>
          </a:xfrm>
          <a:prstGeom prst="ellipse">
            <a:avLst/>
          </a:prstGeom>
          <a:noFill/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5099113" y="414700"/>
            <a:ext cx="2807361" cy="448652"/>
          </a:xfrm>
          <a:prstGeom prst="ellipse">
            <a:avLst/>
          </a:prstGeom>
          <a:noFill/>
          <a:ln w="38100"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6" name="Rectangle 25"/>
              <p:cNvSpPr/>
              <p:nvPr/>
            </p:nvSpPr>
            <p:spPr>
              <a:xfrm>
                <a:off x="1396877" y="4891208"/>
                <a:ext cx="2323473" cy="1254200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y= </a:t>
                </a:r>
                <a:r>
                  <a:rPr lang="el-GR" sz="24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0,4</a:t>
                </a:r>
                <a:r>
                  <a:rPr lang="el-GR" sz="24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‧</a:t>
                </a:r>
                <a:r>
                  <a:rPr lang="en-US" sz="24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x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sz="2400" 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r>
                        <a:rPr lang="en-US" sz="2400" b="0" i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𝑦</m:t>
                      </m:r>
                      <m:r>
                        <a:rPr lang="en-US" sz="2400" 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0,4∙500</m:t>
                      </m:r>
                    </m:oMath>
                  </m:oMathPara>
                </a14:m>
                <a:endParaRPr lang="en-US" sz="2400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Cambria Math" panose="02040503050406030204" pitchFamily="18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l-GR" sz="2400" 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r>
                        <a:rPr lang="en-US" sz="2400" b="0" i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𝑦</m:t>
                      </m:r>
                      <m:r>
                        <a:rPr lang="en-US" sz="2400" 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200</m:t>
                      </m:r>
                    </m:oMath>
                  </m:oMathPara>
                </a14:m>
                <a:endParaRPr lang="en-US" sz="2400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26" name="Rectangle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96877" y="4891208"/>
                <a:ext cx="2323473" cy="1254200"/>
              </a:xfrm>
              <a:prstGeom prst="rect">
                <a:avLst/>
              </a:prstGeom>
              <a:blipFill>
                <a:blip r:embed="rId4"/>
                <a:stretch>
                  <a:fillRect t="-2404" r="-261" b="-3365"/>
                </a:stretch>
              </a:blipFill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Rectangle 26"/>
          <p:cNvSpPr/>
          <p:nvPr/>
        </p:nvSpPr>
        <p:spPr>
          <a:xfrm>
            <a:off x="182204" y="5291872"/>
            <a:ext cx="1096987" cy="36202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 500</a:t>
            </a: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160624" y="6207781"/>
            <a:ext cx="4797139" cy="52688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Απ</a:t>
            </a:r>
            <a:r>
              <a:rPr lang="el-GR" sz="24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Θα παραχθούν 200 λίτρα χυμού.</a:t>
            </a: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646558" y="692765"/>
            <a:ext cx="519832" cy="385762"/>
          </a:xfrm>
          <a:prstGeom prst="rect">
            <a:avLst/>
          </a:prstGeom>
          <a:noFill/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  <a:endParaRPr lang="en-US" sz="2400" b="1" dirty="0">
              <a:solidFill>
                <a:srgbClr val="00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7138243" y="932350"/>
            <a:ext cx="519832" cy="385762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</a:t>
            </a:r>
            <a:endParaRPr lang="en-US" sz="24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182204" y="1882390"/>
            <a:ext cx="3703996" cy="56102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l-GR" sz="23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</a:t>
            </a:r>
            <a:r>
              <a:rPr lang="el-GR" sz="23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ξαρτημένη: </a:t>
            </a:r>
            <a:r>
              <a:rPr lang="el-GR" sz="23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Χ</a:t>
            </a:r>
            <a:r>
              <a:rPr lang="el-GR" sz="23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υμός (</a:t>
            </a:r>
            <a:r>
              <a:rPr lang="en-US" sz="23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lt</a:t>
            </a:r>
            <a:r>
              <a:rPr lang="el-GR" sz="23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en-US" sz="2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9" name="Straight Connector 8"/>
          <p:cNvCxnSpPr>
            <a:stCxn id="3" idx="4"/>
          </p:cNvCxnSpPr>
          <p:nvPr/>
        </p:nvCxnSpPr>
        <p:spPr>
          <a:xfrm flipH="1">
            <a:off x="4484562" y="1167828"/>
            <a:ext cx="1311568" cy="2813065"/>
          </a:xfrm>
          <a:prstGeom prst="line">
            <a:avLst/>
          </a:prstGeom>
          <a:ln w="38100">
            <a:solidFill>
              <a:srgbClr val="FF0066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>
          <a:xfrm>
            <a:off x="4949085" y="3875684"/>
            <a:ext cx="2573761" cy="56102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l-GR" sz="23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Ρυθμός μεταβολής!</a:t>
            </a:r>
            <a:endParaRPr lang="en-US" sz="2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8610632" y="3831565"/>
            <a:ext cx="1459203" cy="64441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y= </a:t>
            </a:r>
            <a:r>
              <a:rPr lang="el-GR" sz="24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0,4</a:t>
            </a:r>
            <a:r>
              <a:rPr lang="el-GR" sz="24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‧</a:t>
            </a:r>
            <a:r>
              <a:rPr lang="el-GR" sz="24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216425" y="4727438"/>
            <a:ext cx="573995" cy="47816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(α)</a:t>
            </a: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216425" y="3980893"/>
            <a:ext cx="573995" cy="47816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(β)</a:t>
            </a: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8" name="Rectangle 37"/>
              <p:cNvSpPr/>
              <p:nvPr/>
            </p:nvSpPr>
            <p:spPr>
              <a:xfrm>
                <a:off x="6163758" y="4727438"/>
                <a:ext cx="2323473" cy="2007232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y= </a:t>
                </a:r>
                <a:r>
                  <a:rPr lang="el-GR" sz="24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0,4</a:t>
                </a:r>
                <a:r>
                  <a:rPr lang="el-GR" sz="24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‧</a:t>
                </a:r>
                <a:r>
                  <a:rPr lang="en-US" sz="24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x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sz="2400" 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r>
                        <a:rPr lang="en-US" sz="2400" b="0" i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300</m:t>
                      </m:r>
                      <m:r>
                        <a:rPr lang="en-US" sz="2400" 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0,4∙</m:t>
                      </m:r>
                      <m:r>
                        <a:rPr lang="en-US" sz="2400" b="0" i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US" sz="2400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Cambria Math" panose="02040503050406030204" pitchFamily="18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sz="2400" 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f>
                        <m:fPr>
                          <m:ctrlPr>
                            <a:rPr lang="el-GR" sz="2400" i="1" smtClean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0,4</m:t>
                          </m:r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0,4</m:t>
                          </m:r>
                        </m:den>
                      </m:f>
                      <m:r>
                        <a:rPr lang="en-US" sz="2400" 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i="1" smtClean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300</m:t>
                          </m:r>
                        </m:num>
                        <m:den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0,4</m:t>
                          </m:r>
                        </m:den>
                      </m:f>
                    </m:oMath>
                  </m:oMathPara>
                </a14:m>
                <a:endParaRPr lang="en-US" sz="2400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Cambria Math" panose="02040503050406030204" pitchFamily="18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l-GR" sz="2400" 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r>
                        <a:rPr lang="en-US" sz="2400" b="0" i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sz="2400" 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750</m:t>
                      </m:r>
                    </m:oMath>
                  </m:oMathPara>
                </a14:m>
                <a:endParaRPr lang="en-US" sz="2400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38" name="Rectangle 3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63758" y="4727438"/>
                <a:ext cx="2323473" cy="2007232"/>
              </a:xfrm>
              <a:prstGeom prst="rect">
                <a:avLst/>
              </a:prstGeom>
              <a:blipFill>
                <a:blip r:embed="rId5"/>
                <a:stretch>
                  <a:fillRect t="-904"/>
                </a:stretch>
              </a:blipFill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Rectangle 38"/>
          <p:cNvSpPr/>
          <p:nvPr/>
        </p:nvSpPr>
        <p:spPr>
          <a:xfrm>
            <a:off x="4949085" y="5128102"/>
            <a:ext cx="1096987" cy="36202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y=300</a:t>
            </a: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4983306" y="4563668"/>
            <a:ext cx="573995" cy="47816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(γ)</a:t>
            </a: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8604916" y="5571889"/>
            <a:ext cx="3414881" cy="116278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Απ</a:t>
            </a:r>
            <a:r>
              <a:rPr lang="el-GR" sz="24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Θα πρέπει να χρησιμοποιήσει 750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kg</a:t>
            </a:r>
            <a:r>
              <a:rPr lang="el-GR" sz="24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πορτοκάλια.</a:t>
            </a: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42" name="Straight Connector 41"/>
          <p:cNvCxnSpPr/>
          <p:nvPr/>
        </p:nvCxnSpPr>
        <p:spPr>
          <a:xfrm flipV="1">
            <a:off x="6794047" y="5525205"/>
            <a:ext cx="332509" cy="332509"/>
          </a:xfrm>
          <a:prstGeom prst="line">
            <a:avLst/>
          </a:prstGeom>
          <a:ln w="28575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flipV="1">
            <a:off x="6877174" y="5961621"/>
            <a:ext cx="332509" cy="332509"/>
          </a:xfrm>
          <a:prstGeom prst="line">
            <a:avLst/>
          </a:prstGeom>
          <a:ln w="28575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55969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3" grpId="0" animBg="1"/>
      <p:bldP spid="3" grpId="0" animBg="1"/>
      <p:bldP spid="15" grpId="0" animBg="1"/>
      <p:bldP spid="18" grpId="0" animBg="1"/>
      <p:bldP spid="19" grpId="0" animBg="1"/>
      <p:bldP spid="23" grpId="0" animBg="1"/>
      <p:bldP spid="25" grpId="0" animBg="1"/>
      <p:bldP spid="26" grpId="0" animBg="1"/>
      <p:bldP spid="27" grpId="0" animBg="1"/>
      <p:bldP spid="30" grpId="0" animBg="1"/>
      <p:bldP spid="6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8" grpId="0" animBg="1"/>
      <p:bldP spid="39" grpId="0" animBg="1"/>
      <p:bldP spid="40" grpId="0" animBg="1"/>
      <p:bldP spid="4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20326371">
            <a:off x="1207924" y="1461503"/>
            <a:ext cx="3959571" cy="1325563"/>
          </a:xfrm>
        </p:spPr>
        <p:txBody>
          <a:bodyPr/>
          <a:lstStyle/>
          <a:p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Για εξάσκηση…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5127" y="2124284"/>
            <a:ext cx="4613563" cy="2928033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l-GR" b="1" u="sng" dirty="0" smtClean="0"/>
          </a:p>
          <a:p>
            <a:pPr marL="0" indent="0">
              <a:buNone/>
            </a:pPr>
            <a:r>
              <a:rPr lang="el-GR" b="1" u="sng" dirty="0" smtClean="0"/>
              <a:t>Σελίδα </a:t>
            </a:r>
            <a:r>
              <a:rPr lang="el-GR" b="1" u="sng" dirty="0" smtClean="0"/>
              <a:t>62-63: </a:t>
            </a:r>
            <a:endParaRPr lang="el-GR" b="1" u="sng" dirty="0" smtClean="0"/>
          </a:p>
          <a:p>
            <a:pPr marL="0" indent="0">
              <a:buNone/>
            </a:pPr>
            <a:r>
              <a:rPr lang="el-GR" dirty="0" smtClean="0"/>
              <a:t>1α</a:t>
            </a:r>
          </a:p>
          <a:p>
            <a:pPr marL="0" indent="0">
              <a:buNone/>
            </a:pPr>
            <a:r>
              <a:rPr lang="el-GR" dirty="0" smtClean="0"/>
              <a:t>3,</a:t>
            </a:r>
          </a:p>
          <a:p>
            <a:pPr marL="0" indent="0">
              <a:buNone/>
            </a:pPr>
            <a:r>
              <a:rPr lang="el-GR" dirty="0" smtClean="0"/>
              <a:t>5β, 5γ, 5δ</a:t>
            </a:r>
          </a:p>
          <a:p>
            <a:pPr marL="0" indent="0">
              <a:buNone/>
            </a:pPr>
            <a:r>
              <a:rPr lang="el-GR" dirty="0" smtClean="0"/>
              <a:t>7β, 7γ, 7δ</a:t>
            </a:r>
            <a:endParaRPr lang="el-GR" dirty="0" smtClean="0"/>
          </a:p>
        </p:txBody>
      </p:sp>
    </p:spTree>
    <p:extLst>
      <p:ext uri="{BB962C8B-B14F-4D97-AF65-F5344CB8AC3E}">
        <p14:creationId xmlns:p14="http://schemas.microsoft.com/office/powerpoint/2010/main" val="1523976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1951</TotalTime>
  <Words>461</Words>
  <Application>Microsoft Office PowerPoint</Application>
  <PresentationFormat>Widescreen</PresentationFormat>
  <Paragraphs>87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Cambria Math</vt:lpstr>
      <vt:lpstr>Tahoma</vt:lpstr>
      <vt:lpstr>Office Theme</vt:lpstr>
      <vt:lpstr>Για εξάσκηση…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Για εξάσκηση…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Artemis Orphanou</dc:creator>
  <cp:lastModifiedBy>Artemis Orphanou</cp:lastModifiedBy>
  <cp:revision>108</cp:revision>
  <dcterms:created xsi:type="dcterms:W3CDTF">2020-03-30T04:40:15Z</dcterms:created>
  <dcterms:modified xsi:type="dcterms:W3CDTF">2020-05-02T07:25:33Z</dcterms:modified>
</cp:coreProperties>
</file>