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71" r:id="rId4"/>
    <p:sldId id="272" r:id="rId5"/>
    <p:sldId id="273" r:id="rId6"/>
    <p:sldId id="269" r:id="rId7"/>
    <p:sldId id="274" r:id="rId8"/>
    <p:sldId id="275" r:id="rId9"/>
    <p:sldId id="276" r:id="rId10"/>
    <p:sldId id="277" r:id="rId11"/>
    <p:sldId id="27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3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1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8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6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4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8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2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22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8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A3340-892F-45C2-B786-C29F2ABE4B6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1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6.png"/><Relationship Id="rId7" Type="http://schemas.openxmlformats.org/officeDocument/2006/relationships/image" Target="../media/image5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7.png"/><Relationship Id="rId5" Type="http://schemas.openxmlformats.org/officeDocument/2006/relationships/image" Target="../media/image25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6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2.png"/><Relationship Id="rId2" Type="http://schemas.openxmlformats.org/officeDocument/2006/relationships/image" Target="../media/image1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3" Type="http://schemas.openxmlformats.org/officeDocument/2006/relationships/oleObject" Target="../embeddings/oleObject7.bin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oleObject" Target="../embeddings/oleObject8.bin"/><Relationship Id="rId15" Type="http://schemas.openxmlformats.org/officeDocument/2006/relationships/image" Target="../media/image42.png"/><Relationship Id="rId10" Type="http://schemas.openxmlformats.org/officeDocument/2006/relationships/image" Target="../media/image37.png"/><Relationship Id="rId4" Type="http://schemas.openxmlformats.org/officeDocument/2006/relationships/image" Target="../media/image25.wmf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oleObject" Target="../embeddings/oleObject7.bin"/><Relationship Id="rId7" Type="http://schemas.openxmlformats.org/officeDocument/2006/relationships/image" Target="../media/image4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2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3" Type="http://schemas.openxmlformats.org/officeDocument/2006/relationships/oleObject" Target="../embeddings/oleObject7.bin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34.png"/><Relationship Id="rId10" Type="http://schemas.openxmlformats.org/officeDocument/2006/relationships/image" Target="../media/image51.png"/><Relationship Id="rId4" Type="http://schemas.openxmlformats.org/officeDocument/2006/relationships/image" Target="../media/image25.wmf"/><Relationship Id="rId9" Type="http://schemas.openxmlformats.org/officeDocument/2006/relationships/image" Target="../media/image50.png"/><Relationship Id="rId14" Type="http://schemas.openxmlformats.org/officeDocument/2006/relationships/image" Target="../media/image5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Horizontal Scroll 24"/>
              <p:cNvSpPr/>
              <p:nvPr/>
            </p:nvSpPr>
            <p:spPr>
              <a:xfrm>
                <a:off x="678445" y="1952372"/>
                <a:ext cx="10723852" cy="2993704"/>
              </a:xfrm>
              <a:prstGeom prst="horizontalScroll">
                <a:avLst>
                  <a:gd name="adj" fmla="val 7514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400" b="1" u="sng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Λόγος</a:t>
                </a:r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δύο μεγεθών ονομάζεται το </a:t>
                </a:r>
                <a:r>
                  <a:rPr lang="el-GR" sz="2400" b="1" u="sng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πηλίκο</a:t>
                </a:r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της διαίρεσης του ενός δια του άλλου, όταν μετρηθούν με την </a:t>
                </a:r>
                <a:r>
                  <a:rPr lang="el-GR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ίδια μονάδα μέτρησης</a:t>
                </a:r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pPr algn="ctr"/>
                <a:endParaRPr lang="el-GR" sz="2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Ένας λόγος εκφράζει τη σχέση μεταξύ των δύο μεγεθών.</a:t>
                </a:r>
              </a:p>
              <a:p>
                <a:pPr algn="ctr"/>
                <a:endParaRPr lang="el-GR" sz="2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just"/>
                <a:r>
                  <a:rPr lang="el-GR" sz="2400" b="1" u="sng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Συμβολίζουμε:</a:t>
                </a:r>
                <a:r>
                  <a:rPr lang="el-GR" sz="2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el-GR" sz="24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α:β</a:t>
                </a:r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, ή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b="1" i="1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𝜶</m:t>
                        </m:r>
                      </m:num>
                      <m:den>
                        <m:r>
                          <a:rPr lang="el-GR" sz="24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𝜷</m:t>
                        </m:r>
                      </m:den>
                    </m:f>
                  </m:oMath>
                </a14:m>
                <a:r>
                  <a:rPr lang="el-GR" sz="24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και διαβάζουμε: </a:t>
                </a:r>
                <a:r>
                  <a:rPr lang="en-US" sz="24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“</a:t>
                </a:r>
                <a:r>
                  <a:rPr lang="el-GR" sz="24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 προς β</a:t>
                </a:r>
                <a:r>
                  <a:rPr lang="en-US" sz="24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”</a:t>
                </a:r>
                <a:r>
                  <a:rPr lang="el-GR" sz="24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ή </a:t>
                </a:r>
                <a:r>
                  <a:rPr lang="en-US" sz="24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“</a:t>
                </a:r>
                <a:r>
                  <a:rPr lang="el-GR" sz="24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 δια β</a:t>
                </a:r>
                <a:r>
                  <a:rPr lang="en-US" sz="24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”</a:t>
                </a:r>
                <a:endParaRPr lang="en-US" sz="24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5" name="Horizontal Scroll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45" y="1952372"/>
                <a:ext cx="10723852" cy="2993704"/>
              </a:xfrm>
              <a:prstGeom prst="horizontalScroll">
                <a:avLst>
                  <a:gd name="adj" fmla="val 7514"/>
                </a:avLst>
              </a:prstGeom>
              <a:blipFill>
                <a:blip r:embed="rId2"/>
                <a:stretch>
                  <a:fillRect r="-284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ubtitle 2"/>
          <p:cNvSpPr txBox="1">
            <a:spLocks/>
          </p:cNvSpPr>
          <p:nvPr/>
        </p:nvSpPr>
        <p:spPr>
          <a:xfrm>
            <a:off x="3883395" y="177410"/>
            <a:ext cx="3363277" cy="544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Λόγοι-Αναλογίες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Horizontal Scroll 3"/>
          <p:cNvSpPr/>
          <p:nvPr/>
        </p:nvSpPr>
        <p:spPr>
          <a:xfrm rot="20704430">
            <a:off x="387928" y="632350"/>
            <a:ext cx="2604655" cy="1105765"/>
          </a:xfrm>
          <a:prstGeom prst="horizontalScroll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Θυμόμαστε: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24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/>
              <p:cNvSpPr/>
              <p:nvPr/>
            </p:nvSpPr>
            <p:spPr>
              <a:xfrm>
                <a:off x="4518622" y="2158086"/>
                <a:ext cx="1823456" cy="79293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𝟏𝟓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622" y="2158086"/>
                <a:ext cx="1823456" cy="7929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ubtitle 2"/>
          <p:cNvSpPr txBox="1">
            <a:spLocks/>
          </p:cNvSpPr>
          <p:nvPr/>
        </p:nvSpPr>
        <p:spPr>
          <a:xfrm>
            <a:off x="176212" y="121992"/>
            <a:ext cx="6348392" cy="544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Ιδιότητες </a:t>
            </a:r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Αναλογιών- Μερισμός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280301"/>
              </p:ext>
            </p:extLst>
          </p:nvPr>
        </p:nvGraphicFramePr>
        <p:xfrm>
          <a:off x="6733589" y="109156"/>
          <a:ext cx="1182177" cy="1106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4" imgW="444307" imgH="418918" progId="Equation.DSMT4">
                  <p:embed/>
                </p:oleObj>
              </mc:Choice>
              <mc:Fallback>
                <p:oleObj name="Equation" r:id="rId4" imgW="444307" imgH="418918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3589" y="109156"/>
                        <a:ext cx="1182177" cy="1106719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76198" y="1385397"/>
            <a:ext cx="7388383" cy="5819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Εφαρμογή:</a:t>
            </a:r>
            <a:r>
              <a:rPr lang="el-GR" sz="2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Να υπολογίσετε το 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αν ισχύει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x+y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=10.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4551537" y="4158563"/>
                <a:ext cx="2555845" cy="2018503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US" sz="26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6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num>
                        <m:den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US" sz="26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1537" y="4158563"/>
                <a:ext cx="2555845" cy="20185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186504" y="2185957"/>
                <a:ext cx="2350447" cy="74905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04" y="2185957"/>
                <a:ext cx="2350447" cy="7490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 flipV="1">
            <a:off x="5362271" y="4793742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378538" y="5298367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6234544" y="1385397"/>
            <a:ext cx="734291" cy="581948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/>
              <p:cNvSpPr/>
              <p:nvPr/>
            </p:nvSpPr>
            <p:spPr>
              <a:xfrm>
                <a:off x="2695166" y="2171942"/>
                <a:ext cx="1598106" cy="74599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5166" y="2171942"/>
                <a:ext cx="1598106" cy="745992"/>
              </a:xfrm>
              <a:prstGeom prst="rect">
                <a:avLst/>
              </a:prstGeom>
              <a:blipFill>
                <a:blip r:embed="rId8"/>
                <a:stretch>
                  <a:fillRect b="-80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>
            <a:endCxn id="2" idx="3"/>
          </p:cNvCxnSpPr>
          <p:nvPr/>
        </p:nvCxnSpPr>
        <p:spPr>
          <a:xfrm flipV="1">
            <a:off x="4128655" y="1882121"/>
            <a:ext cx="2213423" cy="431588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682854" y="2103824"/>
            <a:ext cx="674892" cy="944175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389315" y="2103824"/>
            <a:ext cx="674892" cy="944175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36" idx="4"/>
          </p:cNvCxnSpPr>
          <p:nvPr/>
        </p:nvCxnSpPr>
        <p:spPr>
          <a:xfrm>
            <a:off x="1020300" y="3047999"/>
            <a:ext cx="1792173" cy="103322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37" idx="3"/>
          </p:cNvCxnSpPr>
          <p:nvPr/>
        </p:nvCxnSpPr>
        <p:spPr>
          <a:xfrm flipV="1">
            <a:off x="3494219" y="2909728"/>
            <a:ext cx="1993932" cy="1171491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/>
              <p:cNvSpPr/>
              <p:nvPr/>
            </p:nvSpPr>
            <p:spPr>
              <a:xfrm>
                <a:off x="1986939" y="4167679"/>
                <a:ext cx="2350447" cy="74905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6939" y="4167679"/>
                <a:ext cx="2350447" cy="749053"/>
              </a:xfrm>
              <a:prstGeom prst="rect">
                <a:avLst/>
              </a:prstGeom>
              <a:blipFill>
                <a:blip r:embed="rId9"/>
                <a:stretch>
                  <a:fillRect b="-240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/>
          <p:cNvCxnSpPr/>
          <p:nvPr/>
        </p:nvCxnSpPr>
        <p:spPr>
          <a:xfrm>
            <a:off x="3011824" y="4373224"/>
            <a:ext cx="464457" cy="47897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3011824" y="4373224"/>
            <a:ext cx="464457" cy="47897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83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3" grpId="0" animBg="1"/>
      <p:bldP spid="2" grpId="0" animBg="1"/>
      <p:bldP spid="34" grpId="0" animBg="1"/>
      <p:bldP spid="36" grpId="0" animBg="1"/>
      <p:bldP spid="37" grpId="0" animBg="1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207924" y="1461503"/>
            <a:ext cx="3959571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εξάσκηση…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71" y="3187160"/>
            <a:ext cx="3706094" cy="54350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Σελίδα </a:t>
            </a:r>
            <a:r>
              <a:rPr lang="el-GR" dirty="0" smtClean="0"/>
              <a:t>15</a:t>
            </a:r>
            <a:r>
              <a:rPr lang="en-US" dirty="0" smtClean="0"/>
              <a:t>9</a:t>
            </a:r>
            <a:r>
              <a:rPr lang="el-GR" dirty="0" smtClean="0"/>
              <a:t>: </a:t>
            </a:r>
            <a:r>
              <a:rPr lang="el-GR" dirty="0" smtClean="0"/>
              <a:t>1, 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64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207924" y="1461503"/>
            <a:ext cx="3959571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εξάσκηση…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71" y="3187160"/>
            <a:ext cx="3706094" cy="54350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Σελίδα 154: 1, 2,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80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7944" y="1330039"/>
                <a:ext cx="2312477" cy="85897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l-GR" dirty="0" smtClean="0"/>
                  <a:t>(α)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Λάδι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Γ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𝛼𝜆𝛼</m:t>
                        </m:r>
                      </m:den>
                    </m:f>
                  </m:oMath>
                </a14:m>
                <a:r>
                  <a:rPr lang="el-GR" dirty="0" smtClean="0"/>
                  <a:t>=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7944" y="1330039"/>
                <a:ext cx="2312477" cy="858978"/>
              </a:xfrm>
              <a:blipFill>
                <a:blip r:embed="rId2"/>
                <a:stretch>
                  <a:fillRect l="-5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1/Σελ.1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54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035"/>
          <a:stretch/>
        </p:blipFill>
        <p:spPr>
          <a:xfrm>
            <a:off x="4400124" y="152397"/>
            <a:ext cx="7655434" cy="454429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8" name="Oval 7"/>
          <p:cNvSpPr/>
          <p:nvPr/>
        </p:nvSpPr>
        <p:spPr>
          <a:xfrm>
            <a:off x="5569537" y="761996"/>
            <a:ext cx="1080655" cy="498764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16849" y="1136069"/>
            <a:ext cx="1080655" cy="498764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406615">
            <a:off x="8940736" y="2119742"/>
            <a:ext cx="1699568" cy="242458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406615">
            <a:off x="8913025" y="2443886"/>
            <a:ext cx="1699568" cy="242458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1601490" y="1233054"/>
                <a:ext cx="811107" cy="85897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1490" y="1233054"/>
                <a:ext cx="811107" cy="8589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ounded Rectangular Callout 14"/>
          <p:cNvSpPr/>
          <p:nvPr/>
        </p:nvSpPr>
        <p:spPr>
          <a:xfrm>
            <a:off x="2359031" y="811001"/>
            <a:ext cx="1858384" cy="1038075"/>
          </a:xfrm>
          <a:prstGeom prst="wedgeRoundRectCallout">
            <a:avLst>
              <a:gd name="adj1" fmla="val -68164"/>
              <a:gd name="adj2" fmla="val 3575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Στους λόγους, ο παρονομαστής ΔΙΑΤΗΡΕΙΤΑΙ!!!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348241" y="3383556"/>
                <a:ext cx="2312477" cy="85897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l-GR" dirty="0" smtClean="0"/>
                  <a:t>(β)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Ζάχαρη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Αλεύρι</m:t>
                        </m:r>
                      </m:den>
                    </m:f>
                  </m:oMath>
                </a14:m>
                <a:r>
                  <a:rPr lang="el-GR" dirty="0" smtClean="0"/>
                  <a:t>=</a:t>
                </a:r>
                <a:endParaRPr lang="en-US" dirty="0"/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241" y="3383556"/>
                <a:ext cx="2312477" cy="858978"/>
              </a:xfrm>
              <a:prstGeom prst="rect">
                <a:avLst/>
              </a:prstGeom>
              <a:blipFill>
                <a:blip r:embed="rId5"/>
                <a:stretch>
                  <a:fillRect l="-5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/>
          <p:cNvSpPr/>
          <p:nvPr/>
        </p:nvSpPr>
        <p:spPr>
          <a:xfrm>
            <a:off x="5585590" y="1884215"/>
            <a:ext cx="1080655" cy="498764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573938" y="2272145"/>
            <a:ext cx="1080655" cy="498764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rot="406615">
            <a:off x="8986544" y="1860526"/>
            <a:ext cx="2323810" cy="275471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rot="406615">
            <a:off x="9000701" y="1536382"/>
            <a:ext cx="2323810" cy="275471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1953267" y="3272424"/>
                <a:ext cx="918659" cy="99787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1,5</m:t>
                          </m:r>
                        </m:num>
                        <m:den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3267" y="3272424"/>
                <a:ext cx="918659" cy="9978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ontent Placeholder 2"/>
              <p:cNvSpPr txBox="1">
                <a:spLocks/>
              </p:cNvSpPr>
              <p:nvPr/>
            </p:nvSpPr>
            <p:spPr>
              <a:xfrm>
                <a:off x="2612840" y="3321637"/>
                <a:ext cx="1006987" cy="99787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l-GR" sz="35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5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35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l-GR" sz="3500" b="0" i="0" smtClean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a:rPr lang="el-GR" sz="35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500" dirty="0"/>
              </a:p>
            </p:txBody>
          </p:sp>
        </mc:Choice>
        <mc:Fallback xmlns="">
          <p:sp>
            <p:nvSpPr>
              <p:cNvPr id="2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840" y="3321637"/>
                <a:ext cx="1006987" cy="997871"/>
              </a:xfrm>
              <a:prstGeom prst="rect">
                <a:avLst/>
              </a:prstGeom>
              <a:blipFill>
                <a:blip r:embed="rId7"/>
                <a:stretch>
                  <a:fillRect l="-18182" t="-2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35"/>
          <p:cNvGrpSpPr/>
          <p:nvPr/>
        </p:nvGrpSpPr>
        <p:grpSpPr>
          <a:xfrm>
            <a:off x="2765342" y="3030873"/>
            <a:ext cx="756589" cy="1270958"/>
            <a:chOff x="2765342" y="3030873"/>
            <a:chExt cx="756589" cy="1270958"/>
          </a:xfrm>
        </p:grpSpPr>
        <p:cxnSp>
          <p:nvCxnSpPr>
            <p:cNvPr id="24" name="Straight Connector 23"/>
            <p:cNvCxnSpPr/>
            <p:nvPr/>
          </p:nvCxnSpPr>
          <p:spPr>
            <a:xfrm flipV="1">
              <a:off x="2983335" y="3287903"/>
              <a:ext cx="538596" cy="357756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3024144" y="3763185"/>
              <a:ext cx="453845" cy="347510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816647" y="3030873"/>
              <a:ext cx="5084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sz="2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65342" y="3901721"/>
              <a:ext cx="4359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sz="2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3356780" y="3303960"/>
                <a:ext cx="1006987" cy="99787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l-GR" sz="35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5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35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l-GR" sz="35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l-GR" sz="35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500" dirty="0"/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6780" y="3303960"/>
                <a:ext cx="1006987" cy="997871"/>
              </a:xfrm>
              <a:prstGeom prst="rect">
                <a:avLst/>
              </a:prstGeom>
              <a:blipFill>
                <a:blip r:embed="rId8"/>
                <a:stretch>
                  <a:fillRect l="-18182" t="-3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Oval 28"/>
          <p:cNvSpPr/>
          <p:nvPr/>
        </p:nvSpPr>
        <p:spPr>
          <a:xfrm>
            <a:off x="5569537" y="3020291"/>
            <a:ext cx="1080655" cy="498764"/>
          </a:xfrm>
          <a:prstGeom prst="ellipse">
            <a:avLst/>
          </a:prstGeom>
          <a:noFill/>
          <a:ln w="57150">
            <a:solidFill>
              <a:srgbClr val="0099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Oval 29"/>
          <p:cNvSpPr/>
          <p:nvPr/>
        </p:nvSpPr>
        <p:spPr>
          <a:xfrm>
            <a:off x="6539997" y="3394364"/>
            <a:ext cx="1080655" cy="498764"/>
          </a:xfrm>
          <a:prstGeom prst="ellipse">
            <a:avLst/>
          </a:prstGeom>
          <a:noFill/>
          <a:ln w="57150">
            <a:solidFill>
              <a:srgbClr val="0099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ontent Placeholder 2"/>
              <p:cNvSpPr txBox="1">
                <a:spLocks/>
              </p:cNvSpPr>
              <p:nvPr/>
            </p:nvSpPr>
            <p:spPr>
              <a:xfrm>
                <a:off x="348241" y="5007584"/>
                <a:ext cx="2312477" cy="85897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l-GR" dirty="0" smtClean="0"/>
                  <a:t>(γ)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Λάδι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Ζάχαρη</m:t>
                        </m:r>
                      </m:den>
                    </m:f>
                  </m:oMath>
                </a14:m>
                <a:r>
                  <a:rPr lang="el-GR" dirty="0" smtClean="0"/>
                  <a:t>=</a:t>
                </a:r>
                <a:endParaRPr lang="en-US" dirty="0"/>
              </a:p>
            </p:txBody>
          </p:sp>
        </mc:Choice>
        <mc:Fallback xmlns="">
          <p:sp>
            <p:nvSpPr>
              <p:cNvPr id="3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241" y="5007584"/>
                <a:ext cx="2312477" cy="858978"/>
              </a:xfrm>
              <a:prstGeom prst="rect">
                <a:avLst/>
              </a:prstGeom>
              <a:blipFill>
                <a:blip r:embed="rId9"/>
                <a:stretch>
                  <a:fillRect l="-5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Oval 31"/>
          <p:cNvSpPr/>
          <p:nvPr/>
        </p:nvSpPr>
        <p:spPr>
          <a:xfrm rot="523247">
            <a:off x="8904656" y="2075730"/>
            <a:ext cx="1744017" cy="346577"/>
          </a:xfrm>
          <a:prstGeom prst="ellipse">
            <a:avLst/>
          </a:prstGeom>
          <a:noFill/>
          <a:ln w="57150">
            <a:solidFill>
              <a:srgbClr val="0099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Oval 32"/>
          <p:cNvSpPr/>
          <p:nvPr/>
        </p:nvSpPr>
        <p:spPr>
          <a:xfrm rot="523247">
            <a:off x="8878869" y="1843270"/>
            <a:ext cx="2429362" cy="265392"/>
          </a:xfrm>
          <a:prstGeom prst="ellipse">
            <a:avLst/>
          </a:prstGeom>
          <a:noFill/>
          <a:ln w="57150">
            <a:solidFill>
              <a:srgbClr val="0099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ontent Placeholder 2"/>
              <p:cNvSpPr txBox="1">
                <a:spLocks/>
              </p:cNvSpPr>
              <p:nvPr/>
            </p:nvSpPr>
            <p:spPr>
              <a:xfrm>
                <a:off x="1868909" y="4895923"/>
                <a:ext cx="918659" cy="99787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1,5</m:t>
                          </m:r>
                        </m:den>
                      </m:f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8909" y="4895923"/>
                <a:ext cx="918659" cy="99787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ontent Placeholder 2"/>
              <p:cNvSpPr txBox="1">
                <a:spLocks/>
              </p:cNvSpPr>
              <p:nvPr/>
            </p:nvSpPr>
            <p:spPr>
              <a:xfrm>
                <a:off x="2460436" y="4942627"/>
                <a:ext cx="1006987" cy="99787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l-GR" sz="35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5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35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l-GR" sz="35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l-GR" sz="35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500" dirty="0"/>
              </a:p>
            </p:txBody>
          </p:sp>
        </mc:Choice>
        <mc:Fallback xmlns="">
          <p:sp>
            <p:nvSpPr>
              <p:cNvPr id="3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436" y="4942627"/>
                <a:ext cx="1006987" cy="997871"/>
              </a:xfrm>
              <a:prstGeom prst="rect">
                <a:avLst/>
              </a:prstGeom>
              <a:blipFill>
                <a:blip r:embed="rId11"/>
                <a:stretch>
                  <a:fillRect l="-18182" t="-3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/>
          <p:cNvGrpSpPr/>
          <p:nvPr/>
        </p:nvGrpSpPr>
        <p:grpSpPr>
          <a:xfrm>
            <a:off x="2626793" y="4665728"/>
            <a:ext cx="756589" cy="1270958"/>
            <a:chOff x="2765342" y="3030873"/>
            <a:chExt cx="756589" cy="1270958"/>
          </a:xfrm>
        </p:grpSpPr>
        <p:cxnSp>
          <p:nvCxnSpPr>
            <p:cNvPr id="38" name="Straight Connector 37"/>
            <p:cNvCxnSpPr/>
            <p:nvPr/>
          </p:nvCxnSpPr>
          <p:spPr>
            <a:xfrm flipV="1">
              <a:off x="2983335" y="3287903"/>
              <a:ext cx="538596" cy="357756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3024144" y="3763185"/>
              <a:ext cx="453845" cy="347510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2816647" y="3030873"/>
              <a:ext cx="5084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sz="2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765342" y="3901721"/>
              <a:ext cx="4359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sz="2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ontent Placeholder 2"/>
              <p:cNvSpPr txBox="1">
                <a:spLocks/>
              </p:cNvSpPr>
              <p:nvPr/>
            </p:nvSpPr>
            <p:spPr>
              <a:xfrm>
                <a:off x="3345073" y="4922758"/>
                <a:ext cx="1006987" cy="99787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l-GR" sz="35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5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3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l-GR" sz="35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l-GR" sz="35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500" dirty="0"/>
              </a:p>
            </p:txBody>
          </p:sp>
        </mc:Choice>
        <mc:Fallback xmlns="">
          <p:sp>
            <p:nvSpPr>
              <p:cNvPr id="4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073" y="4922758"/>
                <a:ext cx="1006987" cy="997871"/>
              </a:xfrm>
              <a:prstGeom prst="rect">
                <a:avLst/>
              </a:prstGeom>
              <a:blipFill>
                <a:blip r:embed="rId12"/>
                <a:stretch>
                  <a:fillRect l="-18182" t="-3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ontent Placeholder 2"/>
              <p:cNvSpPr txBox="1">
                <a:spLocks/>
              </p:cNvSpPr>
              <p:nvPr/>
            </p:nvSpPr>
            <p:spPr>
              <a:xfrm>
                <a:off x="5210062" y="5101636"/>
                <a:ext cx="918659" cy="99787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1,5</m:t>
                          </m:r>
                        </m:num>
                        <m:den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0062" y="5101636"/>
                <a:ext cx="918659" cy="99787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ontent Placeholder 2"/>
              <p:cNvSpPr txBox="1">
                <a:spLocks/>
              </p:cNvSpPr>
              <p:nvPr/>
            </p:nvSpPr>
            <p:spPr>
              <a:xfrm>
                <a:off x="5979736" y="4949700"/>
                <a:ext cx="1432446" cy="13469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l-GR" sz="40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l-GR" sz="4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4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l-GR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l-GR" sz="4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4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l-GR" sz="4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den>
                    </m:f>
                    <m:r>
                      <a:rPr lang="el-GR" sz="4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4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9736" y="4949700"/>
                <a:ext cx="1432446" cy="1346936"/>
              </a:xfrm>
              <a:prstGeom prst="rect">
                <a:avLst/>
              </a:prstGeom>
              <a:blipFill>
                <a:blip r:embed="rId14"/>
                <a:stretch>
                  <a:fillRect l="-15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/>
          <p:nvPr/>
        </p:nvCxnSpPr>
        <p:spPr>
          <a:xfrm>
            <a:off x="6650192" y="5065838"/>
            <a:ext cx="761990" cy="470738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44" idx="3"/>
          </p:cNvCxnSpPr>
          <p:nvPr/>
        </p:nvCxnSpPr>
        <p:spPr>
          <a:xfrm flipV="1">
            <a:off x="6666245" y="5623168"/>
            <a:ext cx="745937" cy="47634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695959" y="5409200"/>
            <a:ext cx="290764" cy="12737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6727871" y="5609743"/>
            <a:ext cx="244997" cy="15667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Content Placeholder 2"/>
              <p:cNvSpPr txBox="1">
                <a:spLocks/>
              </p:cNvSpPr>
              <p:nvPr/>
            </p:nvSpPr>
            <p:spPr>
              <a:xfrm>
                <a:off x="7457949" y="5180082"/>
                <a:ext cx="1414843" cy="99787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l-GR" sz="35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5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35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l-GR" sz="3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∙1</m:t>
                        </m:r>
                      </m:num>
                      <m:den>
                        <m:r>
                          <a:rPr lang="el-GR" sz="3500" b="0" i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l-GR" sz="3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l-GR" sz="35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l-GR" sz="35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500" dirty="0"/>
              </a:p>
            </p:txBody>
          </p:sp>
        </mc:Choice>
        <mc:Fallback xmlns="">
          <p:sp>
            <p:nvSpPr>
              <p:cNvPr id="5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7949" y="5180082"/>
                <a:ext cx="1414843" cy="997871"/>
              </a:xfrm>
              <a:prstGeom prst="rect">
                <a:avLst/>
              </a:prstGeom>
              <a:blipFill>
                <a:blip r:embed="rId15"/>
                <a:stretch>
                  <a:fillRect l="-12446" t="-3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Connector 58"/>
          <p:cNvCxnSpPr>
            <a:endCxn id="55" idx="0"/>
          </p:cNvCxnSpPr>
          <p:nvPr/>
        </p:nvCxnSpPr>
        <p:spPr>
          <a:xfrm flipV="1">
            <a:off x="7813964" y="5180082"/>
            <a:ext cx="351407" cy="229118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8098691" y="5691511"/>
            <a:ext cx="351407" cy="229118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Content Placeholder 2"/>
              <p:cNvSpPr txBox="1">
                <a:spLocks/>
              </p:cNvSpPr>
              <p:nvPr/>
            </p:nvSpPr>
            <p:spPr>
              <a:xfrm>
                <a:off x="8536364" y="5101636"/>
                <a:ext cx="1006987" cy="99787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l-GR" sz="35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5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35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l-GR" sz="35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l-GR" sz="35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500" dirty="0"/>
              </a:p>
            </p:txBody>
          </p:sp>
        </mc:Choice>
        <mc:Fallback xmlns="">
          <p:sp>
            <p:nvSpPr>
              <p:cNvPr id="6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6364" y="5101636"/>
                <a:ext cx="1006987" cy="997871"/>
              </a:xfrm>
              <a:prstGeom prst="rect">
                <a:avLst/>
              </a:prstGeom>
              <a:blipFill>
                <a:blip r:embed="rId16"/>
                <a:stretch>
                  <a:fillRect l="-17470" t="-3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833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10" grpId="0" animBg="1"/>
      <p:bldP spid="11" grpId="0" animBg="1"/>
      <p:bldP spid="12" grpId="0" animBg="1"/>
      <p:bldP spid="13" grpId="0" build="p"/>
      <p:bldP spid="15" grpId="0" animBg="1"/>
      <p:bldP spid="16" grpId="0" build="p"/>
      <p:bldP spid="17" grpId="0" animBg="1"/>
      <p:bldP spid="18" grpId="0" animBg="1"/>
      <p:bldP spid="19" grpId="0" animBg="1"/>
      <p:bldP spid="20" grpId="0" animBg="1"/>
      <p:bldP spid="21" grpId="0" build="p"/>
      <p:bldP spid="22" grpId="0" build="p"/>
      <p:bldP spid="28" grpId="0" build="p"/>
      <p:bldP spid="29" grpId="0" animBg="1"/>
      <p:bldP spid="30" grpId="0" animBg="1"/>
      <p:bldP spid="31" grpId="0" build="p"/>
      <p:bldP spid="32" grpId="0" animBg="1"/>
      <p:bldP spid="33" grpId="0" animBg="1"/>
      <p:bldP spid="34" grpId="0" build="p"/>
      <p:bldP spid="35" grpId="0" build="p"/>
      <p:bldP spid="42" grpId="0" build="p"/>
      <p:bldP spid="43" grpId="0" build="p"/>
      <p:bldP spid="44" grpId="0" build="p"/>
      <p:bldP spid="55" grpId="0" build="p"/>
      <p:bldP spid="6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7944" y="1330039"/>
                <a:ext cx="2312477" cy="85897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l-GR" dirty="0" smtClean="0"/>
                  <a:t>(α)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Πλάτος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Μ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𝜂𝜅𝜊𝜍</m:t>
                        </m:r>
                      </m:den>
                    </m:f>
                  </m:oMath>
                </a14:m>
                <a:r>
                  <a:rPr lang="el-GR" dirty="0" smtClean="0"/>
                  <a:t>=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7944" y="1330039"/>
                <a:ext cx="2312477" cy="858978"/>
              </a:xfrm>
              <a:blipFill>
                <a:blip r:embed="rId2"/>
                <a:stretch>
                  <a:fillRect l="-5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2/Σελ.1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54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1892445" y="1233054"/>
                <a:ext cx="811107" cy="85897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2445" y="1233054"/>
                <a:ext cx="811107" cy="8589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259443" y="3838570"/>
                <a:ext cx="2312477" cy="85897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l-GR" dirty="0" smtClean="0"/>
                  <a:t>(β)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Μήκος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Περί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𝜇𝜀𝜏𝜌𝜊𝜍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443" y="3838570"/>
                <a:ext cx="2312477" cy="858978"/>
              </a:xfrm>
              <a:prstGeom prst="rect">
                <a:avLst/>
              </a:prstGeom>
              <a:blipFill>
                <a:blip r:embed="rId4"/>
                <a:stretch>
                  <a:fillRect l="-5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ontent Placeholder 2"/>
          <p:cNvSpPr txBox="1">
            <a:spLocks/>
          </p:cNvSpPr>
          <p:nvPr/>
        </p:nvSpPr>
        <p:spPr>
          <a:xfrm>
            <a:off x="4793124" y="3920548"/>
            <a:ext cx="5494651" cy="18299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dirty="0" smtClean="0"/>
              <a:t>Περίμετρος 	= 2</a:t>
            </a:r>
            <a:r>
              <a:rPr lang="el-G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r>
              <a:rPr lang="el-GR" dirty="0" smtClean="0"/>
              <a:t> πλάτος + 2</a:t>
            </a:r>
            <a:r>
              <a:rPr lang="el-G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r>
              <a:rPr lang="el-GR" dirty="0" smtClean="0"/>
              <a:t> μήκος</a:t>
            </a:r>
          </a:p>
          <a:p>
            <a:pPr marL="0" indent="0">
              <a:buNone/>
            </a:pPr>
            <a:r>
              <a:rPr lang="el-GR" dirty="0"/>
              <a:t>	</a:t>
            </a:r>
            <a:r>
              <a:rPr lang="el-GR" dirty="0" smtClean="0"/>
              <a:t>	= 2</a:t>
            </a:r>
            <a:r>
              <a:rPr lang="el-G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r>
              <a:rPr lang="el-GR" dirty="0" smtClean="0"/>
              <a:t> 2 + 2</a:t>
            </a:r>
            <a:r>
              <a:rPr lang="el-G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</a:t>
            </a:r>
            <a:r>
              <a:rPr lang="el-GR" dirty="0" smtClean="0"/>
              <a:t>6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dirty="0"/>
              <a:t>	</a:t>
            </a:r>
            <a:r>
              <a:rPr lang="el-GR" dirty="0" smtClean="0"/>
              <a:t>	= 4 + 12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dirty="0"/>
              <a:t>	</a:t>
            </a:r>
            <a:r>
              <a:rPr lang="el-GR" dirty="0" smtClean="0"/>
              <a:t>	= 16</a:t>
            </a:r>
            <a:r>
              <a:rPr lang="en-US" dirty="0" smtClean="0"/>
              <a:t>cm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ontent Placeholder 2"/>
              <p:cNvSpPr txBox="1">
                <a:spLocks/>
              </p:cNvSpPr>
              <p:nvPr/>
            </p:nvSpPr>
            <p:spPr>
              <a:xfrm>
                <a:off x="2405016" y="3792686"/>
                <a:ext cx="1006987" cy="99787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l-GR" sz="35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5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35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l-GR" sz="35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el-GR" sz="35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500" dirty="0"/>
              </a:p>
            </p:txBody>
          </p:sp>
        </mc:Choice>
        <mc:Fallback xmlns="">
          <p:sp>
            <p:nvSpPr>
              <p:cNvPr id="3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5016" y="3792686"/>
                <a:ext cx="1006987" cy="997871"/>
              </a:xfrm>
              <a:prstGeom prst="rect">
                <a:avLst/>
              </a:prstGeom>
              <a:blipFill>
                <a:blip r:embed="rId5"/>
                <a:stretch>
                  <a:fillRect l="-18182" t="-3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/>
          <p:cNvGrpSpPr/>
          <p:nvPr/>
        </p:nvGrpSpPr>
        <p:grpSpPr>
          <a:xfrm>
            <a:off x="1837026" y="937928"/>
            <a:ext cx="756589" cy="1270958"/>
            <a:chOff x="2765342" y="3030873"/>
            <a:chExt cx="756589" cy="1270958"/>
          </a:xfrm>
        </p:grpSpPr>
        <p:cxnSp>
          <p:nvCxnSpPr>
            <p:cNvPr id="38" name="Straight Connector 37"/>
            <p:cNvCxnSpPr/>
            <p:nvPr/>
          </p:nvCxnSpPr>
          <p:spPr>
            <a:xfrm flipV="1">
              <a:off x="2983335" y="3287903"/>
              <a:ext cx="538596" cy="357756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3024144" y="3763185"/>
              <a:ext cx="453845" cy="347510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2816647" y="3030873"/>
              <a:ext cx="5084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sz="2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765342" y="3901721"/>
              <a:ext cx="4359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sz="2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ontent Placeholder 2"/>
              <p:cNvSpPr txBox="1">
                <a:spLocks/>
              </p:cNvSpPr>
              <p:nvPr/>
            </p:nvSpPr>
            <p:spPr>
              <a:xfrm>
                <a:off x="3345073" y="3758968"/>
                <a:ext cx="1006987" cy="99787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l-GR" sz="35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5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35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l-GR" sz="3500" b="0" i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l-GR" sz="35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500" dirty="0"/>
              </a:p>
            </p:txBody>
          </p:sp>
        </mc:Choice>
        <mc:Fallback xmlns="">
          <p:sp>
            <p:nvSpPr>
              <p:cNvPr id="4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073" y="3758968"/>
                <a:ext cx="1006987" cy="997871"/>
              </a:xfrm>
              <a:prstGeom prst="rect">
                <a:avLst/>
              </a:prstGeom>
              <a:blipFill>
                <a:blip r:embed="rId6"/>
                <a:stretch>
                  <a:fillRect l="-18182" t="-3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93124" y="277091"/>
            <a:ext cx="7232611" cy="191192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48" name="Oval 47"/>
          <p:cNvSpPr/>
          <p:nvPr/>
        </p:nvSpPr>
        <p:spPr>
          <a:xfrm>
            <a:off x="7046396" y="162789"/>
            <a:ext cx="1476113" cy="498764"/>
          </a:xfrm>
          <a:prstGeom prst="ellipse">
            <a:avLst/>
          </a:prstGeom>
          <a:noFill/>
          <a:ln w="57150">
            <a:solidFill>
              <a:srgbClr val="7030A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Oval 48"/>
          <p:cNvSpPr/>
          <p:nvPr/>
        </p:nvSpPr>
        <p:spPr>
          <a:xfrm>
            <a:off x="8872792" y="179846"/>
            <a:ext cx="1379572" cy="498764"/>
          </a:xfrm>
          <a:prstGeom prst="ellipse">
            <a:avLst/>
          </a:prstGeom>
          <a:noFill/>
          <a:ln w="57150">
            <a:solidFill>
              <a:srgbClr val="7030A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ontent Placeholder 2"/>
              <p:cNvSpPr txBox="1">
                <a:spLocks/>
              </p:cNvSpPr>
              <p:nvPr/>
            </p:nvSpPr>
            <p:spPr>
              <a:xfrm>
                <a:off x="2514944" y="1289480"/>
                <a:ext cx="1006987" cy="99787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l-GR" sz="35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5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35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l-GR" sz="35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l-GR" sz="35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500" dirty="0"/>
              </a:p>
            </p:txBody>
          </p:sp>
        </mc:Choice>
        <mc:Fallback xmlns="">
          <p:sp>
            <p:nvSpPr>
              <p:cNvPr id="5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944" y="1289480"/>
                <a:ext cx="1006987" cy="997871"/>
              </a:xfrm>
              <a:prstGeom prst="rect">
                <a:avLst/>
              </a:prstGeom>
              <a:blipFill>
                <a:blip r:embed="rId8"/>
                <a:stretch>
                  <a:fillRect l="-18182" t="-3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Group 51"/>
          <p:cNvGrpSpPr/>
          <p:nvPr/>
        </p:nvGrpSpPr>
        <p:grpSpPr>
          <a:xfrm>
            <a:off x="2626787" y="3515783"/>
            <a:ext cx="756589" cy="1270958"/>
            <a:chOff x="2765342" y="3030873"/>
            <a:chExt cx="756589" cy="1270958"/>
          </a:xfrm>
        </p:grpSpPr>
        <p:cxnSp>
          <p:nvCxnSpPr>
            <p:cNvPr id="54" name="Straight Connector 53"/>
            <p:cNvCxnSpPr/>
            <p:nvPr/>
          </p:nvCxnSpPr>
          <p:spPr>
            <a:xfrm flipV="1">
              <a:off x="2983335" y="3287903"/>
              <a:ext cx="538596" cy="357756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3024144" y="3763185"/>
              <a:ext cx="453845" cy="347510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2816647" y="3030873"/>
              <a:ext cx="5084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sz="2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765342" y="3901721"/>
              <a:ext cx="4359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en-US" sz="2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97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build="p"/>
      <p:bldP spid="16" grpId="0" build="p"/>
      <p:bldP spid="31" grpId="0" uiExpand="1" build="p"/>
      <p:bldP spid="35" grpId="0" build="p"/>
      <p:bldP spid="42" grpId="0" build="p"/>
      <p:bldP spid="48" grpId="0" animBg="1"/>
      <p:bldP spid="49" grpId="0" animBg="1"/>
      <p:bldP spid="5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5096" y="277092"/>
            <a:ext cx="8359086" cy="2214801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3/Σελ.1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54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259443" y="3838570"/>
                <a:ext cx="2312477" cy="85897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l-GR" dirty="0" smtClean="0"/>
                  <a:t>(Α):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Εύστοχες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Σύνολο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443" y="3838570"/>
                <a:ext cx="2312477" cy="858978"/>
              </a:xfrm>
              <a:prstGeom prst="rect">
                <a:avLst/>
              </a:prstGeom>
              <a:blipFill>
                <a:blip r:embed="rId3"/>
                <a:stretch>
                  <a:fillRect l="-5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ontent Placeholder 2"/>
          <p:cNvSpPr txBox="1">
            <a:spLocks/>
          </p:cNvSpPr>
          <p:nvPr/>
        </p:nvSpPr>
        <p:spPr>
          <a:xfrm>
            <a:off x="5163638" y="4697548"/>
            <a:ext cx="5494651" cy="146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πιο εύστοχος είναι ο Β παίκτης, αφού ο λόγος των πετυχημένων του βολών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προς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σύνολο των προσπαθειών του είναι μεγαλύτερος.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ontent Placeholder 2"/>
              <p:cNvSpPr txBox="1">
                <a:spLocks/>
              </p:cNvSpPr>
              <p:nvPr/>
            </p:nvSpPr>
            <p:spPr>
              <a:xfrm>
                <a:off x="2262633" y="3800464"/>
                <a:ext cx="1006987" cy="99787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l-GR" sz="35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5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35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l-GR" sz="35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l-GR" sz="35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500" dirty="0"/>
              </a:p>
            </p:txBody>
          </p:sp>
        </mc:Choice>
        <mc:Fallback xmlns="">
          <p:sp>
            <p:nvSpPr>
              <p:cNvPr id="3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633" y="3800464"/>
                <a:ext cx="1006987" cy="997871"/>
              </a:xfrm>
              <a:prstGeom prst="rect">
                <a:avLst/>
              </a:prstGeom>
              <a:blipFill>
                <a:blip r:embed="rId4"/>
                <a:stretch>
                  <a:fillRect l="-17576" t="-3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ontent Placeholder 2"/>
              <p:cNvSpPr txBox="1">
                <a:spLocks/>
              </p:cNvSpPr>
              <p:nvPr/>
            </p:nvSpPr>
            <p:spPr>
              <a:xfrm>
                <a:off x="4950018" y="2818639"/>
                <a:ext cx="1824854" cy="99787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35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l-GR" sz="35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l-GR" sz="3500" b="0" i="1" smtClean="0">
                          <a:latin typeface="Cambria Math" panose="02040503050406030204" pitchFamily="18" charset="0"/>
                        </a:rPr>
                        <m:t>=0,</m:t>
                      </m:r>
                      <m:acc>
                        <m:accPr>
                          <m:chr m:val="̅"/>
                          <m:ctrlPr>
                            <a:rPr lang="el-GR" sz="35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35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acc>
                    </m:oMath>
                  </m:oMathPara>
                </a14:m>
                <a:endParaRPr lang="en-US" sz="3500" dirty="0"/>
              </a:p>
            </p:txBody>
          </p:sp>
        </mc:Choice>
        <mc:Fallback xmlns="">
          <p:sp>
            <p:nvSpPr>
              <p:cNvPr id="4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018" y="2818639"/>
                <a:ext cx="1824854" cy="9978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Oval 47"/>
          <p:cNvSpPr/>
          <p:nvPr/>
        </p:nvSpPr>
        <p:spPr>
          <a:xfrm>
            <a:off x="9332396" y="1088656"/>
            <a:ext cx="2651786" cy="498764"/>
          </a:xfrm>
          <a:prstGeom prst="ellipse">
            <a:avLst/>
          </a:prstGeom>
          <a:noFill/>
          <a:ln w="57150">
            <a:solidFill>
              <a:srgbClr val="FF0066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Oval 48"/>
          <p:cNvSpPr/>
          <p:nvPr/>
        </p:nvSpPr>
        <p:spPr>
          <a:xfrm>
            <a:off x="6074980" y="661553"/>
            <a:ext cx="2667238" cy="498764"/>
          </a:xfrm>
          <a:prstGeom prst="ellipse">
            <a:avLst/>
          </a:prstGeom>
          <a:noFill/>
          <a:ln w="57150">
            <a:solidFill>
              <a:srgbClr val="7030A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2420437" y="3485881"/>
            <a:ext cx="756589" cy="1270958"/>
            <a:chOff x="2765342" y="3030873"/>
            <a:chExt cx="756589" cy="1270958"/>
          </a:xfrm>
        </p:grpSpPr>
        <p:cxnSp>
          <p:nvCxnSpPr>
            <p:cNvPr id="54" name="Straight Connector 53"/>
            <p:cNvCxnSpPr/>
            <p:nvPr/>
          </p:nvCxnSpPr>
          <p:spPr>
            <a:xfrm flipV="1">
              <a:off x="2983335" y="3287903"/>
              <a:ext cx="538596" cy="357756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3024144" y="3763185"/>
              <a:ext cx="453845" cy="347510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2816647" y="3030873"/>
              <a:ext cx="5084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sz="2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765342" y="3901721"/>
              <a:ext cx="4359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sz="2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4" name="Oval 23"/>
          <p:cNvSpPr/>
          <p:nvPr/>
        </p:nvSpPr>
        <p:spPr>
          <a:xfrm>
            <a:off x="3521931" y="1498971"/>
            <a:ext cx="2651786" cy="498764"/>
          </a:xfrm>
          <a:prstGeom prst="ellipse">
            <a:avLst/>
          </a:prstGeom>
          <a:noFill/>
          <a:ln w="57150">
            <a:solidFill>
              <a:srgbClr val="FF0066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Oval 24"/>
          <p:cNvSpPr/>
          <p:nvPr/>
        </p:nvSpPr>
        <p:spPr>
          <a:xfrm>
            <a:off x="11054945" y="277092"/>
            <a:ext cx="1032402" cy="498764"/>
          </a:xfrm>
          <a:prstGeom prst="ellipse">
            <a:avLst/>
          </a:prstGeom>
          <a:noFill/>
          <a:ln w="57150">
            <a:solidFill>
              <a:srgbClr val="7030A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ontent Placeholder 2"/>
              <p:cNvSpPr txBox="1">
                <a:spLocks/>
              </p:cNvSpPr>
              <p:nvPr/>
            </p:nvSpPr>
            <p:spPr>
              <a:xfrm>
                <a:off x="259443" y="5247888"/>
                <a:ext cx="2312477" cy="85897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l-GR" dirty="0" smtClean="0"/>
                  <a:t>(Β):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Εύστοχες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Σύνολο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443" y="5247888"/>
                <a:ext cx="2312477" cy="858978"/>
              </a:xfrm>
              <a:prstGeom prst="rect">
                <a:avLst/>
              </a:prstGeom>
              <a:blipFill>
                <a:blip r:embed="rId6"/>
                <a:stretch>
                  <a:fillRect l="-5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262633" y="5209782"/>
                <a:ext cx="1006987" cy="99787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l-GR" sz="35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5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35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l-GR" sz="35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l-GR" sz="35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500" dirty="0"/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633" y="5209782"/>
                <a:ext cx="1006987" cy="997871"/>
              </a:xfrm>
              <a:prstGeom prst="rect">
                <a:avLst/>
              </a:prstGeom>
              <a:blipFill>
                <a:blip r:embed="rId7"/>
                <a:stretch>
                  <a:fillRect l="-17576" t="-3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3287017" y="5168286"/>
                <a:ext cx="1006987" cy="99787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l-GR" sz="35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5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35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l-GR" sz="35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l-GR" sz="35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500" dirty="0"/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7017" y="5168286"/>
                <a:ext cx="1006987" cy="997871"/>
              </a:xfrm>
              <a:prstGeom prst="rect">
                <a:avLst/>
              </a:prstGeom>
              <a:blipFill>
                <a:blip r:embed="rId8"/>
                <a:stretch>
                  <a:fillRect l="-17576" t="-3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/>
          <p:cNvGrpSpPr/>
          <p:nvPr/>
        </p:nvGrpSpPr>
        <p:grpSpPr>
          <a:xfrm>
            <a:off x="2318839" y="4895199"/>
            <a:ext cx="756589" cy="1270958"/>
            <a:chOff x="2765342" y="3030873"/>
            <a:chExt cx="756589" cy="1270958"/>
          </a:xfrm>
        </p:grpSpPr>
        <p:cxnSp>
          <p:nvCxnSpPr>
            <p:cNvPr id="32" name="Straight Connector 31"/>
            <p:cNvCxnSpPr/>
            <p:nvPr/>
          </p:nvCxnSpPr>
          <p:spPr>
            <a:xfrm flipV="1">
              <a:off x="2983335" y="3287903"/>
              <a:ext cx="538596" cy="357756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3024144" y="3763185"/>
              <a:ext cx="453845" cy="347510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816647" y="3030873"/>
              <a:ext cx="5084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sz="2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765342" y="3901721"/>
              <a:ext cx="4359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en-US" sz="2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ontent Placeholder 2"/>
              <p:cNvSpPr txBox="1">
                <a:spLocks/>
              </p:cNvSpPr>
              <p:nvPr/>
            </p:nvSpPr>
            <p:spPr>
              <a:xfrm>
                <a:off x="8015258" y="2888120"/>
                <a:ext cx="3039687" cy="99787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l-GR" sz="4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5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35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l-GR" sz="35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l-GR" sz="3500" b="0" i="1" smtClean="0">
                        <a:latin typeface="Cambria Math" panose="02040503050406030204" pitchFamily="18" charset="0"/>
                      </a:rPr>
                      <m:t>=0,75</m:t>
                    </m:r>
                  </m:oMath>
                </a14:m>
                <a:endParaRPr lang="en-US" sz="3500" dirty="0"/>
              </a:p>
            </p:txBody>
          </p:sp>
        </mc:Choice>
        <mc:Fallback xmlns="">
          <p:sp>
            <p:nvSpPr>
              <p:cNvPr id="4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5258" y="2888120"/>
                <a:ext cx="3039687" cy="99787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128846" y="2818639"/>
            <a:ext cx="669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endParaRPr lang="en-US" sz="60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ontent Placeholder 2"/>
              <p:cNvSpPr txBox="1">
                <a:spLocks/>
              </p:cNvSpPr>
              <p:nvPr/>
            </p:nvSpPr>
            <p:spPr>
              <a:xfrm>
                <a:off x="3237077" y="3799590"/>
                <a:ext cx="1006987" cy="99787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l-GR" sz="35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5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3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l-GR" sz="35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l-GR" sz="35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500" dirty="0"/>
              </a:p>
            </p:txBody>
          </p:sp>
        </mc:Choice>
        <mc:Fallback xmlns="">
          <p:sp>
            <p:nvSpPr>
              <p:cNvPr id="4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077" y="3799590"/>
                <a:ext cx="1006987" cy="997871"/>
              </a:xfrm>
              <a:prstGeom prst="rect">
                <a:avLst/>
              </a:prstGeom>
              <a:blipFill>
                <a:blip r:embed="rId10"/>
                <a:stretch>
                  <a:fillRect l="-17576" t="-3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942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1" grpId="0"/>
      <p:bldP spid="35" grpId="0"/>
      <p:bldP spid="42" grpId="0"/>
      <p:bldP spid="48" grpId="0" animBg="1"/>
      <p:bldP spid="49" grpId="0" animBg="1"/>
      <p:bldP spid="24" grpId="0" animBg="1"/>
      <p:bldP spid="25" grpId="0" animBg="1"/>
      <p:bldP spid="27" grpId="0"/>
      <p:bldP spid="28" grpId="0"/>
      <p:bldP spid="29" grpId="0"/>
      <p:bldP spid="43" grpId="0"/>
      <p:bldP spid="7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Horizontal Scroll 24"/>
          <p:cNvSpPr/>
          <p:nvPr/>
        </p:nvSpPr>
        <p:spPr>
          <a:xfrm>
            <a:off x="858554" y="475795"/>
            <a:ext cx="10723852" cy="6309630"/>
          </a:xfrm>
          <a:prstGeom prst="horizontalScroll">
            <a:avLst>
              <a:gd name="adj" fmla="val 417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Αναλογία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ονομάζεται η </a:t>
            </a:r>
            <a:r>
              <a:rPr lang="el-GR" sz="24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ισότητα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δύο λόγων.</a:t>
            </a:r>
          </a:p>
          <a:p>
            <a:pPr algn="ctr"/>
            <a:endParaRPr lang="el-G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76213" y="121992"/>
            <a:ext cx="3363277" cy="544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Λόγοι-Αναλογίες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244909"/>
              </p:ext>
            </p:extLst>
          </p:nvPr>
        </p:nvGraphicFramePr>
        <p:xfrm>
          <a:off x="5384878" y="1262177"/>
          <a:ext cx="1182177" cy="1106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" name="Equation" r:id="rId3" imgW="444307" imgH="418918" progId="Equation.DSMT4">
                  <p:embed/>
                </p:oleObj>
              </mc:Choice>
              <mc:Fallback>
                <p:oleObj name="Equation" r:id="rId3" imgW="444307" imgH="418918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4878" y="1262177"/>
                        <a:ext cx="1182177" cy="11067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1219200" y="2236202"/>
            <a:ext cx="7801822" cy="882822"/>
            <a:chOff x="1219200" y="2568722"/>
            <a:chExt cx="7801822" cy="882822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402943"/>
                </p:ext>
              </p:extLst>
            </p:nvPr>
          </p:nvGraphicFramePr>
          <p:xfrm>
            <a:off x="8078008" y="2568722"/>
            <a:ext cx="943014" cy="8828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5" name="Equation" r:id="rId5" imgW="444307" imgH="418918" progId="Equation.DSMT4">
                    <p:embed/>
                  </p:oleObj>
                </mc:Choice>
                <mc:Fallback>
                  <p:oleObj name="Equation" r:id="rId5" imgW="444307" imgH="418918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78008" y="2568722"/>
                          <a:ext cx="943014" cy="88282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219200" y="2770346"/>
              <a:ext cx="664797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Οι </a:t>
              </a:r>
              <a:r>
                <a:rPr kumimoji="0" lang="el-GR" alt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α, β, γ, δ</a:t>
              </a:r>
              <a:r>
                <a:rPr kumimoji="0" lang="el-GR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λέγονται </a:t>
              </a:r>
              <a:r>
                <a:rPr kumimoji="0" lang="el-GR" altLang="en-US" sz="2400" b="1" i="0" u="sng" strike="noStrike" cap="none" normalizeH="0" baseline="0" dirty="0" smtClean="0">
                  <a:ln>
                    <a:noFill/>
                  </a:ln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όροι</a:t>
              </a:r>
              <a:r>
                <a:rPr kumimoji="0" lang="el-GR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της αναλογίας. 		</a:t>
              </a:r>
              <a:endParaRPr kumimoji="0" lang="el-G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219195" y="3150605"/>
            <a:ext cx="7801822" cy="882822"/>
            <a:chOff x="1219200" y="2568722"/>
            <a:chExt cx="7801822" cy="882822"/>
          </a:xfrm>
        </p:grpSpPr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402943"/>
                </p:ext>
              </p:extLst>
            </p:nvPr>
          </p:nvGraphicFramePr>
          <p:xfrm>
            <a:off x="8078008" y="2568722"/>
            <a:ext cx="943014" cy="8828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6" name="Equation" r:id="rId6" imgW="444307" imgH="418918" progId="Equation.DSMT4">
                    <p:embed/>
                  </p:oleObj>
                </mc:Choice>
                <mc:Fallback>
                  <p:oleObj name="Equation" r:id="rId6" imgW="444307" imgH="418918" progId="Equation.DSMT4">
                    <p:embed/>
                    <p:pic>
                      <p:nvPicPr>
                        <p:cNvPr id="4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78008" y="2568722"/>
                          <a:ext cx="943014" cy="88282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219200" y="2770346"/>
              <a:ext cx="664797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Οι </a:t>
              </a:r>
              <a:r>
                <a:rPr kumimoji="0" lang="el-GR" alt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α, δ</a:t>
              </a:r>
              <a:r>
                <a:rPr kumimoji="0" lang="el-GR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λέγονται </a:t>
              </a:r>
              <a:r>
                <a:rPr kumimoji="0" lang="el-GR" altLang="en-US" sz="2400" b="1" i="0" u="sng" strike="noStrike" cap="none" normalizeH="0" baseline="0" dirty="0" smtClean="0">
                  <a:ln>
                    <a:noFill/>
                  </a:ln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άκροι όροι</a:t>
              </a:r>
              <a:r>
                <a:rPr kumimoji="0" lang="el-GR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της αναλογίας. 		</a:t>
              </a:r>
              <a:endParaRPr kumimoji="0" lang="el-G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205335" y="4037302"/>
            <a:ext cx="7801822" cy="882822"/>
            <a:chOff x="1219200" y="2568722"/>
            <a:chExt cx="7801822" cy="882822"/>
          </a:xfrm>
        </p:grpSpPr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402943"/>
                </p:ext>
              </p:extLst>
            </p:nvPr>
          </p:nvGraphicFramePr>
          <p:xfrm>
            <a:off x="8078008" y="2568722"/>
            <a:ext cx="943014" cy="8828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7" name="Equation" r:id="rId7" imgW="444307" imgH="418918" progId="Equation.DSMT4">
                    <p:embed/>
                  </p:oleObj>
                </mc:Choice>
                <mc:Fallback>
                  <p:oleObj name="Equation" r:id="rId7" imgW="444307" imgH="418918" progId="Equation.DSMT4">
                    <p:embed/>
                    <p:pic>
                      <p:nvPicPr>
                        <p:cNvPr id="18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78008" y="2568722"/>
                          <a:ext cx="943014" cy="88282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219200" y="2770346"/>
              <a:ext cx="664797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Οι </a:t>
              </a:r>
              <a:r>
                <a:rPr lang="el-GR" alt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β</a:t>
              </a:r>
              <a:r>
                <a:rPr kumimoji="0" lang="el-GR" alt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el-GR" alt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γ</a:t>
              </a:r>
              <a:r>
                <a:rPr kumimoji="0" lang="el-GR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λέγονται </a:t>
              </a:r>
              <a:r>
                <a:rPr kumimoji="0" lang="el-GR" altLang="en-US" sz="2400" b="1" i="0" u="sng" strike="noStrike" cap="none" normalizeH="0" baseline="0" dirty="0" smtClean="0">
                  <a:ln>
                    <a:noFill/>
                  </a:ln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μέσοι όροι</a:t>
              </a:r>
              <a:r>
                <a:rPr kumimoji="0" lang="el-GR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της αναλογίας. 		</a:t>
              </a:r>
              <a:endParaRPr kumimoji="0" lang="el-G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205330" y="4882436"/>
            <a:ext cx="7801822" cy="882822"/>
            <a:chOff x="1219200" y="2568722"/>
            <a:chExt cx="7801822" cy="882822"/>
          </a:xfrm>
        </p:grpSpPr>
        <p:graphicFrame>
          <p:nvGraphicFramePr>
            <p:cNvPr id="2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402943"/>
                </p:ext>
              </p:extLst>
            </p:nvPr>
          </p:nvGraphicFramePr>
          <p:xfrm>
            <a:off x="8078008" y="2568722"/>
            <a:ext cx="943014" cy="8828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8" name="Equation" r:id="rId8" imgW="444307" imgH="418918" progId="Equation.DSMT4">
                    <p:embed/>
                  </p:oleObj>
                </mc:Choice>
                <mc:Fallback>
                  <p:oleObj name="Equation" r:id="rId8" imgW="444307" imgH="418918" progId="Equation.DSMT4">
                    <p:embed/>
                    <p:pic>
                      <p:nvPicPr>
                        <p:cNvPr id="21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78008" y="2568722"/>
                          <a:ext cx="943014" cy="88282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219200" y="2770346"/>
              <a:ext cx="7571303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Οι </a:t>
              </a:r>
              <a:r>
                <a:rPr lang="el-GR" alt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α</a:t>
              </a:r>
              <a:r>
                <a:rPr kumimoji="0" lang="el-GR" alt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el-GR" alt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γ</a:t>
              </a:r>
              <a:r>
                <a:rPr kumimoji="0" lang="el-GR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λέγονται </a:t>
              </a:r>
              <a:r>
                <a:rPr kumimoji="0" lang="el-GR" altLang="en-US" sz="2400" b="1" i="0" u="sng" strike="noStrike" cap="none" normalizeH="0" baseline="0" dirty="0" smtClean="0">
                  <a:ln>
                    <a:noFill/>
                  </a:ln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ηγούμενοι όροι</a:t>
              </a:r>
              <a:r>
                <a:rPr kumimoji="0" lang="el-GR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της αναλογίας. 		</a:t>
              </a:r>
              <a:endParaRPr kumimoji="0" lang="el-G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205325" y="5686007"/>
            <a:ext cx="7801822" cy="882822"/>
            <a:chOff x="1219200" y="2568722"/>
            <a:chExt cx="7801822" cy="882822"/>
          </a:xfrm>
        </p:grpSpPr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402943"/>
                </p:ext>
              </p:extLst>
            </p:nvPr>
          </p:nvGraphicFramePr>
          <p:xfrm>
            <a:off x="8078008" y="2568722"/>
            <a:ext cx="943014" cy="8828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9" name="Equation" r:id="rId9" imgW="444307" imgH="418918" progId="Equation.DSMT4">
                    <p:embed/>
                  </p:oleObj>
                </mc:Choice>
                <mc:Fallback>
                  <p:oleObj name="Equation" r:id="rId9" imgW="444307" imgH="418918" progId="Equation.DSMT4">
                    <p:embed/>
                    <p:pic>
                      <p:nvPicPr>
                        <p:cNvPr id="24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78008" y="2568722"/>
                          <a:ext cx="943014" cy="88282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219200" y="2770346"/>
              <a:ext cx="7571303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Οι </a:t>
              </a:r>
              <a:r>
                <a:rPr lang="el-GR" alt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β</a:t>
              </a:r>
              <a:r>
                <a:rPr kumimoji="0" lang="el-GR" alt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el-GR" alt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δ</a:t>
              </a:r>
              <a:r>
                <a:rPr kumimoji="0" lang="el-GR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λέγονται </a:t>
              </a:r>
              <a:r>
                <a:rPr kumimoji="0" lang="el-GR" altLang="en-US" sz="2400" b="1" i="0" u="sng" strike="noStrike" cap="none" normalizeH="0" baseline="0" dirty="0" smtClean="0">
                  <a:ln>
                    <a:noFill/>
                  </a:ln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επόμενοι όροι</a:t>
              </a:r>
              <a:r>
                <a:rPr kumimoji="0" lang="el-GR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της αναλογίας. 		</a:t>
              </a:r>
              <a:endParaRPr kumimoji="0" lang="el-G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6" name="Oval 15"/>
          <p:cNvSpPr/>
          <p:nvPr/>
        </p:nvSpPr>
        <p:spPr>
          <a:xfrm>
            <a:off x="8078003" y="2236202"/>
            <a:ext cx="387124" cy="396162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077998" y="2707259"/>
            <a:ext cx="387124" cy="396162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8620023" y="2236202"/>
            <a:ext cx="387124" cy="396162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8633893" y="2679514"/>
            <a:ext cx="387124" cy="396162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8077998" y="3192165"/>
            <a:ext cx="387124" cy="396162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633888" y="3635477"/>
            <a:ext cx="387124" cy="396162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64143" y="4508352"/>
            <a:ext cx="387124" cy="396162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606168" y="4037295"/>
            <a:ext cx="387124" cy="396162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8064143" y="4923982"/>
            <a:ext cx="387124" cy="396162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8606163" y="4923982"/>
            <a:ext cx="387124" cy="396162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050283" y="6157028"/>
            <a:ext cx="387124" cy="396162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92303" y="6157028"/>
            <a:ext cx="387124" cy="396162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Horizontal Scroll 40"/>
          <p:cNvSpPr/>
          <p:nvPr/>
        </p:nvSpPr>
        <p:spPr>
          <a:xfrm rot="20704430">
            <a:off x="387928" y="632350"/>
            <a:ext cx="2604655" cy="1105765"/>
          </a:xfrm>
          <a:prstGeom prst="horizontalScroll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Θυμόμαστε: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296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176212" y="121992"/>
            <a:ext cx="4700587" cy="544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Ιδιότητες </a:t>
            </a:r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Αναλογιών: 1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495679"/>
              </p:ext>
            </p:extLst>
          </p:nvPr>
        </p:nvGraphicFramePr>
        <p:xfrm>
          <a:off x="5433360" y="135818"/>
          <a:ext cx="1182177" cy="1106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Equation" r:id="rId3" imgW="444307" imgH="418918" progId="Equation.DSMT4">
                  <p:embed/>
                </p:oleObj>
              </mc:Choice>
              <mc:Fallback>
                <p:oleObj name="Equation" r:id="rId3" imgW="444307" imgH="418918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3360" y="135818"/>
                        <a:ext cx="1182177" cy="1106719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76211" y="3961520"/>
            <a:ext cx="11696473" cy="8418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Παρατηρούμε ότι το </a:t>
            </a:r>
            <a:r>
              <a:rPr lang="el-GR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γινόμενο των άκρων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όρων </a:t>
            </a:r>
            <a:r>
              <a:rPr lang="el-GR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ισούται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με το </a:t>
            </a:r>
            <a:r>
              <a:rPr lang="el-GR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γινόμενο των μέσων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όρων μιας αναλογίας!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591567"/>
              </p:ext>
            </p:extLst>
          </p:nvPr>
        </p:nvGraphicFramePr>
        <p:xfrm>
          <a:off x="2375125" y="5266618"/>
          <a:ext cx="1182177" cy="1106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Equation" r:id="rId5" imgW="444307" imgH="418918" progId="Equation.DSMT4">
                  <p:embed/>
                </p:oleObj>
              </mc:Choice>
              <mc:Fallback>
                <p:oleObj name="Equation" r:id="rId5" imgW="444307" imgH="418918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5125" y="5266618"/>
                        <a:ext cx="1182177" cy="1106719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2757714" y="5544457"/>
            <a:ext cx="464457" cy="47897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757714" y="5544457"/>
            <a:ext cx="464457" cy="47897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4078514" y="5266618"/>
                <a:ext cx="3056577" cy="1106719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l-GR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l-GR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l-GR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8514" y="5266618"/>
                <a:ext cx="3056577" cy="110671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/>
          <p:cNvSpPr/>
          <p:nvPr/>
        </p:nvSpPr>
        <p:spPr>
          <a:xfrm>
            <a:off x="2646218" y="5266618"/>
            <a:ext cx="678873" cy="912509"/>
          </a:xfrm>
          <a:prstGeom prst="ellipse">
            <a:avLst/>
          </a:prstGeom>
          <a:noFill/>
          <a:ln w="3810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rved Down Arrow 3"/>
          <p:cNvSpPr/>
          <p:nvPr/>
        </p:nvSpPr>
        <p:spPr>
          <a:xfrm>
            <a:off x="2916793" y="4738049"/>
            <a:ext cx="5395934" cy="834118"/>
          </a:xfrm>
          <a:prstGeom prst="curvedDownArrow">
            <a:avLst>
              <a:gd name="adj1" fmla="val 25000"/>
              <a:gd name="adj2" fmla="val 52971"/>
              <a:gd name="adj3" fmla="val 25000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12727" y="5266618"/>
            <a:ext cx="3056577" cy="110671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Χιαστή Ιδιότητα!!!</a:t>
            </a:r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960447" y="1416090"/>
                <a:ext cx="2680826" cy="74905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𝜶</m:t>
                          </m:r>
                        </m:num>
                        <m:den>
                          <m:r>
                            <a:rPr lang="el-GR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𝜷</m:t>
                          </m:r>
                        </m:den>
                      </m:f>
                      <m:r>
                        <a:rPr lang="el-GR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𝜸</m:t>
                          </m:r>
                        </m:num>
                        <m:den>
                          <m:r>
                            <a:rPr lang="el-GR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𝜹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0447" y="1416090"/>
                <a:ext cx="2680826" cy="749053"/>
              </a:xfrm>
              <a:prstGeom prst="rect">
                <a:avLst/>
              </a:prstGeom>
              <a:blipFill>
                <a:blip r:embed="rId7"/>
                <a:stretch>
                  <a:fillRect b="-320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4684033" y="1416090"/>
                <a:ext cx="2680826" cy="74905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l-GR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𝜹</m:t>
                      </m:r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4033" y="1416090"/>
                <a:ext cx="2680826" cy="7490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7407619" y="1416090"/>
                <a:ext cx="2680826" cy="74905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defRPr/>
                </a:pPr>
                <a:r>
                  <a:rPr lang="el-GR" sz="24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β</a:t>
                </a:r>
                <a14:m>
                  <m:oMath xmlns:m="http://schemas.openxmlformats.org/officeDocument/2006/math">
                    <m:r>
                      <a:rPr lang="el-GR" sz="2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l-GR" sz="2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sz="2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𝜸</m:t>
                    </m:r>
                  </m:oMath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7619" y="1416090"/>
                <a:ext cx="2680826" cy="749053"/>
              </a:xfrm>
              <a:prstGeom prst="rect">
                <a:avLst/>
              </a:prstGeom>
              <a:blipFill>
                <a:blip r:embed="rId9"/>
                <a:stretch>
                  <a:fillRect b="-240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1960442" y="2247361"/>
                <a:ext cx="2680826" cy="74905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𝟏𝟓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0442" y="2247361"/>
                <a:ext cx="2680826" cy="749053"/>
              </a:xfrm>
              <a:prstGeom prst="rect">
                <a:avLst/>
              </a:prstGeom>
              <a:blipFill>
                <a:blip r:embed="rId10"/>
                <a:stretch>
                  <a:fillRect b="-160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4684028" y="2247361"/>
                <a:ext cx="2680826" cy="74905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l-GR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𝟏𝟓</m:t>
                      </m:r>
                      <m:r>
                        <a:rPr lang="el-GR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=30</m:t>
                      </m:r>
                    </m:oMath>
                  </m:oMathPara>
                </a14:m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4028" y="2247361"/>
                <a:ext cx="2680826" cy="74905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7407614" y="2247361"/>
                <a:ext cx="2680826" cy="74905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l-GR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  <m:r>
                        <a:rPr lang="el-GR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=30</m:t>
                      </m:r>
                    </m:oMath>
                  </m:oMathPara>
                </a14:m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7614" y="2247361"/>
                <a:ext cx="2680826" cy="74905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1960437" y="3078632"/>
                <a:ext cx="2680826" cy="74905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0437" y="3078632"/>
                <a:ext cx="2680826" cy="749053"/>
              </a:xfrm>
              <a:prstGeom prst="rect">
                <a:avLst/>
              </a:prstGeom>
              <a:blipFill>
                <a:blip r:embed="rId13"/>
                <a:stretch>
                  <a:fillRect b="-240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4684023" y="3078632"/>
                <a:ext cx="2680826" cy="74905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r>
                        <a:rPr lang="el-GR" sz="2400" b="1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2400" b="1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  <m:r>
                        <a:rPr lang="el-GR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=56</m:t>
                      </m:r>
                    </m:oMath>
                  </m:oMathPara>
                </a14:m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4023" y="3078632"/>
                <a:ext cx="2680826" cy="74905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7407609" y="3078632"/>
                <a:ext cx="2680826" cy="74905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l-GR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𝟏𝟒</m:t>
                      </m:r>
                      <m:r>
                        <a:rPr lang="el-GR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=56</m:t>
                      </m:r>
                    </m:oMath>
                  </m:oMathPara>
                </a14:m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7609" y="3078632"/>
                <a:ext cx="2680826" cy="74905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414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2" grpId="0" animBg="1"/>
      <p:bldP spid="4" grpId="0" animBg="1"/>
      <p:bldP spid="12" grpId="0" animBg="1"/>
      <p:bldP spid="7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176212" y="121992"/>
            <a:ext cx="5504152" cy="544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Ιδιότητες </a:t>
            </a:r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Αναλογιών-Χιασ</a:t>
            </a:r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τή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4477164"/>
              </p:ext>
            </p:extLst>
          </p:nvPr>
        </p:nvGraphicFramePr>
        <p:xfrm>
          <a:off x="6076414" y="109156"/>
          <a:ext cx="1182177" cy="1106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3" imgW="444307" imgH="418918" progId="Equation.DSMT4">
                  <p:embed/>
                </p:oleObj>
              </mc:Choice>
              <mc:Fallback>
                <p:oleObj name="Equation" r:id="rId3" imgW="444307" imgH="418918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6414" y="109156"/>
                        <a:ext cx="1182177" cy="1106719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76199" y="1385397"/>
            <a:ext cx="4721515" cy="5819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Εφαρμογή:</a:t>
            </a:r>
            <a:r>
              <a:rPr lang="el-GR" sz="2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Να υπολογίσετε το 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x.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8206716" y="1385397"/>
                <a:ext cx="2350447" cy="2018503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6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6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6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6716" y="1385397"/>
                <a:ext cx="2350447" cy="20185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5117153" y="1385397"/>
                <a:ext cx="2350447" cy="74905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7153" y="1385397"/>
                <a:ext cx="2350447" cy="749053"/>
              </a:xfrm>
              <a:prstGeom prst="rect">
                <a:avLst/>
              </a:prstGeom>
              <a:blipFill>
                <a:blip r:embed="rId6"/>
                <a:stretch>
                  <a:fillRect b="-240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 flipV="1">
            <a:off x="9005454" y="2046155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9021721" y="2550780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415686" y="2306389"/>
            <a:ext cx="3051909" cy="7577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Ακολουθώ τα βήματα επίλυσης εξίσωσης!!!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6060147" y="1542388"/>
            <a:ext cx="464457" cy="47897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060147" y="1542388"/>
            <a:ext cx="464457" cy="47897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76194" y="4073166"/>
            <a:ext cx="4721515" cy="5819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Εφαρμογή:</a:t>
            </a:r>
            <a:r>
              <a:rPr lang="el-GR" sz="2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Να υπολογίσετε το 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x.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/>
              <p:cNvSpPr/>
              <p:nvPr/>
            </p:nvSpPr>
            <p:spPr>
              <a:xfrm>
                <a:off x="7915766" y="4073166"/>
                <a:ext cx="3458816" cy="2784834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10∙(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−2)=5∙8</m:t>
                      </m:r>
                    </m:oMath>
                  </m:oMathPara>
                </a14:m>
                <a:endParaRPr lang="en-US" sz="26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−20=40</m:t>
                      </m:r>
                    </m:oMath>
                  </m:oMathPara>
                </a14:m>
                <a:endParaRPr lang="en-US" sz="26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=40+20</m:t>
                      </m:r>
                    </m:oMath>
                  </m:oMathPara>
                </a14:m>
                <a:endParaRPr lang="en-US" sz="26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6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60</m:t>
                          </m:r>
                        </m:num>
                        <m:den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2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26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5766" y="4073166"/>
                <a:ext cx="3458816" cy="278483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5117148" y="4073166"/>
                <a:ext cx="2350447" cy="74905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𝝎</m:t>
                          </m:r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7148" y="4073166"/>
                <a:ext cx="2350447" cy="749053"/>
              </a:xfrm>
              <a:prstGeom prst="rect">
                <a:avLst/>
              </a:prstGeom>
              <a:blipFill>
                <a:blip r:embed="rId8"/>
                <a:stretch>
                  <a:fillRect b="-240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/>
          <p:nvPr/>
        </p:nvCxnSpPr>
        <p:spPr>
          <a:xfrm>
            <a:off x="5844186" y="4245105"/>
            <a:ext cx="464457" cy="47897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844186" y="4245105"/>
            <a:ext cx="464457" cy="47897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9193696" y="5454373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9209963" y="5958998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81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6" grpId="0" animBg="1"/>
      <p:bldP spid="24" grpId="0" animBg="1"/>
      <p:bldP spid="27" grpId="0" animBg="1"/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176213" y="121992"/>
            <a:ext cx="4507810" cy="544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Ιδιότητες </a:t>
            </a:r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Αναλογιών: 2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5433360" y="135818"/>
          <a:ext cx="1182177" cy="1106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3" imgW="444307" imgH="418918" progId="Equation.DSMT4">
                  <p:embed/>
                </p:oleObj>
              </mc:Choice>
              <mc:Fallback>
                <p:oleObj name="Equation" r:id="rId3" imgW="444307" imgH="418918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3360" y="135818"/>
                        <a:ext cx="1182177" cy="1106719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76211" y="3961520"/>
            <a:ext cx="11696473" cy="8418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Παρατηρούμε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ότι ο λόγος με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αριθμητή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</a:t>
            </a:r>
            <a:r>
              <a:rPr lang="el-GR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άθροισμα των ηγούμενων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όρων και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παρονομαστή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</a:t>
            </a:r>
            <a:r>
              <a:rPr lang="el-GR" sz="24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άθροισμα </a:t>
            </a:r>
            <a:r>
              <a:rPr lang="el-GR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των επόμενων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όρων, είναι ίσος με τους λόγους της αναλογίας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83611" y="5266617"/>
            <a:ext cx="3604824" cy="110671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Ιδιότητα Μερισμού!!!</a:t>
            </a:r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960447" y="1416090"/>
                <a:ext cx="2680826" cy="74905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𝜶</m:t>
                          </m:r>
                        </m:num>
                        <m:den>
                          <m:r>
                            <a:rPr lang="el-GR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𝜷</m:t>
                          </m:r>
                        </m:den>
                      </m:f>
                      <m:r>
                        <a:rPr lang="el-GR" sz="2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𝜸</m:t>
                          </m:r>
                        </m:num>
                        <m:den>
                          <m:r>
                            <a:rPr lang="el-GR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𝜹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0447" y="1416090"/>
                <a:ext cx="2680826" cy="749053"/>
              </a:xfrm>
              <a:prstGeom prst="rect">
                <a:avLst/>
              </a:prstGeom>
              <a:blipFill>
                <a:blip r:embed="rId5"/>
                <a:stretch>
                  <a:fillRect b="-320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4684033" y="1416090"/>
                <a:ext cx="2680826" cy="74905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𝜶</m:t>
                          </m:r>
                          <m:r>
                            <a:rPr lang="el-GR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𝜸</m:t>
                          </m:r>
                        </m:num>
                        <m:den>
                          <m:r>
                            <a:rPr lang="el-GR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𝜷</m:t>
                          </m:r>
                          <m:r>
                            <a:rPr lang="el-GR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𝜹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4033" y="1416090"/>
                <a:ext cx="2680826" cy="749053"/>
              </a:xfrm>
              <a:prstGeom prst="rect">
                <a:avLst/>
              </a:prstGeom>
              <a:blipFill>
                <a:blip r:embed="rId6"/>
                <a:stretch>
                  <a:fillRect b="-480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7407619" y="1416090"/>
                <a:ext cx="2680826" cy="74905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𝜶</m:t>
                          </m:r>
                          <m:r>
                            <a:rPr lang="el-GR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𝜸</m:t>
                          </m:r>
                        </m:num>
                        <m:den>
                          <m:r>
                            <a:rPr lang="el-GR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𝜷</m:t>
                          </m:r>
                          <m:r>
                            <a:rPr lang="el-GR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𝜹</m:t>
                          </m:r>
                        </m:den>
                      </m:f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7619" y="1416090"/>
                <a:ext cx="2680826" cy="749053"/>
              </a:xfrm>
              <a:prstGeom prst="rect">
                <a:avLst/>
              </a:prstGeom>
              <a:blipFill>
                <a:blip r:embed="rId7"/>
                <a:stretch>
                  <a:fillRect b="-320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1960442" y="2247361"/>
                <a:ext cx="2680826" cy="74905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𝟏𝟓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0442" y="2247361"/>
                <a:ext cx="2680826" cy="749053"/>
              </a:xfrm>
              <a:prstGeom prst="rect">
                <a:avLst/>
              </a:prstGeom>
              <a:blipFill>
                <a:blip r:embed="rId8"/>
                <a:stretch>
                  <a:fillRect b="-160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4684023" y="2247361"/>
                <a:ext cx="2680826" cy="74905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𝟏𝟓</m:t>
                          </m:r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l-GR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𝟏𝟖</m:t>
                          </m:r>
                        </m:den>
                      </m:f>
                      <m:r>
                        <a:rPr lang="el-GR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4023" y="2247361"/>
                <a:ext cx="2680826" cy="749053"/>
              </a:xfrm>
              <a:prstGeom prst="rect">
                <a:avLst/>
              </a:prstGeom>
              <a:blipFill>
                <a:blip r:embed="rId9"/>
                <a:stretch>
                  <a:fillRect b="-240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7407614" y="2247361"/>
                <a:ext cx="2680826" cy="74905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𝟏𝟓</m:t>
                          </m:r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l-GR" sz="2400" b="1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a:rPr lang="el-GR" sz="2400" b="1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7614" y="2247361"/>
                <a:ext cx="2680826" cy="749053"/>
              </a:xfrm>
              <a:prstGeom prst="rect">
                <a:avLst/>
              </a:prstGeom>
              <a:blipFill>
                <a:blip r:embed="rId10"/>
                <a:stretch>
                  <a:fillRect b="-160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1960437" y="3078632"/>
                <a:ext cx="2680826" cy="74905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0437" y="3078632"/>
                <a:ext cx="2680826" cy="749053"/>
              </a:xfrm>
              <a:prstGeom prst="rect">
                <a:avLst/>
              </a:prstGeom>
              <a:blipFill>
                <a:blip r:embed="rId11"/>
                <a:stretch>
                  <a:fillRect b="-240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4684023" y="3078632"/>
                <a:ext cx="2680826" cy="74905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l-GR" sz="2400" b="1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a:rPr lang="el-GR" sz="2400" b="1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4023" y="3078632"/>
                <a:ext cx="2680826" cy="749053"/>
              </a:xfrm>
              <a:prstGeom prst="rect">
                <a:avLst/>
              </a:prstGeom>
              <a:blipFill>
                <a:blip r:embed="rId12"/>
                <a:stretch>
                  <a:fillRect b="-240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7407609" y="3078632"/>
                <a:ext cx="2680826" cy="74905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l-GR" sz="2400" b="1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7609" y="3078632"/>
                <a:ext cx="2680826" cy="749053"/>
              </a:xfrm>
              <a:prstGeom prst="rect">
                <a:avLst/>
              </a:prstGeom>
              <a:blipFill>
                <a:blip r:embed="rId13"/>
                <a:stretch>
                  <a:fillRect b="-240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1960437" y="5266617"/>
                <a:ext cx="4430831" cy="1106719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l-GR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el-GR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𝛾</m:t>
                          </m:r>
                        </m:num>
                        <m:den>
                          <m:r>
                            <a:rPr lang="el-GR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𝛿</m:t>
                          </m:r>
                        </m:den>
                      </m:f>
                      <m:r>
                        <a:rPr lang="el-GR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𝜀</m:t>
                          </m:r>
                        </m:num>
                        <m:den>
                          <m:r>
                            <a:rPr lang="el-GR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𝜁</m:t>
                          </m:r>
                        </m:den>
                      </m:f>
                      <m:r>
                        <a:rPr lang="el-GR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l-GR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l-GR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r>
                            <a:rPr lang="el-GR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l-GR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num>
                        <m:den>
                          <m:r>
                            <a:rPr lang="el-GR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l-GR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l-GR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el-GR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l-GR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𝜁</m:t>
                          </m:r>
                        </m:den>
                      </m:f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0437" y="5266617"/>
                <a:ext cx="4430831" cy="110671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32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7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942</Words>
  <Application>Microsoft Office PowerPoint</Application>
  <PresentationFormat>Widescreen</PresentationFormat>
  <Paragraphs>136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Tahoma</vt:lpstr>
      <vt:lpstr>Times New Roman</vt:lpstr>
      <vt:lpstr>Office Theme</vt:lpstr>
      <vt:lpstr>Equation</vt:lpstr>
      <vt:lpstr>PowerPoint Presentation</vt:lpstr>
      <vt:lpstr>Για εξάσκηση…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Για εξάσκηση…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Artemis Orphanou</cp:lastModifiedBy>
  <cp:revision>81</cp:revision>
  <dcterms:created xsi:type="dcterms:W3CDTF">2020-03-30T06:48:58Z</dcterms:created>
  <dcterms:modified xsi:type="dcterms:W3CDTF">2020-04-29T14:14:07Z</dcterms:modified>
</cp:coreProperties>
</file>