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8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5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9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2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8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1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7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6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3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0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2C2AF-7A39-44DB-906B-0CB41417F86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0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7548" r="6917" b="16296"/>
          <a:stretch/>
        </p:blipFill>
        <p:spPr>
          <a:xfrm>
            <a:off x="1981200" y="1572491"/>
            <a:ext cx="8049492" cy="39139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8764" y="429491"/>
            <a:ext cx="267392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6/Σελ.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198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622473" y="1853330"/>
                <a:ext cx="4731327" cy="46028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+3&lt;13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⇒2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&lt;13−3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⇒2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&lt;10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   </m:t>
                      </m:r>
                    </m:oMath>
                  </m:oMathPara>
                </a14:m>
                <a:endParaRPr lang="en-US" b="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&lt;5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22473" y="1853330"/>
                <a:ext cx="4731327" cy="4602888"/>
              </a:xfrm>
              <a:blipFill>
                <a:blip r:embed="rId2"/>
                <a:stretch>
                  <a:fillRect l="-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557637" y="1919432"/>
                <a:ext cx="4731327" cy="465830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−4≥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⇒3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≥−2+4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⇒2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≥2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US" b="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637" y="1919432"/>
                <a:ext cx="4731327" cy="4658302"/>
              </a:xfrm>
              <a:prstGeom prst="rect">
                <a:avLst/>
              </a:prstGeom>
              <a:blipFill>
                <a:blip r:embed="rId3"/>
                <a:stretch>
                  <a:fillRect l="-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17548" r="6917" b="81481"/>
          <a:stretch/>
        </p:blipFill>
        <p:spPr>
          <a:xfrm>
            <a:off x="1309087" y="408709"/>
            <a:ext cx="10882913" cy="11707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9374" y="207811"/>
            <a:ext cx="267392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6/Σελ.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7637" y="3465800"/>
            <a:ext cx="1853054" cy="928255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858982" y="4599709"/>
            <a:ext cx="625182" cy="2770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58982" y="5147541"/>
            <a:ext cx="625182" cy="2770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622473" y="3465800"/>
            <a:ext cx="1853054" cy="928255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6894355" y="4599709"/>
            <a:ext cx="625182" cy="2770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894355" y="5147541"/>
            <a:ext cx="625182" cy="2770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94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l-GR" dirty="0"/>
                  <a:t>Πρώτα βρίσκουμε το διάστημα συναλήθευσης: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≥1 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𝜅𝛼𝜄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&lt;5</m:t>
                    </m:r>
                  </m:oMath>
                </a14:m>
                <a:endParaRPr lang="en-US" dirty="0"/>
              </a:p>
              <a:p>
                <a:endParaRPr lang="el-GR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2317828" y="2575106"/>
            <a:ext cx="3936423" cy="564282"/>
          </a:xfrm>
          <a:prstGeom prst="rect">
            <a:avLst/>
          </a:prstGeom>
          <a:pattFill prst="wdDnDiag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7548" t="17334" r="6917" b="68148"/>
          <a:stretch/>
        </p:blipFill>
        <p:spPr>
          <a:xfrm>
            <a:off x="838200" y="790775"/>
            <a:ext cx="10832102" cy="9135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9374" y="207811"/>
            <a:ext cx="267392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6/Σελ.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51709" y="2978727"/>
            <a:ext cx="8271164" cy="374074"/>
            <a:chOff x="1551709" y="2978727"/>
            <a:chExt cx="8271164" cy="374074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551709" y="3158836"/>
              <a:ext cx="8271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142509" y="2978727"/>
              <a:ext cx="0" cy="3740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276109" y="2978728"/>
              <a:ext cx="0" cy="3740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574473" y="3352800"/>
            <a:ext cx="353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         1                                      5</a:t>
            </a:r>
            <a:endParaRPr lang="en-US" dirty="0"/>
          </a:p>
        </p:txBody>
      </p:sp>
      <p:cxnSp>
        <p:nvCxnSpPr>
          <p:cNvPr id="16" name="Elbow Connector 15"/>
          <p:cNvCxnSpPr/>
          <p:nvPr/>
        </p:nvCxnSpPr>
        <p:spPr>
          <a:xfrm flipV="1">
            <a:off x="907473" y="2696405"/>
            <a:ext cx="6445828" cy="45550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144455" y="2742835"/>
            <a:ext cx="3936423" cy="384032"/>
          </a:xfrm>
          <a:prstGeom prst="rect">
            <a:avLst/>
          </a:prstGeom>
          <a:pattFill prst="wdUpDiag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Elbow Connector 21"/>
          <p:cNvCxnSpPr/>
          <p:nvPr/>
        </p:nvCxnSpPr>
        <p:spPr>
          <a:xfrm rot="10800000">
            <a:off x="3108961" y="2469887"/>
            <a:ext cx="6333665" cy="68511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172982" y="2542805"/>
            <a:ext cx="2091746" cy="605591"/>
          </a:xfrm>
          <a:prstGeom prst="rect">
            <a:avLst/>
          </a:prstGeom>
          <a:pattFill prst="openDmnd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077314" y="2654598"/>
            <a:ext cx="137480" cy="1578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213253" y="2413094"/>
            <a:ext cx="137480" cy="15784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8552998" y="2413094"/>
            <a:ext cx="260252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/>
              <a:t>Διάστημα συναλήθευσης σε γραφική μορφή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983950" y="4262511"/>
            <a:ext cx="5029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4142509" y="3722132"/>
            <a:ext cx="0" cy="54037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297126" y="3722132"/>
            <a:ext cx="0" cy="54037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4578" y="4262511"/>
            <a:ext cx="5029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45665" y="4262511"/>
            <a:ext cx="5029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09264" y="4262510"/>
            <a:ext cx="5029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≤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19888" y="4262509"/>
            <a:ext cx="5029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552998" y="3852632"/>
            <a:ext cx="2602523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/>
              <a:t>Διάστημα συναλήθευσης σε αλγεβρική μορφή, ή σε μορφή ανίσωσης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537499" y="5348988"/>
                <a:ext cx="1373196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i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∈[1, 5</m:t>
                          </m:r>
                        </m:e>
                      </m:d>
                    </m:oMath>
                  </m:oMathPara>
                </a14:m>
                <a:endParaRPr lang="en-US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7499" y="5348988"/>
                <a:ext cx="1373196" cy="430887"/>
              </a:xfrm>
              <a:prstGeom prst="rect">
                <a:avLst/>
              </a:prstGeom>
              <a:blipFill>
                <a:blip r:embed="rId4"/>
                <a:stretch>
                  <a:fillRect t="-126761" r="-48230" b="-195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8552998" y="5133544"/>
            <a:ext cx="260252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/>
              <a:t>Διάστημα συναλήθευσης σε μορφή διαστήματος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921479" y="6052040"/>
            <a:ext cx="4627107" cy="4924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 Η μικρότερη τιμή είναι η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x=1</a:t>
            </a:r>
          </a:p>
        </p:txBody>
      </p:sp>
    </p:spTree>
    <p:extLst>
      <p:ext uri="{BB962C8B-B14F-4D97-AF65-F5344CB8AC3E}">
        <p14:creationId xmlns:p14="http://schemas.microsoft.com/office/powerpoint/2010/main" val="49408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4" grpId="0"/>
      <p:bldP spid="20" grpId="0" animBg="1"/>
      <p:bldP spid="25" grpId="0" animBg="1"/>
      <p:bldP spid="26" grpId="0" animBg="1"/>
      <p:bldP spid="27" grpId="0" animBg="1"/>
      <p:bldP spid="28" grpId="0" animBg="1"/>
      <p:bldP spid="29" grpId="0"/>
      <p:bldP spid="33" grpId="0"/>
      <p:bldP spid="34" grpId="0"/>
      <p:bldP spid="35" grpId="0"/>
      <p:bldP spid="36" grpId="0"/>
      <p:bldP spid="37" grpId="0" animBg="1"/>
      <p:bldP spid="38" grpId="0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96636" y="2975553"/>
                <a:ext cx="10515600" cy="237230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l-GR" dirty="0"/>
                  <a:t>(γ) </a:t>
                </a:r>
                <a:r>
                  <a:rPr lang="en-US" dirty="0"/>
                  <a:t>x: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ℕ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endParaRPr lang="el-GR" dirty="0"/>
              </a:p>
              <a:p>
                <a:pPr marL="0" indent="0">
                  <a:buNone/>
                </a:pPr>
                <a:r>
                  <a:rPr lang="el-GR" dirty="0"/>
                  <a:t>π.χ. </a:t>
                </a:r>
                <a:r>
                  <a:rPr lang="en-US" dirty="0"/>
                  <a:t>x=</a:t>
                </a:r>
                <a:r>
                  <a:rPr lang="el-GR" dirty="0"/>
                  <a:t> 2,    3.48,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l-GR" dirty="0"/>
                  <a:t>, </a:t>
                </a:r>
                <a14:m>
                  <m:oMath xmlns:m="http://schemas.openxmlformats.org/officeDocument/2006/math">
                    <m:r>
                      <a:rPr lang="el-GR" sz="2400" b="0" i="0" smtClean="0">
                        <a:latin typeface="Cambria Math" panose="02040503050406030204" pitchFamily="18" charset="0"/>
                      </a:rPr>
                      <m:t>      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l-GR" dirty="0"/>
              </a:p>
              <a:p>
                <a:pPr marL="0" indent="0">
                  <a:buNone/>
                </a:pPr>
                <a:r>
                  <a:rPr lang="el-GR" dirty="0"/>
                  <a:t>(δ) </a:t>
                </a:r>
                <a:r>
                  <a:rPr lang="en-US" dirty="0"/>
                  <a:t>x=4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6636" y="2975553"/>
                <a:ext cx="10515600" cy="2372302"/>
              </a:xfrm>
              <a:blipFill>
                <a:blip r:embed="rId2"/>
                <a:stretch>
                  <a:fillRect l="-1217" t="-4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49374" y="207811"/>
            <a:ext cx="267392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6/Σελ.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3421" t="30370" r="10514" b="42073"/>
          <a:stretch/>
        </p:blipFill>
        <p:spPr>
          <a:xfrm>
            <a:off x="3075709" y="195246"/>
            <a:ext cx="8908473" cy="163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32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317828" y="2575106"/>
            <a:ext cx="3936423" cy="564282"/>
          </a:xfrm>
          <a:prstGeom prst="rect">
            <a:avLst/>
          </a:prstGeom>
          <a:pattFill prst="wdDnDiag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9374" y="207811"/>
            <a:ext cx="267392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6/Σελ.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51709" y="2978727"/>
            <a:ext cx="8271164" cy="374074"/>
            <a:chOff x="1551709" y="2978727"/>
            <a:chExt cx="8271164" cy="374074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551709" y="3158836"/>
              <a:ext cx="827116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142509" y="2978727"/>
              <a:ext cx="0" cy="3740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276109" y="2978728"/>
              <a:ext cx="0" cy="3740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574473" y="3352800"/>
            <a:ext cx="353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         1                                      5</a:t>
            </a:r>
            <a:endParaRPr lang="en-US" dirty="0"/>
          </a:p>
        </p:txBody>
      </p:sp>
      <p:cxnSp>
        <p:nvCxnSpPr>
          <p:cNvPr id="16" name="Elbow Connector 15"/>
          <p:cNvCxnSpPr/>
          <p:nvPr/>
        </p:nvCxnSpPr>
        <p:spPr>
          <a:xfrm flipV="1">
            <a:off x="907473" y="2696405"/>
            <a:ext cx="6445828" cy="45550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144455" y="2742835"/>
            <a:ext cx="3936423" cy="384032"/>
          </a:xfrm>
          <a:prstGeom prst="rect">
            <a:avLst/>
          </a:prstGeom>
          <a:pattFill prst="wdUpDiag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Elbow Connector 21"/>
          <p:cNvCxnSpPr/>
          <p:nvPr/>
        </p:nvCxnSpPr>
        <p:spPr>
          <a:xfrm rot="10800000">
            <a:off x="3108961" y="2469887"/>
            <a:ext cx="6333665" cy="68511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172982" y="2542805"/>
            <a:ext cx="2091746" cy="605591"/>
          </a:xfrm>
          <a:prstGeom prst="rect">
            <a:avLst/>
          </a:prstGeom>
          <a:pattFill prst="openDmnd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077314" y="2654598"/>
            <a:ext cx="137480" cy="1578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213253" y="2413094"/>
            <a:ext cx="137480" cy="15784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8552998" y="2413094"/>
            <a:ext cx="260252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/>
              <a:t>Διάστημα συναλήθευσης σε γραφική μορφή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983950" y="4262511"/>
            <a:ext cx="5029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4142509" y="3722132"/>
            <a:ext cx="0" cy="54037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297126" y="3722132"/>
            <a:ext cx="0" cy="54037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4578" y="4262511"/>
            <a:ext cx="5029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45665" y="4262511"/>
            <a:ext cx="5029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09264" y="4262510"/>
            <a:ext cx="5029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≤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19888" y="4262509"/>
            <a:ext cx="5029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552998" y="3852632"/>
            <a:ext cx="2602523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/>
              <a:t>Διάστημα συναλήθευσης σε αλγεβρική μορφή, ή σε μορφή ανίσωσης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537499" y="5348988"/>
                <a:ext cx="1373196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2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200" i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∈[1, 5</m:t>
                          </m:r>
                        </m:e>
                      </m:d>
                    </m:oMath>
                  </m:oMathPara>
                </a14:m>
                <a:endParaRPr lang="en-US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7499" y="5348988"/>
                <a:ext cx="1373196" cy="430887"/>
              </a:xfrm>
              <a:prstGeom prst="rect">
                <a:avLst/>
              </a:prstGeom>
              <a:blipFill>
                <a:blip r:embed="rId2"/>
                <a:stretch>
                  <a:fillRect t="-126761" r="-48230" b="-195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8552998" y="5133544"/>
            <a:ext cx="260252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/>
              <a:t>Διάστημα συναλήθευσης σε μορφή διαστήματος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3"/>
          <a:srcRect l="23483" t="57334" r="9614" b="20499"/>
          <a:stretch/>
        </p:blipFill>
        <p:spPr>
          <a:xfrm>
            <a:off x="3200400" y="207811"/>
            <a:ext cx="8589818" cy="124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11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" grpId="0" animBg="1"/>
      <p:bldP spid="14" grpId="0"/>
      <p:bldP spid="20" grpId="0" animBg="1"/>
      <p:bldP spid="25" grpId="0" animBg="1"/>
      <p:bldP spid="26" grpId="0" animBg="1"/>
      <p:bldP spid="27" grpId="0" animBg="1"/>
      <p:bldP spid="28" grpId="0" animBg="1"/>
      <p:bldP spid="29" grpId="0"/>
      <p:bldP spid="33" grpId="0"/>
      <p:bldP spid="34" grpId="0"/>
      <p:bldP spid="35" grpId="0"/>
      <p:bldP spid="36" grpId="0"/>
      <p:bldP spid="37" grpId="0" animBg="1"/>
      <p:bldP spid="38" grpId="0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9374" y="207811"/>
            <a:ext cx="267392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62" y="1569026"/>
            <a:ext cx="8940999" cy="301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437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9374" y="207811"/>
            <a:ext cx="267392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01776" y="692705"/>
                <a:ext cx="11069787" cy="5486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Χρέωση ανά μέρα: €19,50. Άρα σε 4 μέρες: 19,50 </a:t>
                </a:r>
                <a:r>
                  <a:rPr lang="el-GR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anose="020B0604030504040204" pitchFamily="34" charset="0"/>
                    <a:cs typeface="Tahoma" panose="020B0604030504040204" pitchFamily="34" charset="0"/>
                  </a:rPr>
                  <a:t>‧ 4 = </a:t>
                </a:r>
                <a:r>
                  <a:rPr lang="el-GR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€ </a:t>
                </a:r>
                <a:r>
                  <a:rPr lang="el-GR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anose="020B0604030504040204" pitchFamily="34" charset="0"/>
                    <a:cs typeface="Tahoma" panose="020B0604030504040204" pitchFamily="34" charset="0"/>
                  </a:rPr>
                  <a:t>78</a:t>
                </a:r>
                <a:r>
                  <a:rPr lang="en-US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anose="020B0604030504040204" pitchFamily="34" charset="0"/>
                    <a:cs typeface="Tahoma" panose="020B0604030504040204" pitchFamily="34" charset="0"/>
                  </a:rPr>
                  <a:t>       7800</a:t>
                </a:r>
                <a:r>
                  <a:rPr lang="el-GR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anose="020B0604030504040204" pitchFamily="34" charset="0"/>
                    <a:cs typeface="Tahoma" panose="020B0604030504040204" pitchFamily="34" charset="0"/>
                  </a:rPr>
                  <a:t> σεντς</a:t>
                </a:r>
              </a:p>
              <a:p>
                <a:endParaRPr lang="el-GR" sz="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r>
                  <a:rPr lang="el-GR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anose="020B0604030504040204" pitchFamily="34" charset="0"/>
                    <a:cs typeface="Tahoma" panose="020B0604030504040204" pitchFamily="34" charset="0"/>
                  </a:rPr>
                  <a:t>Συνολικό κόστος: 20</a:t>
                </a:r>
                <a:r>
                  <a:rPr lang="en-US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anose="020B0604030504040204" pitchFamily="34" charset="0"/>
                    <a:cs typeface="Tahoma" panose="020B0604030504040204" pitchFamily="34" charset="0"/>
                  </a:rPr>
                  <a:t>x+78</a:t>
                </a:r>
                <a:r>
                  <a:rPr lang="el-GR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anose="020B0604030504040204" pitchFamily="34" charset="0"/>
                    <a:cs typeface="Tahoma" panose="020B0604030504040204" pitchFamily="34" charset="0"/>
                  </a:rPr>
                  <a:t>00</a:t>
                </a:r>
                <a:r>
                  <a:rPr lang="el-GR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el-GR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όπου </a:t>
                </a:r>
                <a:r>
                  <a:rPr lang="en-US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r>
                  <a:rPr lang="el-GR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τα χιλιόμετρα που διανύει</a:t>
                </a:r>
              </a:p>
              <a:p>
                <a:endParaRPr lang="el-GR" sz="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l-GR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Χρήματα από τον εργοδότη: 3500 σεντς</a:t>
                </a:r>
                <a:r>
                  <a:rPr lang="en-US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l-GR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anose="020B0604030504040204" pitchFamily="34" charset="0"/>
                    <a:cs typeface="Tahoma" panose="020B0604030504040204" pitchFamily="34" charset="0"/>
                  </a:rPr>
                  <a:t>‧ 4 (μέρες) =</a:t>
                </a:r>
                <a:r>
                  <a:rPr lang="en-US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14000 </a:t>
                </a:r>
                <a:r>
                  <a:rPr lang="el-GR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σεντς </a:t>
                </a:r>
              </a:p>
              <a:p>
                <a:endParaRPr lang="el-GR" sz="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l-GR" sz="2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l-GR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Για να συμφέρει: </a:t>
                </a:r>
                <a:r>
                  <a:rPr lang="en-US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r>
                  <a:rPr lang="el-GR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20</a:t>
                </a:r>
                <a:r>
                  <a:rPr lang="en-US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 + 7800 ≤ </a:t>
                </a:r>
                <a:r>
                  <a:rPr lang="el-GR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140</a:t>
                </a:r>
                <a:r>
                  <a:rPr lang="en-US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00</a:t>
                </a:r>
              </a:p>
              <a:p>
                <a:endParaRPr lang="en-US" sz="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2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	</a:t>
                </a:r>
                <a14:m>
                  <m:oMath xmlns:m="http://schemas.openxmlformats.org/officeDocument/2006/math">
                    <m:r>
                      <a:rPr lang="en-US" sz="26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26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6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≤14000−7800</m:t>
                    </m:r>
                  </m:oMath>
                </a14:m>
                <a:endParaRPr lang="en-US" sz="2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500" dirty="0"/>
              </a:p>
              <a:p>
                <a:r>
                  <a:rPr lang="en-US" sz="2600" dirty="0"/>
                  <a:t>			</a:t>
                </a:r>
                <a14:m>
                  <m:oMath xmlns:m="http://schemas.openxmlformats.org/officeDocument/2006/math">
                    <m:r>
                      <a:rPr lang="en-US" sz="26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⇒20</m:t>
                    </m:r>
                    <m:r>
                      <a:rPr lang="en-US" sz="26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6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≤6200</m:t>
                    </m:r>
                  </m:oMath>
                </a14:m>
                <a:endParaRPr lang="en-US" sz="26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500" i="1" dirty="0"/>
              </a:p>
              <a:p>
                <a:r>
                  <a:rPr lang="en-US" sz="2600" dirty="0"/>
                  <a:t>			</a:t>
                </a:r>
                <a14:m>
                  <m:oMath xmlns:m="http://schemas.openxmlformats.org/officeDocument/2006/math">
                    <m:r>
                      <a:rPr lang="en-US" sz="26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⇒</m:t>
                    </m:r>
                    <m:f>
                      <m:fPr>
                        <m:ctrlPr>
                          <a:rPr lang="en-US" sz="2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en-US" sz="2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2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2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6200</m:t>
                        </m:r>
                      </m:num>
                      <m:den>
                        <m:r>
                          <a:rPr lang="en-US" sz="2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US" sz="2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 </m:t>
                      </m:r>
                      <m:r>
                        <a:rPr lang="en-US" sz="26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6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6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≤310</m:t>
                      </m:r>
                    </m:oMath>
                  </m:oMathPara>
                </a14:m>
                <a:endParaRPr lang="en-US" sz="2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76" y="692705"/>
                <a:ext cx="11069787" cy="5486951"/>
              </a:xfrm>
              <a:prstGeom prst="rect">
                <a:avLst/>
              </a:prstGeom>
              <a:blipFill>
                <a:blip r:embed="rId2"/>
                <a:stretch>
                  <a:fillRect l="-1046" t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ight Arrow 2"/>
          <p:cNvSpPr/>
          <p:nvPr/>
        </p:nvSpPr>
        <p:spPr>
          <a:xfrm>
            <a:off x="8562101" y="858976"/>
            <a:ext cx="457200" cy="207818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491345" y="4876800"/>
            <a:ext cx="595746" cy="2493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491345" y="5278846"/>
            <a:ext cx="595746" cy="2493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27161" y="5445101"/>
            <a:ext cx="5784280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l-GR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Απάντηση:</a:t>
            </a:r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Μπορεί να διανύσει συνολικά μέχρι και 310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km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για να μην υπερβεί το ποσό που της δίνεται από την εταιρεία.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03418" y="4211782"/>
            <a:ext cx="2701637" cy="443345"/>
          </a:xfrm>
          <a:prstGeom prst="rect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4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41433">
            <a:off x="1420090" y="2299855"/>
            <a:ext cx="4939145" cy="1330469"/>
          </a:xfrm>
        </p:spPr>
        <p:txBody>
          <a:bodyPr/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Κατ’ </a:t>
            </a:r>
            <a:r>
              <a:rPr lang="el-G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οίκον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εργασία: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3946" y="4139334"/>
            <a:ext cx="3318164" cy="51579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Σελίδα 39: 12, 13, 14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292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339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Κατ’ οίκον εργασία: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Αναστάσης Ευαγόρου</cp:lastModifiedBy>
  <cp:revision>17</cp:revision>
  <dcterms:created xsi:type="dcterms:W3CDTF">2020-03-30T04:40:15Z</dcterms:created>
  <dcterms:modified xsi:type="dcterms:W3CDTF">2020-04-13T06:27:22Z</dcterms:modified>
</cp:coreProperties>
</file>