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AFA3CF-C8A5-4F4C-82A6-C5E1478A6A88}" type="datetimeFigureOut">
              <a:rPr lang="en-GB" smtClean="0"/>
              <a:pPr/>
              <a:t>05/06/2018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CEF0843-43B0-4A57-B74D-A69AF4F7A6A7}" type="slidenum">
              <a:rPr lang="en-GB" smtClean="0"/>
              <a:pPr/>
              <a:t>‹#›</a:t>
            </a:fld>
            <a:endParaRPr lang="en-GB"/>
          </a:p>
        </p:txBody>
      </p:sp>
    </p:spTree>
    <p:extLst>
      <p:ext uri="{BB962C8B-B14F-4D97-AF65-F5344CB8AC3E}">
        <p14:creationId xmlns:p14="http://schemas.microsoft.com/office/powerpoint/2010/main" val="1305113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pPr/>
              <a:t>05/06/2018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pPr/>
              <a:t>05/06/2018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pPr/>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888" y="237679"/>
            <a:ext cx="9126224" cy="6382641"/>
          </a:xfrm>
          <a:prstGeom prst="rect">
            <a:avLst/>
          </a:prstGeom>
        </p:spPr>
      </p:pic>
    </p:spTree>
    <p:extLst>
      <p:ext uri="{BB962C8B-B14F-4D97-AF65-F5344CB8AC3E}">
        <p14:creationId xmlns:p14="http://schemas.microsoft.com/office/powerpoint/2010/main" val="96750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6621"/>
            <a:ext cx="10515600" cy="5450342"/>
          </a:xfrm>
        </p:spPr>
        <p:txBody>
          <a:bodyPr>
            <a:normAutofit fontScale="92500"/>
          </a:bodyPr>
          <a:lstStyle/>
          <a:p>
            <a:r>
              <a:rPr lang="el-GR" dirty="0"/>
              <a:t>Όμως τόσο τα φυτά όσο και τα ζώα εγκαταλείπουν στο έδαφος νεκρή οργανική </a:t>
            </a:r>
            <a:r>
              <a:rPr lang="el-GR" dirty="0" smtClean="0"/>
              <a:t>ύλη (</a:t>
            </a:r>
            <a:r>
              <a:rPr lang="el-GR" dirty="0"/>
              <a:t>καρπούς, φύλλα, νεκρά σώματα, τρίχωμα κτλ.) που φυσικά περιέχει άζωτο. Τα </a:t>
            </a:r>
            <a:r>
              <a:rPr lang="el-GR" dirty="0" smtClean="0"/>
              <a:t>ζώα επιπροσθέτως </a:t>
            </a:r>
            <a:r>
              <a:rPr lang="el-GR" dirty="0"/>
              <a:t>αποβάλλουν αζωτούχα προϊόντα του μεταβολισμού τους, όπως είναι </a:t>
            </a:r>
            <a:r>
              <a:rPr lang="el-GR" dirty="0" smtClean="0"/>
              <a:t>η ουρία</a:t>
            </a:r>
            <a:r>
              <a:rPr lang="el-GR" dirty="0"/>
              <a:t>, το ουρικό οξύ και τα περιττώματα. Όλες αυτές οι ουσίες διασπώνται από </a:t>
            </a:r>
            <a:r>
              <a:rPr lang="el-GR" dirty="0" smtClean="0"/>
              <a:t>τους</a:t>
            </a:r>
            <a:r>
              <a:rPr lang="en-GB" dirty="0" smtClean="0"/>
              <a:t> </a:t>
            </a:r>
            <a:r>
              <a:rPr lang="el-GR" dirty="0" smtClean="0"/>
              <a:t>αποικοδομητές </a:t>
            </a:r>
            <a:r>
              <a:rPr lang="el-GR" dirty="0"/>
              <a:t>του εδάφους μέσα από μια διαδικασία που καταλήγει στην </a:t>
            </a:r>
            <a:r>
              <a:rPr lang="el-GR" dirty="0" smtClean="0"/>
              <a:t>παραγωγή αμμωνίας</a:t>
            </a:r>
            <a:r>
              <a:rPr lang="el-GR" dirty="0"/>
              <a:t>. Η αμμωνία που συγκεντρώνεται στο έδαφος, υφιστάμενη τη δράση των </a:t>
            </a:r>
            <a:r>
              <a:rPr lang="el-GR" b="1" dirty="0" err="1"/>
              <a:t>νιτροποιητικών</a:t>
            </a:r>
            <a:r>
              <a:rPr lang="el-GR" b="1" dirty="0"/>
              <a:t> </a:t>
            </a:r>
            <a:r>
              <a:rPr lang="el-GR" dirty="0"/>
              <a:t>βακτηρίων του εδάφους, μετατρέπεται τελικά σε νιτρικά ιόντα τα </a:t>
            </a:r>
            <a:r>
              <a:rPr lang="el-GR" dirty="0" smtClean="0"/>
              <a:t>οποία παραλαμβάνονται </a:t>
            </a:r>
            <a:r>
              <a:rPr lang="el-GR" dirty="0"/>
              <a:t>από τα φυτά. Έτσι κλείνει ένας κύκλος αζώτου στο εσωτερικό του οικοσυστήματος.</a:t>
            </a:r>
            <a:endParaRPr lang="en-GB" dirty="0"/>
          </a:p>
          <a:p>
            <a:r>
              <a:rPr lang="el-GR" dirty="0" smtClean="0"/>
              <a:t>Πώς </a:t>
            </a:r>
            <a:r>
              <a:rPr lang="el-GR" dirty="0"/>
              <a:t>όμως επανέρχεται το άζωτο που έχει απομακρυνθεί από την ατμόσφαιρα πίσω </a:t>
            </a:r>
            <a:r>
              <a:rPr lang="el-GR" dirty="0" smtClean="0"/>
              <a:t>σ’ αυτήν</a:t>
            </a:r>
            <a:r>
              <a:rPr lang="el-GR" dirty="0"/>
              <a:t>; Την εργασία αυτή την αναλαμβάνουν τα </a:t>
            </a:r>
            <a:r>
              <a:rPr lang="el-GR" b="1" dirty="0" err="1"/>
              <a:t>απονιτροποιητικά</a:t>
            </a:r>
            <a:r>
              <a:rPr lang="el-GR" b="1" dirty="0"/>
              <a:t> </a:t>
            </a:r>
            <a:r>
              <a:rPr lang="el-GR" dirty="0"/>
              <a:t>βακτήρια του εδάφους με τη μετατροπή των νιτρικών ιόντων σε μοριακό άζωτο, το οποίο επιστρέφει στην ατμόσφαιρα.</a:t>
            </a:r>
            <a:endParaRPr lang="en-GB" dirty="0"/>
          </a:p>
          <a:p>
            <a:endParaRPr lang="en-GB" dirty="0"/>
          </a:p>
        </p:txBody>
      </p:sp>
    </p:spTree>
    <p:extLst>
      <p:ext uri="{BB962C8B-B14F-4D97-AF65-F5344CB8AC3E}">
        <p14:creationId xmlns:p14="http://schemas.microsoft.com/office/powerpoint/2010/main" val="79113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normAutofit/>
          </a:bodyPr>
          <a:lstStyle/>
          <a:p>
            <a:r>
              <a:rPr lang="el-GR" sz="3600" b="1" dirty="0"/>
              <a:t>Παρέμβαση του ανθρώπου στον κύκλο του αζώτου</a:t>
            </a:r>
            <a:endParaRPr lang="en-GB" sz="3600" b="1" dirty="0"/>
          </a:p>
        </p:txBody>
      </p:sp>
      <p:sp>
        <p:nvSpPr>
          <p:cNvPr id="3" name="Content Placeholder 2"/>
          <p:cNvSpPr>
            <a:spLocks noGrp="1"/>
          </p:cNvSpPr>
          <p:nvPr>
            <p:ph idx="1"/>
          </p:nvPr>
        </p:nvSpPr>
        <p:spPr>
          <a:xfrm>
            <a:off x="838200" y="1412421"/>
            <a:ext cx="10515600" cy="4764542"/>
          </a:xfrm>
        </p:spPr>
        <p:txBody>
          <a:bodyPr>
            <a:normAutofit fontScale="70000" lnSpcReduction="20000"/>
          </a:bodyPr>
          <a:lstStyle/>
          <a:p>
            <a:r>
              <a:rPr lang="el-GR" dirty="0"/>
              <a:t>Ο άνθρωπος επηρεάζει τον κύκλο του αζώτου εισάγοντας αζωτούχα λιπάσματα στα αγροτικά οικοσυστήματα προκειμένου να αυξήσει την παραγωγικότητά τους. Στο παρελθόν χρησιμοποιούνταν για το σκοπό αυτό περιττώματα ζώων (κοπριά). Για παράδειγμα, στην Τήνο με τους υπέροχους περιστεριώνες χρησιμοποιούσαν τις κουτσουλιές των περιστεριών ως κύριο λίπασμα, ενώ στη Χιλή χρησιμοποιούνταν ευρέως τα περιττώματα των ψαροφάγων πουλιών (</a:t>
            </a:r>
            <a:r>
              <a:rPr lang="el-GR" dirty="0" err="1"/>
              <a:t>γκουανό</a:t>
            </a:r>
            <a:r>
              <a:rPr lang="el-GR" dirty="0" smtClean="0"/>
              <a:t>).</a:t>
            </a:r>
            <a:r>
              <a:rPr lang="el-GR" dirty="0"/>
              <a:t> </a:t>
            </a:r>
            <a:endParaRPr lang="en-GB" dirty="0"/>
          </a:p>
          <a:p>
            <a:r>
              <a:rPr lang="el-GR" dirty="0"/>
              <a:t>Μετά την ανακάλυψη της μεθόδου παραγωγής αζωτούχων λιπασμάτων από το ατμοσφαιρικό άζωτο, τα οργανικά φυσικά λιπάσματα αντικαταστάθηκαν από τα βιομηχανικά, που μάλιστα χρησιμοποιούνται σε τεράστιες ποσότητες. Ωστόσο </a:t>
            </a:r>
            <a:r>
              <a:rPr lang="el-GR" dirty="0" smtClean="0"/>
              <a:t>λιγότερο από </a:t>
            </a:r>
            <a:r>
              <a:rPr lang="el-GR" dirty="0"/>
              <a:t>το ένα τρίτο της εκάστοτε προστιθέμενης στο έδαφος ποσότητας προσλαμβάνεται από τα καλλιεργούμενα φυτά. Το υπόλοιπο παρασύρεται από τη βροχή και καταλήγει στα γλυκά ή στα θαλασσινά νερά οδηγώντας στο φαινόμενο του </a:t>
            </a:r>
            <a:r>
              <a:rPr lang="el-GR" b="1" dirty="0"/>
              <a:t>ευτροφισμού</a:t>
            </a:r>
            <a:r>
              <a:rPr lang="el-GR" dirty="0"/>
              <a:t>, που </a:t>
            </a:r>
            <a:r>
              <a:rPr lang="el-GR" dirty="0" smtClean="0"/>
              <a:t>θα γνωρίσουμε </a:t>
            </a:r>
            <a:r>
              <a:rPr lang="el-GR" dirty="0"/>
              <a:t>στη συνέχεια. Ο ευτροφισμός βέβαια προκαλείται και με την απόρριψη </a:t>
            </a:r>
            <a:r>
              <a:rPr lang="el-GR" dirty="0" smtClean="0"/>
              <a:t>στα υδάτινα </a:t>
            </a:r>
            <a:r>
              <a:rPr lang="el-GR" dirty="0"/>
              <a:t>οικοσυστήματα τεράστιων ποσοτήτων αστικών λυμάτων.</a:t>
            </a:r>
            <a:endParaRPr lang="en-GB" dirty="0"/>
          </a:p>
          <a:p>
            <a:r>
              <a:rPr lang="el-GR" dirty="0" smtClean="0"/>
              <a:t>Οι </a:t>
            </a:r>
            <a:r>
              <a:rPr lang="el-GR" dirty="0"/>
              <a:t>δύο πιο οικολογικοί τρόποι εμπλουτισμού του εδάφους σε άζωτο είναι η </a:t>
            </a:r>
            <a:r>
              <a:rPr lang="el-GR" b="1" dirty="0"/>
              <a:t>αγρανάπαυση </a:t>
            </a:r>
            <a:r>
              <a:rPr lang="el-GR" dirty="0"/>
              <a:t>και η </a:t>
            </a:r>
            <a:r>
              <a:rPr lang="el-GR" b="1" dirty="0"/>
              <a:t>αμειψισπορά</a:t>
            </a:r>
            <a:r>
              <a:rPr lang="el-GR" dirty="0"/>
              <a:t>. Την ιδιότητα των ψυχανθών να φέρουν στις ρίζες τους </a:t>
            </a:r>
            <a:r>
              <a:rPr lang="el-GR" dirty="0" err="1"/>
              <a:t>αζωτοδεσμευτικά</a:t>
            </a:r>
            <a:r>
              <a:rPr lang="el-GR" dirty="0"/>
              <a:t> βακτήρια αξιοποιεί η παραδοσιακή γεωργική πρακτική της αμειψισποράς</a:t>
            </a:r>
            <a:r>
              <a:rPr lang="el-GR" dirty="0" smtClean="0"/>
              <a:t>.</a:t>
            </a:r>
          </a:p>
          <a:p>
            <a:r>
              <a:rPr lang="el-GR" b="1" dirty="0"/>
              <a:t>Αμειψισπορά </a:t>
            </a:r>
            <a:r>
              <a:rPr lang="el-GR" dirty="0"/>
              <a:t>είναι η εναλλαγή στην καλλιέργεια σιτηρών και ψυχανθών, έτσι </a:t>
            </a:r>
            <a:r>
              <a:rPr lang="el-GR" dirty="0" smtClean="0"/>
              <a:t>ώστε το </a:t>
            </a:r>
            <a:r>
              <a:rPr lang="el-GR" dirty="0"/>
              <a:t>έδαφος να εμπλουτίζεται με άζωτο και να μην εξασθενεί.</a:t>
            </a:r>
            <a:endParaRPr lang="en-GB" dirty="0"/>
          </a:p>
          <a:p>
            <a:endParaRPr lang="en-GB" dirty="0"/>
          </a:p>
          <a:p>
            <a:endParaRPr lang="en-GB" dirty="0"/>
          </a:p>
        </p:txBody>
      </p:sp>
    </p:spTree>
    <p:extLst>
      <p:ext uri="{BB962C8B-B14F-4D97-AF65-F5344CB8AC3E}">
        <p14:creationId xmlns:p14="http://schemas.microsoft.com/office/powerpoint/2010/main" val="80674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pPr algn="ctr"/>
            <a:r>
              <a:rPr lang="el-GR" b="1" dirty="0"/>
              <a:t>Ο κύκλος του νερού</a:t>
            </a:r>
            <a:endParaRPr lang="en-GB"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9723" y="1298122"/>
            <a:ext cx="6547756" cy="5184321"/>
          </a:xfrm>
          <a:prstGeom prst="rect">
            <a:avLst/>
          </a:prstGeom>
          <a:noFill/>
          <a:ln>
            <a:noFill/>
          </a:ln>
        </p:spPr>
      </p:pic>
    </p:spTree>
    <p:extLst>
      <p:ext uri="{BB962C8B-B14F-4D97-AF65-F5344CB8AC3E}">
        <p14:creationId xmlns:p14="http://schemas.microsoft.com/office/powerpoint/2010/main" val="3330840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1114"/>
            <a:ext cx="10515600" cy="5425849"/>
          </a:xfrm>
        </p:spPr>
        <p:txBody>
          <a:bodyPr>
            <a:normAutofit fontScale="92500" lnSpcReduction="20000"/>
          </a:bodyPr>
          <a:lstStyle/>
          <a:p>
            <a:r>
              <a:rPr lang="el-GR" dirty="0"/>
              <a:t>Το νερό καλύπτει το μεγαλύτερο τμήμα της Γης, οριοθετεί τα υδάτινα οικοσυστήματα και καθορίζει τις ιδιότητές τους. Είναι το μέσο με το οποίο τα θρεπτικά συστατικά εισέρχονται και κυκλοφορούν στο εσωτερικό των </a:t>
            </a:r>
            <a:r>
              <a:rPr lang="el-GR" dirty="0" err="1"/>
              <a:t>αυτότροφων</a:t>
            </a:r>
            <a:r>
              <a:rPr lang="el-GR" dirty="0"/>
              <a:t> οργανισμών. Το νερό αποτελεί σημαντικό τμήμα των ζωντανών ιστών (το 75% του νωπού βάρους τους) και συμβάλλει στη </a:t>
            </a:r>
            <a:r>
              <a:rPr lang="el-GR" dirty="0" err="1"/>
              <a:t>θερμορρύθμιση</a:t>
            </a:r>
            <a:r>
              <a:rPr lang="el-GR" dirty="0"/>
              <a:t> τόσο των φυτικών όσο και των ζωικών οργανισμών. Χρησιμοποιείται επίσης στη φωτοσύνθεση των φυτικών οργανισμών.</a:t>
            </a:r>
            <a:endParaRPr lang="en-GB" dirty="0"/>
          </a:p>
          <a:p>
            <a:r>
              <a:rPr lang="el-GR" dirty="0"/>
              <a:t>Αν και η ποσότητα του νερού που υπάρχει στην ατμόσφαιρα δεν είναι μεγάλη, </a:t>
            </a:r>
            <a:r>
              <a:rPr lang="el-GR" dirty="0" smtClean="0"/>
              <a:t>εντούτοις το </a:t>
            </a:r>
            <a:r>
              <a:rPr lang="el-GR" dirty="0"/>
              <a:t>νερό, χάρη στην κινητικότητά του, κυκλοφορεί συνεχώς στον υδρολογικό κύκλο (ή κύκλο του νερού) και έτσι γίνεται διαθέσιμο στα οικοσυστήματα και στους οργανισμούς. Η κυκλοφορία του νερού στηρίζεται κυρίως στην εξάτμιση, στη διαπνοή των φυτών και στις κατακρημνίσεις.</a:t>
            </a:r>
            <a:endParaRPr lang="en-GB" dirty="0"/>
          </a:p>
          <a:p>
            <a:r>
              <a:rPr lang="el-GR" dirty="0" smtClean="0"/>
              <a:t>Με </a:t>
            </a:r>
            <a:r>
              <a:rPr lang="el-GR" dirty="0"/>
              <a:t>την </a:t>
            </a:r>
            <a:r>
              <a:rPr lang="el-GR" b="1" dirty="0"/>
              <a:t>εξάτμιση </a:t>
            </a:r>
            <a:r>
              <a:rPr lang="el-GR" dirty="0"/>
              <a:t>το νερό απομακρύνεται με τη μορφή υδρατμών από οποιαδήποτε επιφάνεια. Η εξάτμιση του νερού από την επιφάνεια των φύλλων ονομάζεται </a:t>
            </a:r>
            <a:r>
              <a:rPr lang="el-GR" b="1" dirty="0"/>
              <a:t>επιδερμική εξάτμιση </a:t>
            </a:r>
            <a:r>
              <a:rPr lang="el-GR" dirty="0"/>
              <a:t>και διακρίνεται από τη </a:t>
            </a:r>
            <a:r>
              <a:rPr lang="el-GR" b="1" dirty="0"/>
              <a:t>διαπνοή</a:t>
            </a:r>
            <a:r>
              <a:rPr lang="el-GR" dirty="0"/>
              <a:t>, που είναι η απομάκρυνση του νερού μέσω των στομάτων, των πόρων δηλαδή της επιδερμίδας των φύλλων.</a:t>
            </a:r>
            <a:endParaRPr lang="en-GB" dirty="0"/>
          </a:p>
          <a:p>
            <a:endParaRPr lang="en-GB" dirty="0"/>
          </a:p>
        </p:txBody>
      </p:sp>
    </p:spTree>
    <p:extLst>
      <p:ext uri="{BB962C8B-B14F-4D97-AF65-F5344CB8AC3E}">
        <p14:creationId xmlns:p14="http://schemas.microsoft.com/office/powerpoint/2010/main" val="421993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757"/>
            <a:ext cx="10515600" cy="5344206"/>
          </a:xfrm>
        </p:spPr>
        <p:txBody>
          <a:bodyPr>
            <a:normAutofit lnSpcReduction="10000"/>
          </a:bodyPr>
          <a:lstStyle/>
          <a:p>
            <a:r>
              <a:rPr lang="el-GR" dirty="0"/>
              <a:t>Το νερό του εδάφους, που είναι πλούσιο σε θρεπτικά στοιχεία, απορροφάται από τις ρίζες των φυτών και κυκλοφορεί στο εσωτερικό τους. Φθάνοντας το νερό στα φύλλα απομακρύνεται με τη διαπνοή από τα στόματά τους, μέσω των οποίων γίνεται </a:t>
            </a:r>
            <a:r>
              <a:rPr lang="el-GR" dirty="0" smtClean="0"/>
              <a:t>επίσης η </a:t>
            </a:r>
            <a:r>
              <a:rPr lang="el-GR" dirty="0"/>
              <a:t>ανταλλαγή των αερίων μεταξύ των φυτών και της ατμόσφαιρας (είσοδος διοξειδίου </a:t>
            </a:r>
            <a:r>
              <a:rPr lang="el-GR" dirty="0" smtClean="0"/>
              <a:t>του άνθρακα </a:t>
            </a:r>
            <a:r>
              <a:rPr lang="el-GR" dirty="0"/>
              <a:t>και αποβολή οξυγόνου κατά τη φωτοσύνθεση, αντίστροφα κατά την αναπνοή</a:t>
            </a:r>
            <a:r>
              <a:rPr lang="el-GR" dirty="0" smtClean="0"/>
              <a:t>). Η </a:t>
            </a:r>
            <a:r>
              <a:rPr lang="el-GR" dirty="0"/>
              <a:t>διαπνοή, αποτελώντας την «κινητήρια δύναμη» για τη μεταφορά των θρεπτικών στοιχείων στο εσωτερικό των φυτικών οργανισμών, συνδέεται αναπόσπαστα με τους </a:t>
            </a:r>
            <a:r>
              <a:rPr lang="el-GR" dirty="0" err="1"/>
              <a:t>βιογεωχημικούς</a:t>
            </a:r>
            <a:r>
              <a:rPr lang="el-GR" dirty="0"/>
              <a:t> κύκλους των στοιχείων που εισέρχονται στις τροφικές αλυσίδες των οικοσυστημάτων με πύλη εισόδου τα φυτά.</a:t>
            </a:r>
            <a:endParaRPr lang="en-GB" dirty="0"/>
          </a:p>
          <a:p>
            <a:r>
              <a:rPr lang="el-GR" dirty="0" smtClean="0"/>
              <a:t>Με </a:t>
            </a:r>
            <a:r>
              <a:rPr lang="el-GR" dirty="0"/>
              <a:t>τις </a:t>
            </a:r>
            <a:r>
              <a:rPr lang="el-GR" b="1" dirty="0"/>
              <a:t>κατακρημνίσεις </a:t>
            </a:r>
            <a:r>
              <a:rPr lang="el-GR" dirty="0"/>
              <a:t>(δηλαδή τη βροχή, το χιόνι, το χαλάζι) το νερό απομακρύνεται από την ατμόσφαιρα και γίνεται διαθέσιμο στα υδάτινα και στα χερσαία οικοσυστήματα.</a:t>
            </a:r>
            <a:endParaRPr lang="en-GB" dirty="0"/>
          </a:p>
          <a:p>
            <a:endParaRPr lang="en-GB" dirty="0"/>
          </a:p>
          <a:p>
            <a:endParaRPr lang="en-GB" dirty="0"/>
          </a:p>
        </p:txBody>
      </p:sp>
    </p:spTree>
    <p:extLst>
      <p:ext uri="{BB962C8B-B14F-4D97-AF65-F5344CB8AC3E}">
        <p14:creationId xmlns:p14="http://schemas.microsoft.com/office/powerpoint/2010/main" val="397709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9664"/>
            <a:ext cx="10515600" cy="5597299"/>
          </a:xfrm>
        </p:spPr>
        <p:txBody>
          <a:bodyPr>
            <a:normAutofit fontScale="70000" lnSpcReduction="20000"/>
          </a:bodyPr>
          <a:lstStyle/>
          <a:p>
            <a:r>
              <a:rPr lang="el-GR" dirty="0"/>
              <a:t>Η ανταλλαγή του νερού μεταξύ των ωκεανών και της ατμόσφαιρας αποτελεί ένα σχετικά απλό μηχανισμό, καθώς περιλαμβάνει μόνο τις διαδικασίες της εξάτμισης και των κατακρημνίσεων. Αντιθέτως, το τμήμα του κύκλου που αφορά την ξηρά είναι περισσότερο πολύπλοκο, διότι σ’ αυτήν οι πιθανές πορείες του νερού είναι περισσότερες. Το νερό που πέφτει στην ξηρά μπορεί:</a:t>
            </a:r>
            <a:endParaRPr lang="en-GB" dirty="0"/>
          </a:p>
          <a:p>
            <a:pPr marL="0" indent="0">
              <a:buNone/>
            </a:pPr>
            <a:r>
              <a:rPr lang="el-GR" dirty="0"/>
              <a:t> </a:t>
            </a:r>
            <a:endParaRPr lang="en-GB" dirty="0"/>
          </a:p>
          <a:p>
            <a:pPr marL="0" indent="0">
              <a:buNone/>
            </a:pPr>
            <a:r>
              <a:rPr lang="el-GR" dirty="0"/>
              <a:t>• Να εξατμιστεί.</a:t>
            </a:r>
            <a:endParaRPr lang="en-GB" dirty="0"/>
          </a:p>
          <a:p>
            <a:pPr marL="0" indent="0">
              <a:buNone/>
            </a:pPr>
            <a:r>
              <a:rPr lang="el-GR" dirty="0"/>
              <a:t>• Να εισχωρήσει στο υπέδαφος και στο σύστημα των υπόγειων υδάτων.</a:t>
            </a:r>
            <a:endParaRPr lang="en-GB" dirty="0"/>
          </a:p>
          <a:p>
            <a:pPr marL="0" indent="0">
              <a:buNone/>
            </a:pPr>
            <a:r>
              <a:rPr lang="el-GR" dirty="0"/>
              <a:t>• Να προσληφθεί από τα φυτά και να απομακρυνθεί με τη διαπνοή.</a:t>
            </a:r>
            <a:endParaRPr lang="en-GB" dirty="0"/>
          </a:p>
          <a:p>
            <a:pPr marL="0" indent="0">
              <a:buNone/>
            </a:pPr>
            <a:r>
              <a:rPr lang="el-GR" dirty="0"/>
              <a:t>• Να απομακρυνθεί με την επιφανειακή απορροή από το χερσαίο περιβάλλον.</a:t>
            </a:r>
            <a:endParaRPr lang="en-GB" dirty="0"/>
          </a:p>
          <a:p>
            <a:pPr marL="0" indent="0">
              <a:buNone/>
            </a:pPr>
            <a:r>
              <a:rPr lang="el-GR" dirty="0"/>
              <a:t> </a:t>
            </a:r>
            <a:endParaRPr lang="en-GB" dirty="0"/>
          </a:p>
          <a:p>
            <a:r>
              <a:rPr lang="el-GR" dirty="0"/>
              <a:t>Τα φυτά παίζουν καθοριστικό ρόλο στην απορρόφηση του νερού από το έδαφος. Σε μικρές λεκάνες απορροής, όπου αφαιρέθηκαν όλα τα δέντρα, ο όγκος του επιφανειακού νερού αυξήθηκε πάνω από 200%. Το νερό αυτό κατέληξε στη θάλασσα, ενώ, αν είχε διεισδύσει στο έδαφος, θα είχε αποδοθεί πίσω στην ατμόσφαιρα με τη διαπνοή.</a:t>
            </a:r>
            <a:endParaRPr lang="en-GB" dirty="0"/>
          </a:p>
          <a:p>
            <a:pPr marL="0" indent="0">
              <a:buNone/>
            </a:pPr>
            <a:endParaRPr lang="en-GB" dirty="0"/>
          </a:p>
          <a:p>
            <a:r>
              <a:rPr lang="el-GR" dirty="0"/>
              <a:t>Τα επιφανειακά ρέοντα ύδατα απομακρύνουν και τα θρεπτικά συστατικά τα οποία </a:t>
            </a:r>
            <a:r>
              <a:rPr lang="el-GR" dirty="0" smtClean="0"/>
              <a:t>με μακροχρόνιες </a:t>
            </a:r>
            <a:r>
              <a:rPr lang="el-GR" dirty="0"/>
              <a:t>διαδικασίες γίνονται διαθέσιμα στους οργανισμούς. Αυτά τα συστατικά </a:t>
            </a:r>
            <a:r>
              <a:rPr lang="el-GR" dirty="0" smtClean="0"/>
              <a:t>θα καταλήξουν </a:t>
            </a:r>
            <a:r>
              <a:rPr lang="el-GR" dirty="0"/>
              <a:t>τελικά στους υδάτινους αποδέκτες. Γι’ αυτό το λόγο τα δέλτα των ποταμών εμφανίζουν πολύ υψηλή παραγωγικότητα.</a:t>
            </a:r>
            <a:endParaRPr lang="en-GB" dirty="0"/>
          </a:p>
          <a:p>
            <a:pPr marL="0" indent="0">
              <a:buNone/>
            </a:pPr>
            <a:endParaRPr lang="en-GB" dirty="0"/>
          </a:p>
        </p:txBody>
      </p:sp>
    </p:spTree>
    <p:extLst>
      <p:ext uri="{BB962C8B-B14F-4D97-AF65-F5344CB8AC3E}">
        <p14:creationId xmlns:p14="http://schemas.microsoft.com/office/powerpoint/2010/main" val="260284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272"/>
            <a:ext cx="10515600" cy="636814"/>
          </a:xfrm>
        </p:spPr>
        <p:txBody>
          <a:bodyPr>
            <a:normAutofit fontScale="90000"/>
          </a:bodyPr>
          <a:lstStyle/>
          <a:p>
            <a:pPr algn="ctr"/>
            <a:r>
              <a:rPr lang="el-GR" dirty="0" smtClean="0">
                <a:solidFill>
                  <a:srgbClr val="FF0000"/>
                </a:solidFill>
              </a:rPr>
              <a:t>Ερώτηση από </a:t>
            </a:r>
            <a:r>
              <a:rPr lang="el-GR" dirty="0" err="1" smtClean="0">
                <a:solidFill>
                  <a:srgbClr val="FF0000"/>
                </a:solidFill>
              </a:rPr>
              <a:t>Παγκύπριες</a:t>
            </a:r>
            <a:endParaRPr lang="en-GB"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2" y="1042988"/>
            <a:ext cx="78771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909855" y="1159370"/>
            <a:ext cx="4207328" cy="4801314"/>
          </a:xfrm>
          <a:prstGeom prst="rect">
            <a:avLst/>
          </a:prstGeom>
        </p:spPr>
        <p:txBody>
          <a:bodyPr wrap="square">
            <a:spAutoFit/>
          </a:bodyPr>
          <a:lstStyle/>
          <a:p>
            <a:r>
              <a:rPr lang="el-GR" dirty="0"/>
              <a:t>Το Σχήμα 4 απεικονίζει τμήμα του κύκλου του αζώτου με έμφαση </a:t>
            </a:r>
            <a:r>
              <a:rPr lang="el-GR" dirty="0" smtClean="0"/>
              <a:t>στη </a:t>
            </a:r>
            <a:r>
              <a:rPr lang="el-GR" dirty="0"/>
              <a:t>βιολογική αζωτοδέσμευση</a:t>
            </a:r>
            <a:r>
              <a:rPr lang="el-GR" dirty="0" smtClean="0"/>
              <a:t>.</a:t>
            </a:r>
          </a:p>
          <a:p>
            <a:r>
              <a:rPr lang="el-GR" b="1" dirty="0"/>
              <a:t>(α) Να ονομάσετε τους ζωντανούς οργανισμούς που αντιπροσωπεύονται με τις ενδείξεις Α, Β και Γ</a:t>
            </a:r>
            <a:r>
              <a:rPr lang="el-GR" b="1" dirty="0" smtClean="0"/>
              <a:t>. (μον.1,5</a:t>
            </a:r>
            <a:r>
              <a:rPr lang="el-GR" b="1" dirty="0"/>
              <a:t>) </a:t>
            </a:r>
          </a:p>
          <a:p>
            <a:r>
              <a:rPr lang="el-GR" b="1" dirty="0"/>
              <a:t>(β) Να ονομάσετε τις χημικές ουσίες που απεικονίζονται με τις ενδείξεις Χ και Ψ. </a:t>
            </a:r>
            <a:r>
              <a:rPr lang="el-GR" b="1" dirty="0" smtClean="0"/>
              <a:t>(μον. </a:t>
            </a:r>
            <a:r>
              <a:rPr lang="el-GR" b="1" dirty="0"/>
              <a:t>1) </a:t>
            </a:r>
          </a:p>
          <a:p>
            <a:r>
              <a:rPr lang="el-GR" b="1" dirty="0"/>
              <a:t>(γ) Να αναφέρετε μία (1) διαφορά που υπάρχει μεταξύ βιολογικής και ατμοσφαιρικής αζωτοδέσμευσης</a:t>
            </a:r>
            <a:r>
              <a:rPr lang="el-GR" b="1" dirty="0" smtClean="0"/>
              <a:t>. (μον. </a:t>
            </a:r>
            <a:r>
              <a:rPr lang="el-GR" b="1" dirty="0"/>
              <a:t>1) </a:t>
            </a:r>
          </a:p>
          <a:p>
            <a:r>
              <a:rPr lang="el-GR" b="1" dirty="0"/>
              <a:t>(δ) Να εξηγήσετε τι είναι η αμειψισπορά και γιατί θεωρείται σημαντική οικολογική παρέμβαση του ανθρώπου, στην αποφυγή του προβλήματος του ευτροφισμού</a:t>
            </a:r>
            <a:r>
              <a:rPr lang="el-GR" b="1" dirty="0" smtClean="0"/>
              <a:t>. (μον. </a:t>
            </a:r>
            <a:r>
              <a:rPr lang="el-GR" b="1" dirty="0"/>
              <a:t>1,5) </a:t>
            </a:r>
            <a:endParaRPr lang="en-GB" b="1" dirty="0"/>
          </a:p>
        </p:txBody>
      </p:sp>
    </p:spTree>
    <p:extLst>
      <p:ext uri="{BB962C8B-B14F-4D97-AF65-F5344CB8AC3E}">
        <p14:creationId xmlns:p14="http://schemas.microsoft.com/office/powerpoint/2010/main" val="375189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2564"/>
            <a:ext cx="10515600" cy="5254399"/>
          </a:xfrm>
        </p:spPr>
        <p:txBody>
          <a:bodyPr>
            <a:normAutofit fontScale="92500" lnSpcReduction="10000"/>
          </a:bodyPr>
          <a:lstStyle/>
          <a:p>
            <a:pPr marL="0" indent="0">
              <a:buNone/>
            </a:pPr>
            <a:r>
              <a:rPr lang="el-GR" dirty="0"/>
              <a:t>Τα οικοσυστήματα </a:t>
            </a:r>
            <a:r>
              <a:rPr lang="el-GR" dirty="0" smtClean="0"/>
              <a:t>δέχονται ενέργεια </a:t>
            </a:r>
            <a:r>
              <a:rPr lang="el-GR" dirty="0"/>
              <a:t>από τον ήλιο. Η ενέργεια </a:t>
            </a:r>
            <a:r>
              <a:rPr lang="el-GR" dirty="0" smtClean="0"/>
              <a:t>αυτή </a:t>
            </a:r>
            <a:r>
              <a:rPr lang="el-GR" dirty="0"/>
              <a:t>δεσμεύεται από τους παραγωγούς, </a:t>
            </a:r>
            <a:r>
              <a:rPr lang="el-GR" dirty="0" smtClean="0"/>
              <a:t>μετατρέπεται σε </a:t>
            </a:r>
            <a:r>
              <a:rPr lang="el-GR" dirty="0"/>
              <a:t>χημική, </a:t>
            </a:r>
            <a:r>
              <a:rPr lang="el-GR" dirty="0" smtClean="0"/>
              <a:t>και «ρέει</a:t>
            </a:r>
            <a:r>
              <a:rPr lang="el-GR" dirty="0"/>
              <a:t>» </a:t>
            </a:r>
            <a:r>
              <a:rPr lang="el-GR" dirty="0" err="1"/>
              <a:t>μονόδρομα</a:t>
            </a:r>
            <a:r>
              <a:rPr lang="el-GR" dirty="0"/>
              <a:t>, μέσω των τροφικών αλυσίδων, στα διάφορα επίπεδα καταναλωτών και στους αποικοδομητές. </a:t>
            </a:r>
            <a:endParaRPr lang="el-GR" dirty="0" smtClean="0"/>
          </a:p>
          <a:p>
            <a:pPr marL="0" indent="0">
              <a:buNone/>
            </a:pPr>
            <a:r>
              <a:rPr lang="el-GR" dirty="0" smtClean="0"/>
              <a:t>Αντίθετα </a:t>
            </a:r>
            <a:r>
              <a:rPr lang="el-GR" dirty="0"/>
              <a:t>όμως με την ενέργεια, η ύλη που υπάρχει διαθέσιμη στη βιόσφαιρα είναι περιορισμένη, καθώς ο πλανήτης δέχεται ελάχιστα ποσά ύλης από το Διάστημα (μετεωρίτες κτλ.). </a:t>
            </a:r>
            <a:endParaRPr lang="el-GR" dirty="0" smtClean="0"/>
          </a:p>
          <a:p>
            <a:pPr marL="0" indent="0">
              <a:buNone/>
            </a:pPr>
            <a:r>
              <a:rPr lang="el-GR" dirty="0" smtClean="0"/>
              <a:t>Για </a:t>
            </a:r>
            <a:r>
              <a:rPr lang="el-GR" dirty="0"/>
              <a:t>το λόγο αυτό τα χημικά στοιχεία (</a:t>
            </a:r>
            <a:r>
              <a:rPr lang="en-GB" dirty="0"/>
              <a:t>C</a:t>
            </a:r>
            <a:r>
              <a:rPr lang="el-GR" dirty="0"/>
              <a:t>, Η, Ο, Ν, </a:t>
            </a:r>
            <a:r>
              <a:rPr lang="en-GB" dirty="0"/>
              <a:t>S</a:t>
            </a:r>
            <a:r>
              <a:rPr lang="el-GR" dirty="0"/>
              <a:t>, Ρ κ.ά.) που είναι απαραίτητα για τη σύνθεση των χημικών ενώσεων, από τις οποίες εξαρτώνται οι δομές και οι λειτουργίες των οργανισμών, πρέπει να κυκλοφορούν, ώστε να γίνονται εκ νέου διαθέσιμα. </a:t>
            </a:r>
            <a:endParaRPr lang="el-GR" dirty="0" smtClean="0"/>
          </a:p>
          <a:p>
            <a:pPr marL="0" indent="0">
              <a:buNone/>
            </a:pPr>
            <a:r>
              <a:rPr lang="el-GR" dirty="0" smtClean="0"/>
              <a:t>Οι </a:t>
            </a:r>
            <a:r>
              <a:rPr lang="el-GR" dirty="0"/>
              <a:t>επαναλαμβανόμενες κυκλικές πορείες των χημικών στοιχείων </a:t>
            </a:r>
            <a:r>
              <a:rPr lang="el-GR" dirty="0" smtClean="0"/>
              <a:t>στα οικοσυστήματα </a:t>
            </a:r>
            <a:r>
              <a:rPr lang="el-GR" dirty="0"/>
              <a:t>χαρακτηρίζονται ως </a:t>
            </a:r>
            <a:r>
              <a:rPr lang="el-GR" b="1" dirty="0" err="1"/>
              <a:t>βιογεωχημικοί</a:t>
            </a:r>
            <a:r>
              <a:rPr lang="el-GR" b="1" dirty="0"/>
              <a:t> κύκλοι</a:t>
            </a:r>
            <a:r>
              <a:rPr lang="el-GR" dirty="0"/>
              <a:t>, διότι διεκπεραιώνονται με τη συμμετοχή βιολογικών, γεωλογικών και χημικών διαδικασιών.</a:t>
            </a:r>
            <a:endParaRPr lang="en-GB" dirty="0"/>
          </a:p>
          <a:p>
            <a:endParaRPr lang="en-GB" dirty="0"/>
          </a:p>
        </p:txBody>
      </p:sp>
    </p:spTree>
    <p:extLst>
      <p:ext uri="{BB962C8B-B14F-4D97-AF65-F5344CB8AC3E}">
        <p14:creationId xmlns:p14="http://schemas.microsoft.com/office/powerpoint/2010/main" val="260261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011"/>
          </a:xfrm>
        </p:spPr>
        <p:txBody>
          <a:bodyPr/>
          <a:lstStyle/>
          <a:p>
            <a:pPr algn="ctr"/>
            <a:r>
              <a:rPr lang="el-GR" b="1" dirty="0"/>
              <a:t>Ο κύκλος του άνθρακα</a:t>
            </a:r>
            <a:endParaRPr lang="en-GB"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8863" y="1325841"/>
            <a:ext cx="9166159" cy="4805538"/>
          </a:xfrm>
          <a:prstGeom prst="rect">
            <a:avLst/>
          </a:prstGeom>
          <a:noFill/>
          <a:ln>
            <a:noFill/>
          </a:ln>
        </p:spPr>
      </p:pic>
    </p:spTree>
    <p:extLst>
      <p:ext uri="{BB962C8B-B14F-4D97-AF65-F5344CB8AC3E}">
        <p14:creationId xmlns:p14="http://schemas.microsoft.com/office/powerpoint/2010/main" val="981937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786"/>
            <a:ext cx="10515600" cy="5442177"/>
          </a:xfrm>
        </p:spPr>
        <p:txBody>
          <a:bodyPr>
            <a:normAutofit fontScale="92500" lnSpcReduction="10000"/>
          </a:bodyPr>
          <a:lstStyle/>
          <a:p>
            <a:r>
              <a:rPr lang="el-GR" dirty="0"/>
              <a:t>Ο άνθρακας είναι το χημικό στοιχείο με βάση το οποίο δομούνται όλες οι </a:t>
            </a:r>
            <a:r>
              <a:rPr lang="el-GR" dirty="0" smtClean="0"/>
              <a:t>οργανικές ενώσεις </a:t>
            </a:r>
            <a:r>
              <a:rPr lang="el-GR" dirty="0"/>
              <a:t>και συνεπώς όλα τα βιολογικά </a:t>
            </a:r>
            <a:r>
              <a:rPr lang="el-GR" dirty="0" err="1"/>
              <a:t>μακρομόρια</a:t>
            </a:r>
            <a:r>
              <a:rPr lang="el-GR" dirty="0"/>
              <a:t>. Η πορεία του άνθρακα στα οικοσυστήματα ακολουθεί τη ροή της ενέργειας σ’ αυτά, για τον απλό λόγο ότι η χημική ενέργεια που μεταβιβάζεται από το ένα τροφικό επίπεδο στο άλλο είναι δεσμευμένη στις οργανικές ενώσεις.</a:t>
            </a:r>
            <a:endParaRPr lang="en-GB" dirty="0"/>
          </a:p>
          <a:p>
            <a:r>
              <a:rPr lang="el-GR" dirty="0" smtClean="0"/>
              <a:t>Ο </a:t>
            </a:r>
            <a:r>
              <a:rPr lang="el-GR" dirty="0"/>
              <a:t>άνθρακας εισέρχεται στα οικοσυστήματα με τη μορφή του διοξειδίου του άνθρακα, το οποίο βρίσκεται στην ατμόσφαιρα. Το διοξείδιο του άνθρακα παραλαμβάνεται από τους παραγωγούς προκειμένου να μετατραπεί, με τη διαδικασία της φωτοσύνθεσης, </a:t>
            </a:r>
            <a:r>
              <a:rPr lang="el-GR" dirty="0" smtClean="0"/>
              <a:t>σε γλυκόζη.</a:t>
            </a:r>
          </a:p>
          <a:p>
            <a:r>
              <a:rPr lang="el-GR" dirty="0"/>
              <a:t>Ένα μέρος της γλυκόζης, αλλά και άλλων ενώσεων που συντίθενται από τους παραγωγούς, χρησιμοποιείται κατά την κυτταρική αναπνοή προκειμένου να απελευθερωθεί ενέργεια για την κάλυψη των αναγκών των παραγωγών. Επειδή όμως κατά την κυτταρική αναπνοή παράγεται και διοξείδιο του άνθρακα, το αέριο αυτό επιστρέφει στην ατμόσφαιρα, με αποτέλεσμα να ολοκληρώνεται ένας κύκλος πρόσληψης και επαναφοράς από και προς την ατμόσφαιρα.</a:t>
            </a:r>
            <a:endParaRPr lang="en-GB" dirty="0"/>
          </a:p>
          <a:p>
            <a:endParaRPr lang="en-GB" dirty="0"/>
          </a:p>
          <a:p>
            <a:endParaRPr lang="en-GB" dirty="0"/>
          </a:p>
        </p:txBody>
      </p:sp>
    </p:spTree>
    <p:extLst>
      <p:ext uri="{BB962C8B-B14F-4D97-AF65-F5344CB8AC3E}">
        <p14:creationId xmlns:p14="http://schemas.microsoft.com/office/powerpoint/2010/main" val="2662819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8457"/>
            <a:ext cx="10515600" cy="5458506"/>
          </a:xfrm>
        </p:spPr>
        <p:txBody>
          <a:bodyPr>
            <a:normAutofit fontScale="92500" lnSpcReduction="20000"/>
          </a:bodyPr>
          <a:lstStyle/>
          <a:p>
            <a:r>
              <a:rPr lang="el-GR" dirty="0"/>
              <a:t>Από το υπόλοιπο μέρος της οργανικής ύλης που έχει παραχθεί από τους παραγωγούς ένα μέρος μεταβιβάζεται, ως τροφή, στους καταναλωτές, ενώ ένα άλλο καταλήγει ως νεκρή οργανική ύλη (φύλλα, καρποί, κλαδιά κ.ά.) στο έδαφος και γίνεται τροφή για τους αποικοδομητές (βακτήρια και μύκητες) μαζί με τη νεκρή οργανική ύλη </a:t>
            </a:r>
            <a:r>
              <a:rPr lang="el-GR" dirty="0" smtClean="0"/>
              <a:t>ζωικής προέλευσης </a:t>
            </a:r>
            <a:r>
              <a:rPr lang="el-GR" dirty="0"/>
              <a:t>(σώματα νεκρών οργανισμών, απεκκρίσεις, περιττώματα </a:t>
            </a:r>
            <a:r>
              <a:rPr lang="el-GR" dirty="0" err="1"/>
              <a:t>κ.ά</a:t>
            </a:r>
            <a:r>
              <a:rPr lang="el-GR" dirty="0" smtClean="0"/>
              <a:t>).</a:t>
            </a:r>
          </a:p>
          <a:p>
            <a:r>
              <a:rPr lang="el-GR" dirty="0" smtClean="0"/>
              <a:t>Και </a:t>
            </a:r>
            <a:r>
              <a:rPr lang="el-GR" dirty="0"/>
              <a:t>στην περίπτωση των καταναλωτών και στην περίπτωση των αποικοδομητών </a:t>
            </a:r>
            <a:r>
              <a:rPr lang="el-GR" dirty="0" smtClean="0"/>
              <a:t>η οργανική </a:t>
            </a:r>
            <a:r>
              <a:rPr lang="el-GR" dirty="0"/>
              <a:t>ύλη οξειδώνεται, με αποτέλεσμα αφ’ ενός την απελευθέρωση ενέργειας </a:t>
            </a:r>
            <a:r>
              <a:rPr lang="el-GR" dirty="0" smtClean="0"/>
              <a:t>που χρησιμοποιείται </a:t>
            </a:r>
            <a:r>
              <a:rPr lang="el-GR" dirty="0"/>
              <a:t>για την κάλυψη των ενεργειακών τους αναγκών και αφ’ ετέρου </a:t>
            </a:r>
            <a:r>
              <a:rPr lang="el-GR" dirty="0" smtClean="0"/>
              <a:t>την παραγωγή </a:t>
            </a:r>
            <a:r>
              <a:rPr lang="el-GR" dirty="0"/>
              <a:t>διοξειδίου του άνθρακα που επιστρέφει στην ατμόσφαιρα.</a:t>
            </a:r>
            <a:endParaRPr lang="en-GB" dirty="0"/>
          </a:p>
          <a:p>
            <a:r>
              <a:rPr lang="el-GR" dirty="0" smtClean="0"/>
              <a:t>Γίνεται </a:t>
            </a:r>
            <a:r>
              <a:rPr lang="el-GR" dirty="0"/>
              <a:t>λοιπόν αντιληπτό ότι στη βάση της ανταλλαγής του διοξειδίου του άνθρακα μεταξύ της ατμόσφαιρας και των βιοτικών παραγόντων των οικοσυστημάτων βρίσκεται η εναλλαγή δύο διαδικασιών: με τη φωτοσύνθεση προσλαμβάνεται το διοξείδιο του άνθρακα προκειμένου να χρησιμοποιηθεί στην παραγωγή γλυκόζης, ενώ με την κυτταρική αναπνοή οξειδώνεται η γλυκόζη και επιστρέφει το διοξείδιο του άνθρακα στην ατμόσφαιρα. </a:t>
            </a:r>
            <a:endParaRPr lang="en-GB" dirty="0"/>
          </a:p>
          <a:p>
            <a:endParaRPr lang="en-GB" dirty="0"/>
          </a:p>
        </p:txBody>
      </p:sp>
    </p:spTree>
    <p:extLst>
      <p:ext uri="{BB962C8B-B14F-4D97-AF65-F5344CB8AC3E}">
        <p14:creationId xmlns:p14="http://schemas.microsoft.com/office/powerpoint/2010/main" val="272572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696"/>
          </a:xfrm>
        </p:spPr>
        <p:txBody>
          <a:bodyPr>
            <a:normAutofit/>
          </a:bodyPr>
          <a:lstStyle/>
          <a:p>
            <a:pPr algn="ctr"/>
            <a:r>
              <a:rPr lang="el-GR" sz="3600" b="1" dirty="0"/>
              <a:t>Παρέμβαση του ανθρώπου στον κύκλο του άνθρακα</a:t>
            </a:r>
            <a:endParaRPr lang="en-GB" sz="3600" b="1" dirty="0"/>
          </a:p>
        </p:txBody>
      </p:sp>
      <p:sp>
        <p:nvSpPr>
          <p:cNvPr id="3" name="Content Placeholder 2"/>
          <p:cNvSpPr>
            <a:spLocks noGrp="1"/>
          </p:cNvSpPr>
          <p:nvPr>
            <p:ph idx="1"/>
          </p:nvPr>
        </p:nvSpPr>
        <p:spPr>
          <a:xfrm>
            <a:off x="838200" y="1273629"/>
            <a:ext cx="10515600" cy="4903334"/>
          </a:xfrm>
        </p:spPr>
        <p:txBody>
          <a:bodyPr>
            <a:normAutofit fontScale="85000" lnSpcReduction="20000"/>
          </a:bodyPr>
          <a:lstStyle/>
          <a:p>
            <a:r>
              <a:rPr lang="el-GR" dirty="0"/>
              <a:t>Με τη Βιομηχανική Επανάσταση (αρχές του 19ου αιώνα) άρχισε η συστηματική χρήση ορυκτών καυσίμων (γαιανθράκων αρχικά, πετρελαίου και φυσικού αερίου στη συνέχεια).</a:t>
            </a:r>
            <a:endParaRPr lang="en-GB" dirty="0"/>
          </a:p>
          <a:p>
            <a:r>
              <a:rPr lang="el-GR" dirty="0" smtClean="0"/>
              <a:t>Αυτά </a:t>
            </a:r>
            <a:r>
              <a:rPr lang="el-GR" dirty="0"/>
              <a:t>τα καύσιμα, τα οποία προέρχονται από το μετασχηματισμό οργανικής ύλης φυτικών και ζωικών οργανισμών του παρελθόντος, παρέμεναν για εκατομμύρια χρόνια στα έγκατα της Γης, αποτελώντας μια μεγάλη αποθήκη άνθρακα που έμενε αχρησιμοποίητη. Στη συνέχεια όμως οι αυξανόμενες ενεργειακές ανάγκες της βιομηχανίας και των μεταφορών επέβαλαν την εντατική εξόρυξη του άνθρακα, η καύση του οποίου οδήγησε στην απελευθέρωση τεράστιων ποσοτήτων διοξειδίου του άνθρακα στην ατμόσφαιρα. Βέβαια το διοξείδιο του άνθρακα δεσμεύεται από τους παραγωγούς και χρησιμοποιείται στη φωτοσύνθεση. Η καταστροφή ωστόσο των δασών, είτε λόγω της υλοτόμησης, που γίνεται με σκοπό την εκμετάλλευση των προϊόντων της ξυλείας, είτε λόγω των εκχερσώσεων, που αποσκοπούν στην εξεύρεση νέων χώρων κατοικίας και καλλιέργειας, περιορίζει το συνολικό αριθμό των φωτοσυνθετικών οργανισμών του πλανήτη. Υπάρχει δηλαδή μια τάση για βαθμιαία αύξηση της συγκέντρωσης του διοξειδίου του άνθρακα στην ατμόσφαιρα, μια εξέλιξη που μπορεί να έχει δυσάρεστες συνέπειες για το κλίμα του πλανήτη.</a:t>
            </a:r>
            <a:endParaRPr lang="en-GB" dirty="0"/>
          </a:p>
          <a:p>
            <a:endParaRPr lang="en-GB" dirty="0"/>
          </a:p>
        </p:txBody>
      </p:sp>
    </p:spTree>
    <p:extLst>
      <p:ext uri="{BB962C8B-B14F-4D97-AF65-F5344CB8AC3E}">
        <p14:creationId xmlns:p14="http://schemas.microsoft.com/office/powerpoint/2010/main" val="4069526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710"/>
          </a:xfrm>
        </p:spPr>
        <p:txBody>
          <a:bodyPr/>
          <a:lstStyle/>
          <a:p>
            <a:pPr algn="ctr"/>
            <a:r>
              <a:rPr lang="el-GR" b="1" dirty="0"/>
              <a:t>Ο κύκλος του αζώτου</a:t>
            </a:r>
            <a:endParaRPr lang="en-GB"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96292" y="1213303"/>
            <a:ext cx="6066065" cy="5644697"/>
          </a:xfrm>
          <a:prstGeom prst="rect">
            <a:avLst/>
          </a:prstGeom>
          <a:noFill/>
          <a:ln>
            <a:noFill/>
          </a:ln>
        </p:spPr>
      </p:pic>
    </p:spTree>
    <p:extLst>
      <p:ext uri="{BB962C8B-B14F-4D97-AF65-F5344CB8AC3E}">
        <p14:creationId xmlns:p14="http://schemas.microsoft.com/office/powerpoint/2010/main" val="695346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3143"/>
            <a:ext cx="10515600" cy="5523820"/>
          </a:xfrm>
        </p:spPr>
        <p:txBody>
          <a:bodyPr>
            <a:normAutofit fontScale="92500" lnSpcReduction="20000"/>
          </a:bodyPr>
          <a:lstStyle/>
          <a:p>
            <a:r>
              <a:rPr lang="el-GR" dirty="0"/>
              <a:t>Το άζωτο αποτελεί ένα σημαντικό χημικό στοιχείο για τη ζωή, καθώς είναι συστατικό πολλών </a:t>
            </a:r>
            <a:r>
              <a:rPr lang="el-GR" dirty="0" err="1"/>
              <a:t>βιομορίων</a:t>
            </a:r>
            <a:r>
              <a:rPr lang="el-GR" dirty="0"/>
              <a:t> όπως των </a:t>
            </a:r>
            <a:r>
              <a:rPr lang="el-GR" dirty="0" err="1"/>
              <a:t>νουκλεϊκών</a:t>
            </a:r>
            <a:r>
              <a:rPr lang="el-GR" dirty="0"/>
              <a:t> οξέων και των πρωτεϊνών. Αν και το άζωτο αφθονεί στην ατμόσφαιρα, όπου αποτελεί το 78% </a:t>
            </a:r>
            <a:r>
              <a:rPr lang="el-GR" dirty="0" err="1"/>
              <a:t>κ.ό</a:t>
            </a:r>
            <a:r>
              <a:rPr lang="el-GR" dirty="0"/>
              <a:t>., δεν μπορεί να αξιοποιηθεί από τους παραγωγούς στη μορφή με την οποία βρίσκεται σ’ αυτή (μοριακό άζωτο). Για το λόγο αυτό η εισαγωγή του ατμοσφαιρικού αζώτου στις τροφικές αλυσίδες των οικοσυστημάτων γίνεται με τη διαδικασία της </a:t>
            </a:r>
            <a:r>
              <a:rPr lang="el-GR" b="1" dirty="0"/>
              <a:t>αζωτοδέσμευσης</a:t>
            </a:r>
            <a:r>
              <a:rPr lang="el-GR" dirty="0"/>
              <a:t>, η οποία μετατρέπει το ατμοσφαιρικό άζωτο σε μορφές αξιοποιήσιμες από τους παραγωγούς.</a:t>
            </a:r>
            <a:endParaRPr lang="en-GB" dirty="0"/>
          </a:p>
          <a:p>
            <a:r>
              <a:rPr lang="el-GR" dirty="0"/>
              <a:t>Η αζωτοδέσμευση διακρίνεται σε ατμοσφαιρική και βιολογική. Κατά την </a:t>
            </a:r>
            <a:r>
              <a:rPr lang="el-GR" b="1" dirty="0"/>
              <a:t>ατμοσφαιρική αζωτοδέσμευση </a:t>
            </a:r>
            <a:r>
              <a:rPr lang="el-GR" dirty="0"/>
              <a:t>το άζωτο της ατμόσφαιρας αντιδρά είτε με τους υδρατμούς, σχηματίζοντας αμμωνία, είτε με το ατμοσφαιρικό οξυγόνο, σχηματίζοντας νιτρικά ιόντα. Η απαραίτητη ενέργεια προσφέρεται από τις ηλεκτρικές εκκενώσεις (αστραπές, κεραυνοί). Η αμμωνία και τα νιτρικά ιόντα μεταφέρονται με τη βροχή στο έδαφος. Η ατμοσφαιρική αζωτοδέσμευση κατέχει το 10% της συνολικής αζωτοδέσμευσης.</a:t>
            </a:r>
            <a:endParaRPr lang="en-GB" dirty="0"/>
          </a:p>
        </p:txBody>
      </p:sp>
    </p:spTree>
    <p:extLst>
      <p:ext uri="{BB962C8B-B14F-4D97-AF65-F5344CB8AC3E}">
        <p14:creationId xmlns:p14="http://schemas.microsoft.com/office/powerpoint/2010/main" val="301212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0100"/>
            <a:ext cx="10515600" cy="5376863"/>
          </a:xfrm>
        </p:spPr>
        <p:txBody>
          <a:bodyPr>
            <a:normAutofit fontScale="92500" lnSpcReduction="10000"/>
          </a:bodyPr>
          <a:lstStyle/>
          <a:p>
            <a:r>
              <a:rPr lang="el-GR" dirty="0"/>
              <a:t>Η </a:t>
            </a:r>
            <a:r>
              <a:rPr lang="el-GR" b="1" dirty="0"/>
              <a:t>βιολογική αζωτοδέσμευση </a:t>
            </a:r>
            <a:r>
              <a:rPr lang="el-GR" dirty="0"/>
              <a:t>πραγματοποιείται από ελεύθερους ή συμβιωτικούς μικροοργανισμούς. Σημαντικότερα </a:t>
            </a:r>
            <a:r>
              <a:rPr lang="el-GR" b="1" dirty="0" err="1"/>
              <a:t>αζωτοδεσμευτικά</a:t>
            </a:r>
            <a:r>
              <a:rPr lang="el-GR" b="1" dirty="0"/>
              <a:t> βακτήρια </a:t>
            </a:r>
            <a:r>
              <a:rPr lang="el-GR" dirty="0"/>
              <a:t>είναι αυτά που ζουν συμβιωτικά στις ρίζες των ψυχανθών (όπως είναι το τριφύλλι, η μπιζελιά, η φασολιά</a:t>
            </a:r>
            <a:r>
              <a:rPr lang="el-GR" dirty="0" smtClean="0"/>
              <a:t>, η </a:t>
            </a:r>
            <a:r>
              <a:rPr lang="el-GR" dirty="0"/>
              <a:t>φακή, η σόγια) σε ειδικά εξογκώματα (</a:t>
            </a:r>
            <a:r>
              <a:rPr lang="el-GR" b="1" dirty="0"/>
              <a:t>φυμάτια</a:t>
            </a:r>
            <a:r>
              <a:rPr lang="el-GR" dirty="0"/>
              <a:t>). Αυτά τα βακτήρια έχουν την ικανότητα να δεσμεύουν το ατμοσφαιρικό άζωτο και να το μετατρέπουν σε νιτρικά ιόντα, τα οποία μπορούν να απορροφηθούν από τα ψυχανθή. Γι’ αυτό το λόγο άλλωστε τα όσπρια είναι πλούσια σε πρωτεΐνες. Η βιολογική αζωτοδέσμευση κατέχει το 90% της συνολικής αζωτοδέσμευσης</a:t>
            </a:r>
            <a:r>
              <a:rPr lang="el-GR" dirty="0" smtClean="0"/>
              <a:t>.</a:t>
            </a:r>
          </a:p>
          <a:p>
            <a:r>
              <a:rPr lang="el-GR" dirty="0"/>
              <a:t>Τα φυτά χρησιμοποιούν τα νιτρικά ιόντα που προσλαμβάνουν από το έδαφος (είτε με τη διαδικασία της ατμοσφαιρικής είτε με αυτήν της βιολογικής αζωτοδέσμευσης) προκειμένου να συνθέσουν τις αζωτούχες ενώσεις τους όπως τις πρωτεΐνες και τα </a:t>
            </a:r>
            <a:r>
              <a:rPr lang="el-GR" dirty="0" err="1"/>
              <a:t>νουκλεϊκά</a:t>
            </a:r>
            <a:r>
              <a:rPr lang="el-GR" dirty="0"/>
              <a:t> οξέα. Το άζωτο που περιέχεται στις ουσίες αυτές διακινείται μέσω των </a:t>
            </a:r>
            <a:r>
              <a:rPr lang="el-GR" dirty="0" smtClean="0"/>
              <a:t>τροφικών αλυσίδων </a:t>
            </a:r>
            <a:r>
              <a:rPr lang="el-GR" dirty="0"/>
              <a:t>στις διάφορες τάξεις των καταναλωτών προκειμένου να χρησιμοποιηθεί </a:t>
            </a:r>
            <a:r>
              <a:rPr lang="el-GR" dirty="0" smtClean="0"/>
              <a:t>για την </a:t>
            </a:r>
            <a:r>
              <a:rPr lang="el-GR" dirty="0"/>
              <a:t>παραγωγή πρωτεϊνών.</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734542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1752</Words>
  <Application>Microsoft Office PowerPoint</Application>
  <PresentationFormat>Custom</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Ο κύκλος του άνθρακα</vt:lpstr>
      <vt:lpstr>PowerPoint Presentation</vt:lpstr>
      <vt:lpstr>PowerPoint Presentation</vt:lpstr>
      <vt:lpstr>Παρέμβαση του ανθρώπου στον κύκλο του άνθρακα</vt:lpstr>
      <vt:lpstr>Ο κύκλος του αζώτου</vt:lpstr>
      <vt:lpstr>PowerPoint Presentation</vt:lpstr>
      <vt:lpstr>PowerPoint Presentation</vt:lpstr>
      <vt:lpstr>PowerPoint Presentation</vt:lpstr>
      <vt:lpstr>Παρέμβαση του ανθρώπου στον κύκλο του αζώτου</vt:lpstr>
      <vt:lpstr>Ο κύκλος του νερού</vt:lpstr>
      <vt:lpstr>PowerPoint Presentation</vt:lpstr>
      <vt:lpstr>PowerPoint Presentation</vt:lpstr>
      <vt:lpstr>PowerPoint Presentation</vt:lpstr>
      <vt:lpstr>Ερώτηση από Παγκύπριες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 HADJINEOPHYTOU</cp:lastModifiedBy>
  <cp:revision>229</cp:revision>
  <cp:lastPrinted>2018-03-16T05:40:24Z</cp:lastPrinted>
  <dcterms:created xsi:type="dcterms:W3CDTF">2017-08-22T21:19:01Z</dcterms:created>
  <dcterms:modified xsi:type="dcterms:W3CDTF">2018-06-05T08:46:26Z</dcterms:modified>
</cp:coreProperties>
</file>