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2" r:id="rId4"/>
    <p:sldId id="261" r:id="rId5"/>
    <p:sldId id="263" r:id="rId6"/>
    <p:sldId id="268" r:id="rId7"/>
    <p:sldId id="264" r:id="rId8"/>
    <p:sldId id="265" r:id="rId9"/>
    <p:sldId id="266" r:id="rId10"/>
    <p:sldId id="257" r:id="rId11"/>
    <p:sldId id="270" r:id="rId12"/>
    <p:sldId id="271" r:id="rId13"/>
    <p:sldId id="272" r:id="rId14"/>
    <p:sldId id="273" r:id="rId15"/>
    <p:sldId id="274" r:id="rId16"/>
    <p:sldId id="275" r:id="rId17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2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5842-3A3E-4CBA-B0AF-E4EB754C6B13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648-89DC-44F0-989E-D69691B80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266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5842-3A3E-4CBA-B0AF-E4EB754C6B13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648-89DC-44F0-989E-D69691B80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32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5842-3A3E-4CBA-B0AF-E4EB754C6B13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648-89DC-44F0-989E-D69691B80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905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5842-3A3E-4CBA-B0AF-E4EB754C6B13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648-89DC-44F0-989E-D69691B80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443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5842-3A3E-4CBA-B0AF-E4EB754C6B13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648-89DC-44F0-989E-D69691B80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81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5842-3A3E-4CBA-B0AF-E4EB754C6B13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648-89DC-44F0-989E-D69691B80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73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5842-3A3E-4CBA-B0AF-E4EB754C6B13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648-89DC-44F0-989E-D69691B80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362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5842-3A3E-4CBA-B0AF-E4EB754C6B13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648-89DC-44F0-989E-D69691B80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99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5842-3A3E-4CBA-B0AF-E4EB754C6B13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648-89DC-44F0-989E-D69691B80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67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5842-3A3E-4CBA-B0AF-E4EB754C6B13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648-89DC-44F0-989E-D69691B80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19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5842-3A3E-4CBA-B0AF-E4EB754C6B13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648-89DC-44F0-989E-D69691B80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452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35842-3A3E-4CBA-B0AF-E4EB754C6B13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17648-89DC-44F0-989E-D69691B80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2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7876" y="349854"/>
            <a:ext cx="9144000" cy="801029"/>
          </a:xfrm>
        </p:spPr>
        <p:txBody>
          <a:bodyPr>
            <a:normAutofit/>
          </a:bodyPr>
          <a:lstStyle/>
          <a:p>
            <a:r>
              <a:rPr lang="el-GR" sz="4800" b="1" dirty="0" smtClean="0"/>
              <a:t>ΓΕΝΕΑΛΟΓΙΚΑ ΔΕΝΤΡΑ</a:t>
            </a:r>
            <a:endParaRPr lang="en-GB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97877" y="1513490"/>
            <a:ext cx="91440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Οι πέντε περιπτώσεις κληρονομικότητας</a:t>
            </a:r>
          </a:p>
          <a:p>
            <a:endParaRPr lang="el-G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800" b="1" dirty="0" smtClean="0"/>
              <a:t>Επικρατής </a:t>
            </a:r>
            <a:r>
              <a:rPr lang="el-GR" sz="2800" b="1" dirty="0" err="1" smtClean="0"/>
              <a:t>αυτοσωματική</a:t>
            </a:r>
            <a:endParaRPr lang="el-GR" sz="28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800" b="1" dirty="0" smtClean="0"/>
              <a:t>Υπολειπόμενη </a:t>
            </a:r>
            <a:r>
              <a:rPr lang="el-GR" sz="2800" b="1" dirty="0" err="1" smtClean="0"/>
              <a:t>αυτοσωματική</a:t>
            </a:r>
            <a:endParaRPr lang="el-GR" sz="28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800" b="1" dirty="0" smtClean="0"/>
              <a:t>Επικρατής φυλοσύνδετη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800" b="1" dirty="0" smtClean="0"/>
              <a:t>Υπολειπόμενη φυλοσύνδετη</a:t>
            </a:r>
            <a:endParaRPr lang="en-US" sz="28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800" b="1" dirty="0" err="1" smtClean="0"/>
              <a:t>Ολανδρική</a:t>
            </a:r>
            <a:endParaRPr lang="el-GR" sz="2800" b="1" dirty="0" smtClean="0"/>
          </a:p>
          <a:p>
            <a:endParaRPr lang="el-G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04472" y="2780136"/>
            <a:ext cx="2295525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68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4028" y="818241"/>
            <a:ext cx="3959772" cy="53587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 smtClean="0"/>
              <a:t>Στην περίπτωση αυτή το γενεαλογικό δέντρο δείχνει μεταβίβαση χαρακτήρα που ελέγχεται από </a:t>
            </a:r>
            <a:r>
              <a:rPr lang="el-GR" sz="3200" dirty="0" err="1" smtClean="0"/>
              <a:t>μιτοχονδριακό</a:t>
            </a:r>
            <a:r>
              <a:rPr lang="el-GR" sz="3200" dirty="0" smtClean="0"/>
              <a:t> γονίδιο. </a:t>
            </a:r>
          </a:p>
          <a:p>
            <a:pPr marL="0" indent="0">
              <a:buNone/>
            </a:pPr>
            <a:r>
              <a:rPr lang="el-GR" sz="3200" dirty="0" smtClean="0"/>
              <a:t>Η μεταβίβαση γίνεται μόνο μέσω της μητέρας σε όλα τα παιδιά της. </a:t>
            </a:r>
            <a:endParaRPr lang="en-GB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8725" y="1450429"/>
            <a:ext cx="6549202" cy="362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45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14801"/>
            <a:ext cx="10515600" cy="20621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Μάλλον </a:t>
            </a:r>
          </a:p>
          <a:p>
            <a:pPr marL="0" indent="0">
              <a:buNone/>
            </a:pPr>
            <a:r>
              <a:rPr lang="el-GR" b="1" dirty="0" smtClean="0"/>
              <a:t>Φυλοσύνδετη υπολειπόμενη </a:t>
            </a:r>
          </a:p>
          <a:p>
            <a:pPr marL="0" indent="0">
              <a:buNone/>
            </a:pPr>
            <a:r>
              <a:rPr lang="el-GR" dirty="0" smtClean="0"/>
              <a:t>κληρονομικότητα αφού επηρεάζονται μόνο αρσενικά άτομα από υγιείς γονείς. Βέβαια, θα μπορούσε να ήταν </a:t>
            </a:r>
            <a:r>
              <a:rPr lang="el-GR" b="1" dirty="0" err="1" smtClean="0"/>
              <a:t>Αυτοσωματική</a:t>
            </a:r>
            <a:r>
              <a:rPr lang="el-GR" b="1" dirty="0" smtClean="0"/>
              <a:t> υπολειπόμενη</a:t>
            </a:r>
            <a:r>
              <a:rPr lang="en-GB" dirty="0" smtClean="0"/>
              <a:t>,</a:t>
            </a:r>
            <a:r>
              <a:rPr lang="el-GR" b="1" dirty="0" smtClean="0"/>
              <a:t> </a:t>
            </a:r>
            <a:r>
              <a:rPr lang="el-GR" dirty="0" smtClean="0"/>
              <a:t>αφού επαληθεύονται όλες οι διασταυρώσεις.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2745" y="551460"/>
            <a:ext cx="5000902" cy="3303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98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15255"/>
            <a:ext cx="10515600" cy="2617076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Δεν μπορεί να είναι Φυλοσύνδετη Επικρατής επειδή οι επηρεασμένοι πατέρες απέκτησαν επηρεασμένους γιους. </a:t>
            </a:r>
          </a:p>
          <a:p>
            <a:r>
              <a:rPr lang="el-GR" dirty="0" smtClean="0"/>
              <a:t>Ούτε μπορεί να είναι Φυλοσύνδετη Υπολειπόμενη επειδή επηρεάζονται και αρσενικά και θηλυκά παιδιά. </a:t>
            </a:r>
          </a:p>
          <a:p>
            <a:r>
              <a:rPr lang="el-GR" dirty="0" smtClean="0"/>
              <a:t>Θα μπορούσε να ήταν </a:t>
            </a:r>
            <a:r>
              <a:rPr lang="el-GR" dirty="0" err="1" smtClean="0"/>
              <a:t>Αυτοσωματική</a:t>
            </a:r>
            <a:r>
              <a:rPr lang="el-GR" dirty="0" smtClean="0"/>
              <a:t> Υπολειπόμενη επειδή επαληθεύονται όλες οι διασταυρώσεις.</a:t>
            </a:r>
          </a:p>
          <a:p>
            <a:r>
              <a:rPr lang="el-GR" dirty="0" smtClean="0"/>
              <a:t>Μάλλον </a:t>
            </a:r>
            <a:r>
              <a:rPr lang="el-GR" dirty="0" err="1" smtClean="0"/>
              <a:t>Αυτοσωματική</a:t>
            </a:r>
            <a:r>
              <a:rPr lang="el-GR" dirty="0" smtClean="0"/>
              <a:t> Επικρατής είναι αφού υπάρχουν επηρεασμένα άτομα σε όλες τις γενιές.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6522" y="311212"/>
            <a:ext cx="6551451" cy="329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43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972909"/>
            <a:ext cx="10515600" cy="2204053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Ξεκάθαρη περίπτωση </a:t>
            </a:r>
            <a:r>
              <a:rPr lang="el-GR" dirty="0" err="1" smtClean="0"/>
              <a:t>Αυτοσωματικής</a:t>
            </a:r>
            <a:r>
              <a:rPr lang="el-GR" dirty="0" smtClean="0"/>
              <a:t> Υπολειπόμενης κληρονομικότητας αφού οι γονείς 8 και 9 απέκτησαν επηρεασμένο παιδί (17)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63317" y="497971"/>
            <a:ext cx="5077791" cy="3065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735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Ερώτηση </a:t>
            </a:r>
            <a:r>
              <a:rPr lang="el-GR" dirty="0" err="1" smtClean="0">
                <a:solidFill>
                  <a:srgbClr val="FF0000"/>
                </a:solidFill>
              </a:rPr>
              <a:t>Παγκύπριων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47056" y="1140883"/>
            <a:ext cx="1082584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Στο παρακάτω Σχήμα 9 παρουσιάζονται τέσσερα γενεαλογικά δέντρα (I, II, III, IV) στα οποία απεικονίζεται ο τρόπος </a:t>
            </a:r>
            <a:r>
              <a:rPr lang="el-GR" dirty="0" err="1"/>
              <a:t>κληρονόμησης</a:t>
            </a:r>
            <a:r>
              <a:rPr lang="el-GR" dirty="0"/>
              <a:t> τεσσάρων (4) διαφορετικών χαρακτήρων στον άνθρωπο.</a:t>
            </a:r>
          </a:p>
          <a:p>
            <a:r>
              <a:rPr lang="el-GR" dirty="0"/>
              <a:t>Συγκεκριμένα μελετώνται, ανά γενεαλογικό δέντρο, οι ακόλουθοι χαρακτήρες:</a:t>
            </a:r>
          </a:p>
          <a:p>
            <a:r>
              <a:rPr lang="el-GR" dirty="0"/>
              <a:t>Γενεαλογικό δέντρο I: Ελεύθεροι λοβοί</a:t>
            </a:r>
          </a:p>
          <a:p>
            <a:r>
              <a:rPr lang="el-GR" dirty="0"/>
              <a:t>Γενεαλογικό δέντρο ΙΙ: Αλφισμός</a:t>
            </a:r>
          </a:p>
          <a:p>
            <a:r>
              <a:rPr lang="el-GR" dirty="0"/>
              <a:t>Γενεαλογικό δέντρο ΙΙΙ: Αχρωματοψία/Δαλτωνισμός</a:t>
            </a:r>
          </a:p>
          <a:p>
            <a:r>
              <a:rPr lang="el-GR" dirty="0"/>
              <a:t>Γενεαλογικό δέντρο IV: Ομάδες αίματος σύμφωνα με το σύστημα ABO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3" y="3253851"/>
            <a:ext cx="1039177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8986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4543" y="290624"/>
            <a:ext cx="1138917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(α) ι. Να αντιγράψετε τον πιο κάτω Πίνακα Γ΄ στο τετράδιο απαντήσεών σας και να τοποθετήσετε το σύμβολο + σε εκείνα τα κελιά του Πίνακα Γ΄, με τρόπο που να υποδεικνύουν συμφωνία ανάμεσα στο είδος του/των </a:t>
            </a:r>
            <a:r>
              <a:rPr lang="el-GR" dirty="0" err="1"/>
              <a:t>αλληλόμορφου</a:t>
            </a:r>
            <a:r>
              <a:rPr lang="el-GR" dirty="0"/>
              <a:t>/ων της στήλης Α και των δύο (2) χαρακτήρων στον άνθρωπο, με βάση τα δεδομένα που προκύπτουν από τα γενεαλογικά δέντρα Ι και II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059122"/>
              </p:ext>
            </p:extLst>
          </p:nvPr>
        </p:nvGraphicFramePr>
        <p:xfrm>
          <a:off x="1942193" y="1650395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471"/>
                <a:gridCol w="2971800"/>
                <a:gridCol w="2163536"/>
                <a:gridCol w="2069193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ΠΙΝΑΚΑΣ Γ’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Α/Α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Στήλη Α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Ελεύθεροι</a:t>
                      </a:r>
                      <a:r>
                        <a:rPr lang="el-GR" b="1" baseline="0" dirty="0" smtClean="0"/>
                        <a:t> λοβοί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Αλφισμός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Πολλαπλά </a:t>
                      </a:r>
                      <a:r>
                        <a:rPr lang="el-GR" dirty="0" err="1" smtClean="0"/>
                        <a:t>αλληλόμορφα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Φυλοσύνδετο επικρατές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Φυλοσύνδετο υπολειπόμενο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Αυτοσωματικό</a:t>
                      </a:r>
                      <a:r>
                        <a:rPr lang="el-GR" dirty="0" smtClean="0"/>
                        <a:t> επικρατές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5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Αυτοσωματικό</a:t>
                      </a:r>
                      <a:r>
                        <a:rPr lang="el-GR" dirty="0" smtClean="0"/>
                        <a:t> υπολειπόμενο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40871" y="4444663"/>
            <a:ext cx="1138917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err="1"/>
              <a:t>ιι</a:t>
            </a:r>
            <a:r>
              <a:rPr lang="el-GR" dirty="0"/>
              <a:t>. Να δικαιολογήσετε τους </a:t>
            </a:r>
            <a:r>
              <a:rPr lang="el-GR" dirty="0" err="1"/>
              <a:t>φαινότυπους</a:t>
            </a:r>
            <a:r>
              <a:rPr lang="el-GR" dirty="0"/>
              <a:t> των απογόνων 1 έως 4 της Γενιάς II του Γενεαλογικού δένδρου III κάνοντας την κατάλληλη διασταύρωση των ατόμων 1 και 2 της Γενιάς I.</a:t>
            </a:r>
          </a:p>
          <a:p>
            <a:r>
              <a:rPr lang="el-GR" dirty="0"/>
              <a:t>Στη διασταύρωση:</a:t>
            </a:r>
          </a:p>
          <a:p>
            <a:r>
              <a:rPr lang="el-GR" dirty="0"/>
              <a:t>• να ορίσετε τα </a:t>
            </a:r>
            <a:r>
              <a:rPr lang="el-GR" dirty="0" err="1"/>
              <a:t>αλληλόμορφα</a:t>
            </a:r>
            <a:r>
              <a:rPr lang="el-GR" dirty="0"/>
              <a:t> γονίδια</a:t>
            </a:r>
          </a:p>
          <a:p>
            <a:r>
              <a:rPr lang="el-GR" dirty="0"/>
              <a:t>• να δείξετε τους γονότυπους όλων των ατόμων</a:t>
            </a:r>
          </a:p>
          <a:p>
            <a:r>
              <a:rPr lang="el-GR" dirty="0"/>
              <a:t>• να δείξετε τους γαμέτες των γονέων</a:t>
            </a:r>
          </a:p>
          <a:p>
            <a:r>
              <a:rPr lang="el-GR" dirty="0"/>
              <a:t>• να καταγράψετε τους </a:t>
            </a:r>
            <a:r>
              <a:rPr lang="el-GR" dirty="0" err="1"/>
              <a:t>φαινότυπους</a:t>
            </a:r>
            <a:r>
              <a:rPr lang="el-GR" dirty="0"/>
              <a:t> όλων των ατόμων</a:t>
            </a:r>
            <a:r>
              <a:rPr lang="el-GR" dirty="0" smtClean="0"/>
              <a:t>. (</a:t>
            </a:r>
            <a:r>
              <a:rPr lang="el-GR" dirty="0"/>
              <a:t>μονάδες 4)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3970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3336" y="335846"/>
            <a:ext cx="1109526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(β) Με βάση τα δεδομένα, που σας δίδονται στο γενεαλογικό δέντρο IV, να καταγράψετε τον/τους πιθανό/ους γονότυπο/ους:</a:t>
            </a:r>
          </a:p>
          <a:p>
            <a:r>
              <a:rPr lang="el-GR" dirty="0"/>
              <a:t>ι. του ατόμου 1 στη Γενιά Ι , και</a:t>
            </a:r>
          </a:p>
          <a:p>
            <a:r>
              <a:rPr lang="el-GR" dirty="0" err="1"/>
              <a:t>ιι</a:t>
            </a:r>
            <a:r>
              <a:rPr lang="el-GR" dirty="0"/>
              <a:t>. του ατόμου 2 στη Γενιά Ι </a:t>
            </a:r>
            <a:r>
              <a:rPr lang="el-GR" dirty="0" smtClean="0"/>
              <a:t>. (</a:t>
            </a:r>
            <a:r>
              <a:rPr lang="el-GR" dirty="0"/>
              <a:t>μονάδες 3)</a:t>
            </a:r>
          </a:p>
          <a:p>
            <a:r>
              <a:rPr lang="el-GR" dirty="0"/>
              <a:t>(γ) Από τη διασταύρωση άντρα με ομάδα αίματος Α και ρέζους αρνητικό, με γυναίκα με ομάδα αίματος Ο και ρέζους θετικό, γεννιέται παιδί με ομάδα Ο και ρέζους αρνητικό. Χρησιμοποιώντας τα </a:t>
            </a:r>
            <a:r>
              <a:rPr lang="el-GR" dirty="0" err="1"/>
              <a:t>αλληλόμορφα</a:t>
            </a:r>
            <a:r>
              <a:rPr lang="el-GR" dirty="0"/>
              <a:t> γονίδια ΙΑ, ΙΒ, </a:t>
            </a:r>
            <a:r>
              <a:rPr lang="el-GR" dirty="0" err="1"/>
              <a:t>io</a:t>
            </a:r>
            <a:r>
              <a:rPr lang="el-GR" dirty="0"/>
              <a:t> και R, r:</a:t>
            </a:r>
          </a:p>
          <a:p>
            <a:r>
              <a:rPr lang="el-GR" dirty="0"/>
              <a:t>ι. Να καταγράψετε τον γονότυπο:</a:t>
            </a:r>
          </a:p>
          <a:p>
            <a:r>
              <a:rPr lang="el-GR" dirty="0"/>
              <a:t>• του πατέρα,</a:t>
            </a:r>
          </a:p>
          <a:p>
            <a:r>
              <a:rPr lang="el-GR" dirty="0"/>
              <a:t>• της μητέρας,</a:t>
            </a:r>
          </a:p>
          <a:p>
            <a:r>
              <a:rPr lang="el-GR" dirty="0"/>
              <a:t>• του παιδιού,</a:t>
            </a:r>
          </a:p>
          <a:p>
            <a:r>
              <a:rPr lang="el-GR" dirty="0"/>
              <a:t>και για τους δύο (2) χαρακτήρες</a:t>
            </a:r>
            <a:r>
              <a:rPr lang="el-GR" dirty="0" smtClean="0"/>
              <a:t>. (</a:t>
            </a:r>
            <a:r>
              <a:rPr lang="el-GR" dirty="0"/>
              <a:t>μονάδες 3)</a:t>
            </a:r>
          </a:p>
          <a:p>
            <a:r>
              <a:rPr lang="el-GR" dirty="0" err="1"/>
              <a:t>ιι</a:t>
            </a:r>
            <a:r>
              <a:rPr lang="el-GR" dirty="0"/>
              <a:t>. Σε περίπτωση που το ζευγάρι αποκτήσει δεύτερο παιδί να βρείτε, κάνοντας την κατάλληλη διασταύρωση, όλους τους πιθανούς γονότυπους των απογόνων και για τους δύο (2) </a:t>
            </a:r>
            <a:r>
              <a:rPr lang="el-GR"/>
              <a:t>χαρακτήρες</a:t>
            </a:r>
            <a:r>
              <a:rPr lang="el-GR" smtClean="0"/>
              <a:t>. (</a:t>
            </a:r>
            <a:r>
              <a:rPr lang="el-GR" dirty="0"/>
              <a:t>μονάδες 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869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200" b="1" dirty="0" smtClean="0">
                <a:solidFill>
                  <a:srgbClr val="FF0000"/>
                </a:solidFill>
              </a:rPr>
              <a:t>Επικρατής </a:t>
            </a:r>
            <a:r>
              <a:rPr lang="el-GR" sz="2200" b="1" dirty="0" err="1">
                <a:solidFill>
                  <a:srgbClr val="FF0000"/>
                </a:solidFill>
              </a:rPr>
              <a:t>αυτοσωματική</a:t>
            </a:r>
            <a:r>
              <a:rPr lang="el-GR" sz="2200" dirty="0">
                <a:solidFill>
                  <a:srgbClr val="FF0000"/>
                </a:solidFill>
              </a:rPr>
              <a:t>: </a:t>
            </a:r>
          </a:p>
          <a:p>
            <a:r>
              <a:rPr lang="el-GR" sz="2200" dirty="0"/>
              <a:t>Οι επηρεασμένοι γονείς (και οι δύο) μπορούν να αποκτήσουν υγιή παιδιά. </a:t>
            </a:r>
          </a:p>
          <a:p>
            <a:r>
              <a:rPr lang="el-GR" sz="2200" dirty="0"/>
              <a:t>Συνήθως τα επηρεασμένα παιδιά υπάρχουν σε όλες τις γενιές.</a:t>
            </a:r>
          </a:p>
          <a:p>
            <a:r>
              <a:rPr lang="el-GR" sz="2200" b="1" dirty="0" smtClean="0">
                <a:solidFill>
                  <a:srgbClr val="FF0000"/>
                </a:solidFill>
              </a:rPr>
              <a:t>Υπολειπόμενη </a:t>
            </a:r>
            <a:r>
              <a:rPr lang="el-GR" sz="2200" b="1" dirty="0" err="1">
                <a:solidFill>
                  <a:srgbClr val="FF0000"/>
                </a:solidFill>
              </a:rPr>
              <a:t>αυτοσωματική</a:t>
            </a:r>
            <a:r>
              <a:rPr lang="el-GR" sz="2200" dirty="0">
                <a:solidFill>
                  <a:srgbClr val="FF0000"/>
                </a:solidFill>
              </a:rPr>
              <a:t>: </a:t>
            </a:r>
          </a:p>
          <a:p>
            <a:r>
              <a:rPr lang="el-GR" sz="2200" dirty="0"/>
              <a:t>Οι υγιείς γονείς (και οι δύο) μπορούν να αποκτήσουν επηρεασμένα παιδιά. </a:t>
            </a:r>
          </a:p>
          <a:p>
            <a:r>
              <a:rPr lang="el-GR" sz="2200" dirty="0"/>
              <a:t>Τα επηρεασμένα παιδιά μπορεί να μην υπάρχουν σε όλες τις γενιές.</a:t>
            </a:r>
          </a:p>
          <a:p>
            <a:r>
              <a:rPr lang="el-GR" sz="2200" b="1" dirty="0" smtClean="0">
                <a:solidFill>
                  <a:srgbClr val="FF0000"/>
                </a:solidFill>
              </a:rPr>
              <a:t>Επικρατής </a:t>
            </a:r>
            <a:r>
              <a:rPr lang="el-GR" sz="2200" b="1" dirty="0">
                <a:solidFill>
                  <a:srgbClr val="FF0000"/>
                </a:solidFill>
              </a:rPr>
              <a:t>φυλοσύνδετη</a:t>
            </a:r>
            <a:r>
              <a:rPr lang="el-GR" sz="2200" dirty="0">
                <a:solidFill>
                  <a:srgbClr val="FF0000"/>
                </a:solidFill>
              </a:rPr>
              <a:t>: </a:t>
            </a:r>
          </a:p>
          <a:p>
            <a:r>
              <a:rPr lang="el-GR" sz="2200" dirty="0"/>
              <a:t>Η ασθένεια ουδέποτε μεταβιβάζεται από τον πατέρα σε αρσενικό παιδί.</a:t>
            </a:r>
          </a:p>
          <a:p>
            <a:r>
              <a:rPr lang="el-GR" sz="2200" dirty="0"/>
              <a:t>Όλες οι θυγατέρες επηρεασμένου πατέρα θα είναι επηρεασμένες.</a:t>
            </a:r>
          </a:p>
          <a:p>
            <a:r>
              <a:rPr lang="el-GR" sz="2200" b="1" dirty="0" smtClean="0">
                <a:solidFill>
                  <a:srgbClr val="FF0000"/>
                </a:solidFill>
              </a:rPr>
              <a:t>Υπολειπόμενη </a:t>
            </a:r>
            <a:r>
              <a:rPr lang="el-GR" sz="2200" b="1" dirty="0">
                <a:solidFill>
                  <a:srgbClr val="FF0000"/>
                </a:solidFill>
              </a:rPr>
              <a:t>φυλοσύνδετη</a:t>
            </a:r>
            <a:r>
              <a:rPr lang="el-GR" sz="2200" dirty="0">
                <a:solidFill>
                  <a:srgbClr val="FF0000"/>
                </a:solidFill>
              </a:rPr>
              <a:t>: </a:t>
            </a:r>
          </a:p>
          <a:p>
            <a:r>
              <a:rPr lang="el-GR" sz="2200" dirty="0"/>
              <a:t>Περισσότερα αρσενικά άτομα είναι επηρεασμένα. </a:t>
            </a:r>
          </a:p>
          <a:p>
            <a:r>
              <a:rPr lang="el-GR" sz="2200" dirty="0"/>
              <a:t>Η ασθένεια μεταβιβάζεται συνήθως από τη μητέρα στο γιο. </a:t>
            </a:r>
          </a:p>
          <a:p>
            <a:r>
              <a:rPr lang="el-GR" sz="2200" b="1" dirty="0" err="1" smtClean="0">
                <a:solidFill>
                  <a:srgbClr val="FF0000"/>
                </a:solidFill>
              </a:rPr>
              <a:t>Ολανδρική</a:t>
            </a:r>
            <a:r>
              <a:rPr lang="el-GR" sz="2200" dirty="0">
                <a:solidFill>
                  <a:srgbClr val="FF0000"/>
                </a:solidFill>
              </a:rPr>
              <a:t>: </a:t>
            </a:r>
          </a:p>
          <a:p>
            <a:r>
              <a:rPr lang="el-GR" sz="2200" dirty="0"/>
              <a:t>Η ασθένεια μεταβιβάζεται από τον πατέρα σε όλα τα αρσενικά παιδιά. </a:t>
            </a:r>
          </a:p>
          <a:p>
            <a:r>
              <a:rPr lang="el-GR" sz="2200" dirty="0"/>
              <a:t>Πατέρας που είναι επηρεασμένος συμβολίζεται με ΧΥ*, ενώ η μητέρα πάντα με ΧΧ</a:t>
            </a:r>
            <a:r>
              <a:rPr lang="el-GR" sz="2200" dirty="0" smtClean="0"/>
              <a:t>.</a:t>
            </a:r>
          </a:p>
          <a:p>
            <a:r>
              <a:rPr lang="el-GR" sz="2200" b="1" dirty="0" err="1" smtClean="0">
                <a:solidFill>
                  <a:srgbClr val="FF0000"/>
                </a:solidFill>
              </a:rPr>
              <a:t>Μιτοχονδριακή</a:t>
            </a:r>
            <a:r>
              <a:rPr lang="el-GR" sz="2200" b="1" dirty="0" smtClean="0"/>
              <a:t> </a:t>
            </a:r>
            <a:r>
              <a:rPr lang="el-GR" sz="2200" dirty="0"/>
              <a:t>μεταβίβαση: Σε αυτή την περίπτωση μόνο η μητέρα μεταβιβάζει (σε όλα τα παιδιά της). Ο πατέρας δεν μπορεί να μεταβιβάσει επειδή το γονιμοποιημένο ωάριο έχει μόνο τα μιτοχόνδρια του ωοκυττάρου. </a:t>
            </a:r>
          </a:p>
        </p:txBody>
      </p:sp>
    </p:spTree>
    <p:extLst>
      <p:ext uri="{BB962C8B-B14F-4D97-AF65-F5344CB8AC3E}">
        <p14:creationId xmlns:p14="http://schemas.microsoft.com/office/powerpoint/2010/main" val="358621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6386"/>
            <a:ext cx="10515600" cy="5530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4000" dirty="0" smtClean="0"/>
              <a:t>Για το καθένα γενεαλογικό δένδρο που ακολουθεί να βρείτε:</a:t>
            </a:r>
          </a:p>
          <a:p>
            <a:pPr marL="0" indent="0">
              <a:buNone/>
            </a:pPr>
            <a:r>
              <a:rPr lang="el-GR" sz="4000" dirty="0" smtClean="0"/>
              <a:t>(α) το είδος της κληρονομικότητας, </a:t>
            </a:r>
          </a:p>
          <a:p>
            <a:pPr marL="0" indent="0">
              <a:buNone/>
            </a:pPr>
            <a:r>
              <a:rPr lang="el-GR" sz="4000" dirty="0" smtClean="0"/>
              <a:t>(β) κατά πόσο το γονίδιο είναι υπολειπόμενο ή επικρατές,</a:t>
            </a:r>
          </a:p>
          <a:p>
            <a:pPr marL="0" indent="0">
              <a:buNone/>
            </a:pPr>
            <a:r>
              <a:rPr lang="el-GR" sz="4000" dirty="0" smtClean="0"/>
              <a:t>(γ) να δικαιολογήσετε τις απαντήσεις που δώσατε,</a:t>
            </a:r>
          </a:p>
          <a:p>
            <a:pPr marL="0" indent="0">
              <a:buNone/>
            </a:pPr>
            <a:r>
              <a:rPr lang="el-GR" sz="4000" dirty="0" smtClean="0"/>
              <a:t>(δ) να γράψετε όλους τους γονότυπους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04077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6464"/>
            <a:ext cx="7639202" cy="671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39202" y="567559"/>
            <a:ext cx="455279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Κληρονομικότητα</a:t>
            </a:r>
            <a:r>
              <a:rPr lang="el-GR" sz="2400" dirty="0" smtClean="0"/>
              <a:t>: </a:t>
            </a:r>
            <a:r>
              <a:rPr lang="el-GR" sz="2400" dirty="0" err="1" smtClean="0">
                <a:solidFill>
                  <a:srgbClr val="FF0000"/>
                </a:solidFill>
              </a:rPr>
              <a:t>Αυτοσωματική</a:t>
            </a:r>
            <a:endParaRPr lang="el-GR" sz="2400" dirty="0" smtClean="0">
              <a:solidFill>
                <a:srgbClr val="FF0000"/>
              </a:solidFill>
            </a:endParaRPr>
          </a:p>
          <a:p>
            <a:r>
              <a:rPr lang="el-GR" sz="2400" b="1" dirty="0" smtClean="0"/>
              <a:t>Γονίδιο</a:t>
            </a:r>
            <a:r>
              <a:rPr lang="el-GR" sz="2400" dirty="0" smtClean="0"/>
              <a:t>: </a:t>
            </a:r>
            <a:r>
              <a:rPr lang="el-GR" sz="2400" dirty="0" smtClean="0">
                <a:solidFill>
                  <a:srgbClr val="FF0000"/>
                </a:solidFill>
              </a:rPr>
              <a:t>Επικρατές</a:t>
            </a:r>
          </a:p>
          <a:p>
            <a:r>
              <a:rPr lang="el-GR" sz="2400" b="1" dirty="0" smtClean="0"/>
              <a:t>Επεξήγηση</a:t>
            </a:r>
            <a:r>
              <a:rPr lang="el-GR" sz="2400" dirty="0" smtClean="0"/>
              <a:t>: </a:t>
            </a:r>
          </a:p>
          <a:p>
            <a:r>
              <a:rPr lang="el-GR" sz="2400" dirty="0" smtClean="0">
                <a:solidFill>
                  <a:srgbClr val="FF0000"/>
                </a:solidFill>
              </a:rPr>
              <a:t>Επικρατές επειδή οι γονείς 1 και 2 απέκτησαν παιδί που δεν είναι επηρεασμένο (7). </a:t>
            </a:r>
          </a:p>
          <a:p>
            <a:r>
              <a:rPr lang="el-GR" sz="2400" dirty="0" smtClean="0">
                <a:solidFill>
                  <a:srgbClr val="FF0000"/>
                </a:solidFill>
              </a:rPr>
              <a:t>Δεν μπορεί να είναι φυλοσύνδετη αφού ο επηρεασμένος πατέρας 4 απέκτησε υγιή κόρη (8).</a:t>
            </a:r>
          </a:p>
          <a:p>
            <a:endParaRPr lang="el-GR" sz="2400" dirty="0" smtClean="0"/>
          </a:p>
          <a:p>
            <a:r>
              <a:rPr lang="el-GR" sz="2400" b="1" dirty="0" smtClean="0"/>
              <a:t>Γονότυποι</a:t>
            </a:r>
            <a:r>
              <a:rPr lang="el-GR" sz="2400" dirty="0" smtClean="0"/>
              <a:t>: Κάτω από κάθε άτομο στο γενεαλογικό δένδρο να γράψετε το γονότυπο</a:t>
            </a:r>
          </a:p>
          <a:p>
            <a:r>
              <a:rPr lang="el-GR" sz="2000" dirty="0" smtClean="0">
                <a:solidFill>
                  <a:srgbClr val="FF0000"/>
                </a:solidFill>
              </a:rPr>
              <a:t>1</a:t>
            </a:r>
            <a:r>
              <a:rPr lang="el-GR" sz="2000" dirty="0" smtClean="0"/>
              <a:t>: </a:t>
            </a:r>
            <a:r>
              <a:rPr lang="el-GR" sz="2000" dirty="0" err="1" smtClean="0"/>
              <a:t>Αα</a:t>
            </a:r>
            <a:r>
              <a:rPr lang="el-GR" sz="2000" dirty="0" smtClean="0"/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2</a:t>
            </a:r>
            <a:r>
              <a:rPr lang="el-GR" sz="2000" dirty="0" smtClean="0"/>
              <a:t>: </a:t>
            </a:r>
            <a:r>
              <a:rPr lang="el-GR" sz="2000" dirty="0" err="1" smtClean="0"/>
              <a:t>Αα</a:t>
            </a:r>
            <a:r>
              <a:rPr lang="el-GR" sz="2000" dirty="0" smtClean="0"/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3</a:t>
            </a:r>
            <a:r>
              <a:rPr lang="el-GR" sz="2000" dirty="0" smtClean="0"/>
              <a:t>: </a:t>
            </a:r>
            <a:r>
              <a:rPr lang="el-GR" sz="2000" dirty="0" err="1" smtClean="0"/>
              <a:t>αα</a:t>
            </a:r>
            <a:r>
              <a:rPr lang="el-GR" sz="2000" dirty="0" smtClean="0"/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4</a:t>
            </a:r>
            <a:r>
              <a:rPr lang="el-GR" sz="2000" dirty="0" smtClean="0"/>
              <a:t>: </a:t>
            </a:r>
            <a:r>
              <a:rPr lang="el-GR" sz="2000" dirty="0" err="1" smtClean="0"/>
              <a:t>Αα</a:t>
            </a:r>
            <a:r>
              <a:rPr lang="el-GR" sz="2000" dirty="0" smtClean="0"/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5</a:t>
            </a:r>
            <a:r>
              <a:rPr lang="el-GR" sz="2000" dirty="0" smtClean="0"/>
              <a:t>: ΑΑ ή </a:t>
            </a:r>
            <a:r>
              <a:rPr lang="el-GR" sz="2000" dirty="0" err="1" smtClean="0"/>
              <a:t>Αα</a:t>
            </a:r>
            <a:r>
              <a:rPr lang="el-GR" sz="2000" dirty="0" smtClean="0"/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6</a:t>
            </a:r>
            <a:r>
              <a:rPr lang="el-GR" sz="2000" dirty="0" smtClean="0"/>
              <a:t>: ΑΑ ή </a:t>
            </a:r>
            <a:r>
              <a:rPr lang="el-GR" sz="2000" dirty="0" err="1" smtClean="0"/>
              <a:t>Αα</a:t>
            </a:r>
            <a:r>
              <a:rPr lang="el-GR" sz="2000" dirty="0" smtClean="0"/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7</a:t>
            </a:r>
            <a:r>
              <a:rPr lang="el-GR" sz="2000" dirty="0" smtClean="0"/>
              <a:t>: </a:t>
            </a:r>
            <a:r>
              <a:rPr lang="el-GR" sz="2000" dirty="0" err="1" smtClean="0"/>
              <a:t>αα</a:t>
            </a:r>
            <a:r>
              <a:rPr lang="el-GR" sz="2000" dirty="0" smtClean="0"/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8</a:t>
            </a:r>
            <a:r>
              <a:rPr lang="el-GR" sz="2000" dirty="0" smtClean="0"/>
              <a:t>: </a:t>
            </a:r>
            <a:r>
              <a:rPr lang="el-GR" sz="2000" dirty="0" err="1" smtClean="0"/>
              <a:t>αα</a:t>
            </a:r>
            <a:r>
              <a:rPr lang="el-GR" sz="2000" dirty="0" smtClean="0"/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9</a:t>
            </a:r>
            <a:r>
              <a:rPr lang="el-GR" sz="2000" dirty="0" smtClean="0"/>
              <a:t>: </a:t>
            </a:r>
            <a:r>
              <a:rPr lang="el-GR" sz="2000" dirty="0" err="1" smtClean="0"/>
              <a:t>Αα</a:t>
            </a:r>
            <a:r>
              <a:rPr lang="el-GR" sz="2000" dirty="0" smtClean="0"/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10</a:t>
            </a:r>
            <a:r>
              <a:rPr lang="el-GR" sz="2000" dirty="0" smtClean="0"/>
              <a:t>: </a:t>
            </a:r>
            <a:r>
              <a:rPr lang="el-GR" sz="2000" dirty="0" err="1" smtClean="0"/>
              <a:t>αα</a:t>
            </a:r>
            <a:r>
              <a:rPr lang="el-GR" sz="2000" dirty="0" smtClean="0"/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11</a:t>
            </a:r>
            <a:r>
              <a:rPr lang="el-GR" sz="2000" dirty="0" smtClean="0"/>
              <a:t>: </a:t>
            </a:r>
            <a:r>
              <a:rPr lang="el-GR" sz="2000" dirty="0" err="1" smtClean="0"/>
              <a:t>αα</a:t>
            </a:r>
            <a:r>
              <a:rPr lang="el-GR" sz="2000" dirty="0" smtClean="0"/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12</a:t>
            </a:r>
            <a:r>
              <a:rPr lang="el-GR" sz="2000" dirty="0" smtClean="0"/>
              <a:t>: </a:t>
            </a:r>
            <a:r>
              <a:rPr lang="el-GR" sz="2000" dirty="0" err="1" smtClean="0"/>
              <a:t>αα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8959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4855"/>
            <a:ext cx="7104844" cy="41936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04844" y="117693"/>
            <a:ext cx="497154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Κληρονομικότητα</a:t>
            </a:r>
            <a:r>
              <a:rPr lang="el-GR" sz="2400" dirty="0" smtClean="0"/>
              <a:t>: </a:t>
            </a:r>
            <a:r>
              <a:rPr lang="el-GR" sz="2400" dirty="0" err="1" smtClean="0">
                <a:solidFill>
                  <a:srgbClr val="FF0000"/>
                </a:solidFill>
              </a:rPr>
              <a:t>Αυτοσωματική</a:t>
            </a:r>
            <a:endParaRPr lang="el-GR" sz="2400" dirty="0">
              <a:solidFill>
                <a:srgbClr val="FF0000"/>
              </a:solidFill>
            </a:endParaRPr>
          </a:p>
          <a:p>
            <a:r>
              <a:rPr lang="el-GR" sz="2400" dirty="0"/>
              <a:t>Γονίδιο</a:t>
            </a:r>
            <a:r>
              <a:rPr lang="el-GR" sz="2400" dirty="0" smtClean="0"/>
              <a:t>: </a:t>
            </a:r>
            <a:r>
              <a:rPr lang="el-GR" sz="2400" dirty="0" smtClean="0">
                <a:solidFill>
                  <a:srgbClr val="FF0000"/>
                </a:solidFill>
              </a:rPr>
              <a:t>Υπολειπόμενο</a:t>
            </a:r>
            <a:endParaRPr lang="el-GR" sz="2400" dirty="0">
              <a:solidFill>
                <a:srgbClr val="FF0000"/>
              </a:solidFill>
            </a:endParaRPr>
          </a:p>
          <a:p>
            <a:r>
              <a:rPr lang="el-GR" sz="2400" dirty="0"/>
              <a:t>Επεξήγηση</a:t>
            </a:r>
            <a:r>
              <a:rPr lang="el-GR" sz="2400" dirty="0" smtClean="0"/>
              <a:t>:</a:t>
            </a:r>
          </a:p>
          <a:p>
            <a:r>
              <a:rPr lang="el-GR" sz="2400" dirty="0" smtClean="0">
                <a:solidFill>
                  <a:srgbClr val="FF0000"/>
                </a:solidFill>
              </a:rPr>
              <a:t>Υπολειπόμενο επειδή οι υγιείς γονείς 8 και 9 απέκτησαν επηρεασμένο παιδί, το 17.</a:t>
            </a:r>
          </a:p>
          <a:p>
            <a:r>
              <a:rPr lang="el-GR" sz="2400" dirty="0" smtClean="0">
                <a:solidFill>
                  <a:srgbClr val="FF0000"/>
                </a:solidFill>
              </a:rPr>
              <a:t>Η κληρονομικότητα δεν μπορεί να είναι φυλοσύνδετη επειδή περίπου ίσος αριθμός αρσενικών και θηλυκών ατόμων είναι επηρεασμένος. </a:t>
            </a:r>
            <a:endParaRPr lang="el-GR" sz="2400" dirty="0">
              <a:solidFill>
                <a:srgbClr val="FF0000"/>
              </a:solidFill>
            </a:endParaRPr>
          </a:p>
          <a:p>
            <a:r>
              <a:rPr lang="el-GR" sz="2400" dirty="0" smtClean="0"/>
              <a:t>Γονότυποι</a:t>
            </a:r>
            <a:r>
              <a:rPr lang="el-GR" sz="2400" dirty="0"/>
              <a:t>: Κάτω από κάθε άτομο στο γενεαλογικό δένδρο να γράψετε το </a:t>
            </a:r>
            <a:r>
              <a:rPr lang="el-GR" sz="2400" dirty="0" smtClean="0"/>
              <a:t>γονότυπο</a:t>
            </a:r>
          </a:p>
          <a:p>
            <a:r>
              <a:rPr lang="el-GR" sz="2000" dirty="0">
                <a:solidFill>
                  <a:srgbClr val="FF0000"/>
                </a:solidFill>
              </a:rPr>
              <a:t>1</a:t>
            </a:r>
            <a:r>
              <a:rPr lang="el-GR" sz="2000" dirty="0"/>
              <a:t>: </a:t>
            </a:r>
            <a:r>
              <a:rPr lang="el-GR" sz="2000" dirty="0" err="1" smtClean="0"/>
              <a:t>αα</a:t>
            </a:r>
            <a:r>
              <a:rPr lang="el-GR" sz="2000" dirty="0" smtClean="0"/>
              <a:t> </a:t>
            </a:r>
            <a:r>
              <a:rPr lang="el-GR" sz="2000" dirty="0">
                <a:solidFill>
                  <a:srgbClr val="FF0000"/>
                </a:solidFill>
              </a:rPr>
              <a:t>2</a:t>
            </a:r>
            <a:r>
              <a:rPr lang="el-GR" sz="2000" dirty="0"/>
              <a:t>: </a:t>
            </a:r>
            <a:r>
              <a:rPr lang="el-GR" sz="2000" dirty="0" smtClean="0"/>
              <a:t>ΑΑ ή </a:t>
            </a:r>
            <a:r>
              <a:rPr lang="el-GR" sz="2000" dirty="0" err="1" smtClean="0"/>
              <a:t>Αα</a:t>
            </a:r>
            <a:r>
              <a:rPr lang="el-GR" sz="2000" dirty="0" smtClean="0"/>
              <a:t> </a:t>
            </a:r>
            <a:r>
              <a:rPr lang="el-GR" sz="2000" dirty="0">
                <a:solidFill>
                  <a:srgbClr val="FF0000"/>
                </a:solidFill>
              </a:rPr>
              <a:t>3</a:t>
            </a:r>
            <a:r>
              <a:rPr lang="el-GR" sz="2000" dirty="0"/>
              <a:t>: </a:t>
            </a:r>
            <a:r>
              <a:rPr lang="el-GR" sz="2000" dirty="0" err="1" smtClean="0"/>
              <a:t>Αα</a:t>
            </a:r>
            <a:r>
              <a:rPr lang="el-GR" sz="2000" dirty="0" smtClean="0"/>
              <a:t> </a:t>
            </a:r>
            <a:r>
              <a:rPr lang="el-GR" sz="2000" dirty="0">
                <a:solidFill>
                  <a:srgbClr val="FF0000"/>
                </a:solidFill>
              </a:rPr>
              <a:t>4</a:t>
            </a:r>
            <a:r>
              <a:rPr lang="el-GR" sz="2000" dirty="0"/>
              <a:t>: </a:t>
            </a:r>
            <a:r>
              <a:rPr lang="el-GR" sz="2000" dirty="0" err="1" smtClean="0"/>
              <a:t>αα</a:t>
            </a:r>
            <a:r>
              <a:rPr lang="el-GR" sz="2000" dirty="0" smtClean="0"/>
              <a:t> </a:t>
            </a:r>
            <a:r>
              <a:rPr lang="el-GR" sz="2000" dirty="0">
                <a:solidFill>
                  <a:srgbClr val="FF0000"/>
                </a:solidFill>
              </a:rPr>
              <a:t>5</a:t>
            </a:r>
            <a:r>
              <a:rPr lang="el-GR" sz="2000" dirty="0"/>
              <a:t>: </a:t>
            </a:r>
            <a:r>
              <a:rPr lang="el-GR" sz="2000" dirty="0" err="1" smtClean="0"/>
              <a:t>αα</a:t>
            </a:r>
            <a:r>
              <a:rPr lang="el-GR" sz="2000" dirty="0" smtClean="0"/>
              <a:t> </a:t>
            </a:r>
            <a:r>
              <a:rPr lang="el-GR" sz="2000" dirty="0">
                <a:solidFill>
                  <a:srgbClr val="FF0000"/>
                </a:solidFill>
              </a:rPr>
              <a:t>6</a:t>
            </a:r>
            <a:r>
              <a:rPr lang="el-GR" sz="2000" dirty="0"/>
              <a:t>: </a:t>
            </a:r>
            <a:r>
              <a:rPr lang="el-GR" sz="2000" dirty="0" err="1" smtClean="0"/>
              <a:t>Αα</a:t>
            </a:r>
            <a:r>
              <a:rPr lang="el-GR" sz="2000" dirty="0" smtClean="0"/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7</a:t>
            </a:r>
            <a:r>
              <a:rPr lang="el-GR" sz="2000" dirty="0"/>
              <a:t>: </a:t>
            </a:r>
            <a:r>
              <a:rPr lang="el-GR" sz="2000" dirty="0" smtClean="0"/>
              <a:t>ΑΑ ή </a:t>
            </a:r>
            <a:r>
              <a:rPr lang="el-GR" sz="2000" dirty="0" err="1" smtClean="0"/>
              <a:t>Αα</a:t>
            </a:r>
            <a:r>
              <a:rPr lang="el-GR" sz="2000" dirty="0" smtClean="0"/>
              <a:t> </a:t>
            </a:r>
            <a:r>
              <a:rPr lang="el-GR" sz="2000" dirty="0">
                <a:solidFill>
                  <a:srgbClr val="FF0000"/>
                </a:solidFill>
              </a:rPr>
              <a:t>8</a:t>
            </a:r>
            <a:r>
              <a:rPr lang="el-GR" sz="2000" dirty="0"/>
              <a:t>: </a:t>
            </a:r>
            <a:r>
              <a:rPr lang="el-GR" sz="2000" dirty="0" err="1" smtClean="0"/>
              <a:t>Αα</a:t>
            </a:r>
            <a:r>
              <a:rPr lang="el-GR" sz="2000" dirty="0" smtClean="0"/>
              <a:t> </a:t>
            </a:r>
            <a:r>
              <a:rPr lang="el-GR" sz="2000" dirty="0">
                <a:solidFill>
                  <a:srgbClr val="FF0000"/>
                </a:solidFill>
              </a:rPr>
              <a:t>9</a:t>
            </a:r>
            <a:r>
              <a:rPr lang="el-GR" sz="2000" dirty="0"/>
              <a:t>: </a:t>
            </a:r>
            <a:r>
              <a:rPr lang="el-GR" sz="2000" dirty="0" err="1"/>
              <a:t>Αα</a:t>
            </a:r>
            <a:r>
              <a:rPr lang="el-GR" sz="2000" dirty="0"/>
              <a:t> </a:t>
            </a:r>
            <a:r>
              <a:rPr lang="el-GR" sz="2000" dirty="0">
                <a:solidFill>
                  <a:srgbClr val="FF0000"/>
                </a:solidFill>
              </a:rPr>
              <a:t>10</a:t>
            </a:r>
            <a:r>
              <a:rPr lang="el-GR" sz="2000" dirty="0"/>
              <a:t>: </a:t>
            </a:r>
            <a:r>
              <a:rPr lang="el-GR" sz="2000" dirty="0" err="1"/>
              <a:t>αα</a:t>
            </a:r>
            <a:r>
              <a:rPr lang="el-GR" sz="2000" dirty="0"/>
              <a:t> </a:t>
            </a:r>
            <a:r>
              <a:rPr lang="el-GR" sz="2000" dirty="0">
                <a:solidFill>
                  <a:srgbClr val="FF0000"/>
                </a:solidFill>
              </a:rPr>
              <a:t>11</a:t>
            </a:r>
            <a:r>
              <a:rPr lang="el-GR" sz="2000" dirty="0"/>
              <a:t>: </a:t>
            </a:r>
            <a:r>
              <a:rPr lang="el-GR" sz="2000" dirty="0" err="1"/>
              <a:t>αα</a:t>
            </a:r>
            <a:r>
              <a:rPr lang="el-GR" sz="2000" dirty="0"/>
              <a:t> </a:t>
            </a:r>
            <a:r>
              <a:rPr lang="el-GR" sz="2000" dirty="0">
                <a:solidFill>
                  <a:srgbClr val="FF0000"/>
                </a:solidFill>
              </a:rPr>
              <a:t>12</a:t>
            </a:r>
            <a:r>
              <a:rPr lang="el-GR" sz="2000" dirty="0"/>
              <a:t>: </a:t>
            </a:r>
            <a:r>
              <a:rPr lang="el-GR" sz="2000" dirty="0" err="1" smtClean="0"/>
              <a:t>Αα</a:t>
            </a:r>
            <a:r>
              <a:rPr lang="el-GR" sz="2000" dirty="0" smtClean="0"/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13</a:t>
            </a:r>
            <a:r>
              <a:rPr lang="el-GR" sz="2000" dirty="0" smtClean="0"/>
              <a:t>: </a:t>
            </a:r>
            <a:r>
              <a:rPr lang="el-GR" sz="2000" dirty="0" err="1" smtClean="0"/>
              <a:t>αα</a:t>
            </a:r>
            <a:r>
              <a:rPr lang="el-GR" sz="2000" dirty="0" smtClean="0"/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14</a:t>
            </a:r>
            <a:r>
              <a:rPr lang="el-GR" sz="2000" dirty="0" smtClean="0"/>
              <a:t>: </a:t>
            </a:r>
            <a:r>
              <a:rPr lang="el-GR" sz="2000" dirty="0" err="1" smtClean="0"/>
              <a:t>Αα</a:t>
            </a:r>
            <a:r>
              <a:rPr lang="el-GR" sz="2000" dirty="0" smtClean="0"/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15</a:t>
            </a:r>
            <a:r>
              <a:rPr lang="el-GR" sz="2000" dirty="0" smtClean="0"/>
              <a:t>: ΑΑ ή </a:t>
            </a:r>
            <a:r>
              <a:rPr lang="el-GR" sz="2000" dirty="0" err="1" smtClean="0"/>
              <a:t>Αα</a:t>
            </a:r>
            <a:r>
              <a:rPr lang="el-GR" sz="2000" dirty="0" smtClean="0"/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16</a:t>
            </a:r>
            <a:r>
              <a:rPr lang="el-GR" sz="2000" dirty="0" smtClean="0"/>
              <a:t>: </a:t>
            </a:r>
            <a:r>
              <a:rPr lang="el-GR" sz="2000" dirty="0"/>
              <a:t>ΑΑ ή </a:t>
            </a:r>
            <a:r>
              <a:rPr lang="el-GR" sz="2000" dirty="0" err="1"/>
              <a:t>Αα</a:t>
            </a:r>
            <a:r>
              <a:rPr lang="el-GR" sz="2000" dirty="0" smtClean="0"/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17</a:t>
            </a:r>
            <a:r>
              <a:rPr lang="el-GR" sz="2000" dirty="0" smtClean="0"/>
              <a:t>: </a:t>
            </a:r>
            <a:r>
              <a:rPr lang="el-GR" sz="2000" dirty="0" err="1" smtClean="0"/>
              <a:t>αα</a:t>
            </a:r>
            <a:r>
              <a:rPr lang="el-GR" sz="2000" dirty="0" smtClean="0"/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18</a:t>
            </a:r>
            <a:r>
              <a:rPr lang="el-GR" sz="2000" dirty="0" smtClean="0"/>
              <a:t>: </a:t>
            </a:r>
            <a:r>
              <a:rPr lang="el-GR" sz="2000" dirty="0" err="1" smtClean="0"/>
              <a:t>αα</a:t>
            </a:r>
            <a:r>
              <a:rPr lang="el-GR" sz="2000" dirty="0" smtClean="0"/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19</a:t>
            </a:r>
            <a:r>
              <a:rPr lang="el-GR" sz="2000" dirty="0" smtClean="0"/>
              <a:t>: </a:t>
            </a:r>
            <a:r>
              <a:rPr lang="el-GR" sz="2000" dirty="0" err="1" smtClean="0"/>
              <a:t>αα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83476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" y="1387366"/>
            <a:ext cx="6104672" cy="35950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58455" y="252248"/>
            <a:ext cx="524991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Κληρονομικότητα: </a:t>
            </a:r>
            <a:r>
              <a:rPr lang="el-GR" sz="2400" dirty="0" smtClean="0">
                <a:solidFill>
                  <a:srgbClr val="FF0000"/>
                </a:solidFill>
              </a:rPr>
              <a:t>Φυλοσύνδετη</a:t>
            </a:r>
            <a:endParaRPr lang="el-GR" sz="2400" dirty="0">
              <a:solidFill>
                <a:srgbClr val="FF0000"/>
              </a:solidFill>
            </a:endParaRPr>
          </a:p>
          <a:p>
            <a:r>
              <a:rPr lang="el-GR" sz="2400" dirty="0"/>
              <a:t>Γονίδιο: </a:t>
            </a:r>
            <a:r>
              <a:rPr lang="el-GR" sz="2400" dirty="0" smtClean="0">
                <a:solidFill>
                  <a:srgbClr val="FF0000"/>
                </a:solidFill>
              </a:rPr>
              <a:t>Επικρατές</a:t>
            </a:r>
            <a:endParaRPr lang="el-GR" sz="2400" dirty="0">
              <a:solidFill>
                <a:srgbClr val="FF0000"/>
              </a:solidFill>
            </a:endParaRPr>
          </a:p>
          <a:p>
            <a:r>
              <a:rPr lang="el-GR" sz="2400" dirty="0"/>
              <a:t>Επεξήγηση:</a:t>
            </a:r>
          </a:p>
          <a:p>
            <a:r>
              <a:rPr lang="el-GR" sz="2400" dirty="0" smtClean="0">
                <a:solidFill>
                  <a:srgbClr val="FF0000"/>
                </a:solidFill>
              </a:rPr>
              <a:t>Φυλοσύνδετη επικρατής κληρονομικότητα επειδή ο κάθε επηρεασμένος πατέρας μεταβιβάζει σε όλες τις θυγατέρες του και ποτέ σε αρσενικό παιδί</a:t>
            </a:r>
          </a:p>
          <a:p>
            <a:endParaRPr lang="el-GR" sz="2400" dirty="0">
              <a:solidFill>
                <a:srgbClr val="FF0000"/>
              </a:solidFill>
            </a:endParaRPr>
          </a:p>
          <a:p>
            <a:r>
              <a:rPr lang="el-GR" sz="2400" dirty="0"/>
              <a:t>Γονότυποι: Κάτω από κάθε άτομο στο γενεαλογικό δένδρο να γράψετε το γονότυπο</a:t>
            </a:r>
          </a:p>
          <a:p>
            <a:r>
              <a:rPr lang="el-GR" sz="2000" dirty="0">
                <a:solidFill>
                  <a:srgbClr val="FF0000"/>
                </a:solidFill>
              </a:rPr>
              <a:t>1</a:t>
            </a:r>
            <a:r>
              <a:rPr lang="el-GR" sz="2000" dirty="0"/>
              <a:t>:  </a:t>
            </a:r>
            <a:r>
              <a:rPr lang="el-GR" sz="2000" dirty="0" smtClean="0"/>
              <a:t>  </a:t>
            </a:r>
            <a:r>
              <a:rPr lang="el-GR" sz="2000" dirty="0" smtClean="0">
                <a:solidFill>
                  <a:srgbClr val="FF0000"/>
                </a:solidFill>
              </a:rPr>
              <a:t>2</a:t>
            </a:r>
            <a:r>
              <a:rPr lang="el-GR" sz="2000" dirty="0"/>
              <a:t>: </a:t>
            </a:r>
            <a:r>
              <a:rPr lang="el-GR" sz="2000" dirty="0" smtClean="0"/>
              <a:t>    </a:t>
            </a:r>
            <a:r>
              <a:rPr lang="el-GR" sz="2000" dirty="0" smtClean="0">
                <a:solidFill>
                  <a:srgbClr val="FF0000"/>
                </a:solidFill>
              </a:rPr>
              <a:t>3</a:t>
            </a:r>
            <a:r>
              <a:rPr lang="el-GR" sz="2000" dirty="0"/>
              <a:t>: </a:t>
            </a:r>
            <a:r>
              <a:rPr lang="el-GR" sz="2000" dirty="0" smtClean="0"/>
              <a:t>     </a:t>
            </a:r>
            <a:r>
              <a:rPr lang="el-GR" sz="2000" dirty="0">
                <a:solidFill>
                  <a:srgbClr val="FF0000"/>
                </a:solidFill>
              </a:rPr>
              <a:t>4</a:t>
            </a:r>
            <a:r>
              <a:rPr lang="el-GR" sz="2000" dirty="0"/>
              <a:t>: </a:t>
            </a:r>
            <a:r>
              <a:rPr lang="el-GR" sz="2000" dirty="0" smtClean="0"/>
              <a:t>    </a:t>
            </a:r>
            <a:r>
              <a:rPr lang="el-GR" sz="2000" dirty="0">
                <a:solidFill>
                  <a:srgbClr val="FF0000"/>
                </a:solidFill>
              </a:rPr>
              <a:t>5</a:t>
            </a:r>
            <a:r>
              <a:rPr lang="el-GR" sz="2000" dirty="0"/>
              <a:t>: </a:t>
            </a:r>
            <a:r>
              <a:rPr lang="el-GR" sz="2000" dirty="0" smtClean="0"/>
              <a:t>   </a:t>
            </a:r>
            <a:r>
              <a:rPr lang="el-GR" sz="2000" dirty="0">
                <a:solidFill>
                  <a:srgbClr val="FF0000"/>
                </a:solidFill>
              </a:rPr>
              <a:t>6</a:t>
            </a:r>
            <a:r>
              <a:rPr lang="el-GR" sz="2000" dirty="0"/>
              <a:t>: </a:t>
            </a:r>
            <a:r>
              <a:rPr lang="el-GR" sz="2000" dirty="0" smtClean="0"/>
              <a:t>   </a:t>
            </a:r>
            <a:r>
              <a:rPr lang="el-GR" sz="2000" dirty="0">
                <a:solidFill>
                  <a:srgbClr val="FF0000"/>
                </a:solidFill>
              </a:rPr>
              <a:t>7</a:t>
            </a:r>
            <a:r>
              <a:rPr lang="el-GR" sz="2000" dirty="0"/>
              <a:t>: </a:t>
            </a:r>
            <a:r>
              <a:rPr lang="el-GR" sz="2000" dirty="0" smtClean="0"/>
              <a:t>    </a:t>
            </a:r>
            <a:r>
              <a:rPr lang="el-GR" sz="2000" dirty="0" smtClean="0">
                <a:solidFill>
                  <a:srgbClr val="FF0000"/>
                </a:solidFill>
              </a:rPr>
              <a:t>8</a:t>
            </a:r>
            <a:r>
              <a:rPr lang="el-GR" sz="2000" dirty="0"/>
              <a:t>: </a:t>
            </a:r>
            <a:r>
              <a:rPr lang="el-GR" sz="2000" dirty="0" smtClean="0"/>
              <a:t>    </a:t>
            </a:r>
            <a:r>
              <a:rPr lang="el-GR" sz="2000" dirty="0">
                <a:solidFill>
                  <a:srgbClr val="FF0000"/>
                </a:solidFill>
              </a:rPr>
              <a:t>9</a:t>
            </a:r>
            <a:r>
              <a:rPr lang="el-GR" sz="2000" dirty="0"/>
              <a:t>: </a:t>
            </a:r>
            <a:r>
              <a:rPr lang="el-GR" sz="2000" dirty="0" smtClean="0"/>
              <a:t>   </a:t>
            </a:r>
            <a:r>
              <a:rPr lang="el-GR" sz="2000" dirty="0">
                <a:solidFill>
                  <a:srgbClr val="FF0000"/>
                </a:solidFill>
              </a:rPr>
              <a:t>10</a:t>
            </a:r>
            <a:r>
              <a:rPr lang="el-GR" sz="2000" dirty="0"/>
              <a:t>: </a:t>
            </a:r>
            <a:r>
              <a:rPr lang="el-GR" sz="2000" dirty="0" smtClean="0"/>
              <a:t>    </a:t>
            </a:r>
            <a:r>
              <a:rPr lang="el-GR" sz="2000" dirty="0">
                <a:solidFill>
                  <a:srgbClr val="FF0000"/>
                </a:solidFill>
              </a:rPr>
              <a:t>11</a:t>
            </a:r>
            <a:r>
              <a:rPr lang="el-GR" sz="2000" dirty="0"/>
              <a:t>: </a:t>
            </a:r>
            <a:r>
              <a:rPr lang="el-GR" sz="2000" dirty="0" smtClean="0"/>
              <a:t>    </a:t>
            </a:r>
            <a:r>
              <a:rPr lang="el-GR" sz="2000" dirty="0" smtClean="0">
                <a:solidFill>
                  <a:srgbClr val="FF0000"/>
                </a:solidFill>
              </a:rPr>
              <a:t>12</a:t>
            </a:r>
            <a:r>
              <a:rPr lang="el-GR" sz="2000" dirty="0"/>
              <a:t>: </a:t>
            </a:r>
            <a:r>
              <a:rPr lang="el-GR" sz="2000" dirty="0" smtClean="0"/>
              <a:t>    </a:t>
            </a:r>
            <a:r>
              <a:rPr lang="el-GR" sz="2000" dirty="0" smtClean="0">
                <a:solidFill>
                  <a:srgbClr val="FF0000"/>
                </a:solidFill>
              </a:rPr>
              <a:t>13</a:t>
            </a:r>
            <a:r>
              <a:rPr lang="el-GR" sz="2000" dirty="0" smtClean="0"/>
              <a:t>:     </a:t>
            </a:r>
            <a:r>
              <a:rPr lang="el-GR" sz="2000" dirty="0">
                <a:solidFill>
                  <a:srgbClr val="FF0000"/>
                </a:solidFill>
              </a:rPr>
              <a:t>14</a:t>
            </a:r>
            <a:r>
              <a:rPr lang="el-GR" sz="2000" dirty="0"/>
              <a:t>: </a:t>
            </a:r>
            <a:r>
              <a:rPr lang="el-GR" sz="2000" dirty="0" smtClean="0"/>
              <a:t>    </a:t>
            </a:r>
            <a:r>
              <a:rPr lang="el-GR" sz="2000" dirty="0">
                <a:solidFill>
                  <a:srgbClr val="FF0000"/>
                </a:solidFill>
              </a:rPr>
              <a:t>15</a:t>
            </a:r>
            <a:r>
              <a:rPr lang="el-GR" sz="2000" dirty="0"/>
              <a:t>: </a:t>
            </a:r>
            <a:r>
              <a:rPr lang="el-GR" sz="2000" dirty="0" smtClean="0"/>
              <a:t>   </a:t>
            </a:r>
            <a:r>
              <a:rPr lang="el-GR" sz="2000" dirty="0" smtClean="0">
                <a:solidFill>
                  <a:srgbClr val="FF0000"/>
                </a:solidFill>
              </a:rPr>
              <a:t>16</a:t>
            </a:r>
            <a:r>
              <a:rPr lang="el-GR" sz="2000" dirty="0" smtClean="0"/>
              <a:t>:     </a:t>
            </a:r>
            <a:r>
              <a:rPr lang="el-GR" sz="2000" dirty="0" smtClean="0">
                <a:solidFill>
                  <a:srgbClr val="FF0000"/>
                </a:solidFill>
              </a:rPr>
              <a:t>17</a:t>
            </a:r>
            <a:r>
              <a:rPr lang="el-GR" sz="2000" dirty="0"/>
              <a:t>: </a:t>
            </a:r>
            <a:r>
              <a:rPr lang="el-GR" sz="2000" dirty="0" smtClean="0"/>
              <a:t>     </a:t>
            </a:r>
            <a:r>
              <a:rPr lang="el-GR" sz="2000" dirty="0">
                <a:solidFill>
                  <a:srgbClr val="FF0000"/>
                </a:solidFill>
              </a:rPr>
              <a:t>18</a:t>
            </a:r>
            <a:r>
              <a:rPr lang="el-GR" sz="2000" dirty="0"/>
              <a:t>: </a:t>
            </a:r>
            <a:r>
              <a:rPr lang="el-GR" sz="2000" dirty="0" smtClean="0"/>
              <a:t>  </a:t>
            </a:r>
            <a:r>
              <a:rPr lang="el-GR" sz="2000" dirty="0">
                <a:solidFill>
                  <a:srgbClr val="FF0000"/>
                </a:solidFill>
              </a:rPr>
              <a:t>19</a:t>
            </a:r>
            <a:r>
              <a:rPr lang="el-GR" sz="2000" dirty="0"/>
              <a:t>: </a:t>
            </a:r>
            <a:r>
              <a:rPr lang="el-GR" sz="2000" dirty="0" smtClean="0"/>
              <a:t>     </a:t>
            </a:r>
            <a:r>
              <a:rPr lang="el-GR" sz="2000" dirty="0" smtClean="0">
                <a:solidFill>
                  <a:srgbClr val="FF0000"/>
                </a:solidFill>
              </a:rPr>
              <a:t>20</a:t>
            </a:r>
            <a:r>
              <a:rPr lang="el-GR" sz="2000" dirty="0" smtClean="0"/>
              <a:t>:      </a:t>
            </a:r>
            <a:r>
              <a:rPr lang="el-GR" sz="2000" dirty="0" smtClean="0">
                <a:solidFill>
                  <a:srgbClr val="FF0000"/>
                </a:solidFill>
              </a:rPr>
              <a:t>21</a:t>
            </a:r>
            <a:r>
              <a:rPr lang="el-GR" sz="2000" dirty="0" smtClean="0"/>
              <a:t>:      </a:t>
            </a:r>
            <a:r>
              <a:rPr lang="el-GR" sz="2000" dirty="0" smtClean="0">
                <a:solidFill>
                  <a:srgbClr val="FF0000"/>
                </a:solidFill>
              </a:rPr>
              <a:t>22</a:t>
            </a:r>
            <a:r>
              <a:rPr lang="el-GR" sz="2000" dirty="0" smtClean="0"/>
              <a:t>:      </a:t>
            </a:r>
            <a:r>
              <a:rPr lang="el-GR" sz="2000" dirty="0" smtClean="0">
                <a:solidFill>
                  <a:srgbClr val="FF0000"/>
                </a:solidFill>
              </a:rPr>
              <a:t>23</a:t>
            </a:r>
            <a:r>
              <a:rPr lang="el-GR" sz="2000" dirty="0" smtClean="0"/>
              <a:t>: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2784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2770" y="1183222"/>
            <a:ext cx="5268685" cy="43031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26924" y="703321"/>
            <a:ext cx="50292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Κληρονομικότητα: </a:t>
            </a:r>
            <a:r>
              <a:rPr lang="el-GR" sz="2400" dirty="0">
                <a:solidFill>
                  <a:srgbClr val="FF0000"/>
                </a:solidFill>
              </a:rPr>
              <a:t>Φυλοσύνδετη</a:t>
            </a:r>
          </a:p>
          <a:p>
            <a:r>
              <a:rPr lang="el-GR" sz="2400" dirty="0" smtClean="0"/>
              <a:t>Γονίδιο: </a:t>
            </a:r>
            <a:r>
              <a:rPr lang="el-GR" sz="2400" dirty="0" smtClean="0">
                <a:solidFill>
                  <a:srgbClr val="FF0000"/>
                </a:solidFill>
              </a:rPr>
              <a:t>Επικρατές</a:t>
            </a:r>
            <a:endParaRPr lang="el-GR" sz="2400" dirty="0">
              <a:solidFill>
                <a:srgbClr val="FF0000"/>
              </a:solidFill>
            </a:endParaRPr>
          </a:p>
          <a:p>
            <a:r>
              <a:rPr lang="el-GR" sz="2400" dirty="0"/>
              <a:t>Επεξήγηση</a:t>
            </a:r>
            <a:r>
              <a:rPr lang="el-GR" sz="2400" dirty="0" smtClean="0"/>
              <a:t>:</a:t>
            </a:r>
          </a:p>
          <a:p>
            <a:endParaRPr lang="el-GR" sz="2400" dirty="0" smtClean="0"/>
          </a:p>
          <a:p>
            <a:r>
              <a:rPr lang="el-GR" sz="2400" dirty="0" smtClean="0">
                <a:solidFill>
                  <a:srgbClr val="FF0000"/>
                </a:solidFill>
              </a:rPr>
              <a:t>Ο πατέρας 7 μεταβιβάζει μόνο στις θυγατέρες του (όλες, 9 και 11)  και ποτέ σε αρσενικά άτομα. Περίπου ίσος αριθμός ατόμων είναι επηρεασμένος</a:t>
            </a:r>
          </a:p>
          <a:p>
            <a:endParaRPr lang="el-GR" sz="2400" dirty="0"/>
          </a:p>
          <a:p>
            <a:r>
              <a:rPr lang="el-GR" sz="2400" dirty="0"/>
              <a:t>Γονότυποι: Κάτω από κάθε άτομο στο γενεαλογικό δένδρο να γράψετε το </a:t>
            </a:r>
            <a:r>
              <a:rPr lang="el-GR" sz="2400" dirty="0" smtClean="0"/>
              <a:t>γονότυπο.</a:t>
            </a:r>
          </a:p>
          <a:p>
            <a:r>
              <a:rPr lang="el-GR" sz="2000" dirty="0">
                <a:solidFill>
                  <a:srgbClr val="FF0000"/>
                </a:solidFill>
              </a:rPr>
              <a:t>1</a:t>
            </a:r>
            <a:r>
              <a:rPr lang="el-GR" sz="2000" dirty="0"/>
              <a:t>: </a:t>
            </a:r>
            <a:r>
              <a:rPr lang="el-GR" sz="2000" dirty="0" smtClean="0"/>
              <a:t>      </a:t>
            </a:r>
            <a:r>
              <a:rPr lang="el-GR" sz="2000" dirty="0" smtClean="0">
                <a:solidFill>
                  <a:srgbClr val="FF0000"/>
                </a:solidFill>
              </a:rPr>
              <a:t>2</a:t>
            </a:r>
            <a:r>
              <a:rPr lang="el-GR" sz="2000" dirty="0"/>
              <a:t>: </a:t>
            </a:r>
            <a:r>
              <a:rPr lang="el-GR" sz="2000" dirty="0" smtClean="0"/>
              <a:t>      </a:t>
            </a:r>
            <a:r>
              <a:rPr lang="el-GR" sz="2000" dirty="0" smtClean="0">
                <a:solidFill>
                  <a:srgbClr val="FF0000"/>
                </a:solidFill>
              </a:rPr>
              <a:t>3</a:t>
            </a:r>
            <a:r>
              <a:rPr lang="el-GR" sz="2000" dirty="0" smtClean="0"/>
              <a:t>:       </a:t>
            </a:r>
            <a:r>
              <a:rPr lang="el-GR" sz="2000" dirty="0" smtClean="0">
                <a:solidFill>
                  <a:srgbClr val="FF0000"/>
                </a:solidFill>
              </a:rPr>
              <a:t>4</a:t>
            </a:r>
            <a:r>
              <a:rPr lang="el-GR" sz="2000" dirty="0"/>
              <a:t>: </a:t>
            </a:r>
            <a:r>
              <a:rPr lang="el-GR" sz="2000" dirty="0" smtClean="0"/>
              <a:t>      </a:t>
            </a:r>
            <a:r>
              <a:rPr lang="el-GR" sz="2000" dirty="0" smtClean="0">
                <a:solidFill>
                  <a:srgbClr val="FF0000"/>
                </a:solidFill>
              </a:rPr>
              <a:t>5</a:t>
            </a:r>
            <a:r>
              <a:rPr lang="el-GR" sz="2000" dirty="0"/>
              <a:t>: </a:t>
            </a:r>
            <a:r>
              <a:rPr lang="el-GR" sz="2000" dirty="0" smtClean="0"/>
              <a:t>      </a:t>
            </a:r>
            <a:r>
              <a:rPr lang="el-GR" sz="2000" dirty="0" smtClean="0">
                <a:solidFill>
                  <a:srgbClr val="FF0000"/>
                </a:solidFill>
              </a:rPr>
              <a:t>6</a:t>
            </a:r>
            <a:r>
              <a:rPr lang="el-GR" sz="2000" dirty="0" smtClean="0"/>
              <a:t>:       </a:t>
            </a:r>
            <a:r>
              <a:rPr lang="el-GR" sz="2000" dirty="0" smtClean="0">
                <a:solidFill>
                  <a:srgbClr val="FF0000"/>
                </a:solidFill>
              </a:rPr>
              <a:t>7</a:t>
            </a:r>
            <a:r>
              <a:rPr lang="el-GR" sz="2000" dirty="0"/>
              <a:t>: </a:t>
            </a:r>
            <a:r>
              <a:rPr lang="el-GR" sz="2000" dirty="0" smtClean="0"/>
              <a:t>      </a:t>
            </a:r>
            <a:r>
              <a:rPr lang="el-GR" sz="2000" dirty="0" smtClean="0">
                <a:solidFill>
                  <a:srgbClr val="FF0000"/>
                </a:solidFill>
              </a:rPr>
              <a:t>8</a:t>
            </a:r>
            <a:r>
              <a:rPr lang="el-GR" sz="2000" dirty="0"/>
              <a:t>: </a:t>
            </a:r>
            <a:r>
              <a:rPr lang="el-GR" sz="2000" dirty="0" smtClean="0"/>
              <a:t>     </a:t>
            </a:r>
            <a:r>
              <a:rPr lang="el-GR" sz="2000" dirty="0" smtClean="0">
                <a:solidFill>
                  <a:srgbClr val="FF0000"/>
                </a:solidFill>
              </a:rPr>
              <a:t>9</a:t>
            </a:r>
            <a:r>
              <a:rPr lang="el-GR" sz="2000" dirty="0" smtClean="0"/>
              <a:t>:       </a:t>
            </a:r>
            <a:r>
              <a:rPr lang="el-GR" sz="2000" dirty="0" smtClean="0">
                <a:solidFill>
                  <a:srgbClr val="FF0000"/>
                </a:solidFill>
              </a:rPr>
              <a:t>10</a:t>
            </a:r>
            <a:r>
              <a:rPr lang="el-GR" sz="2000" dirty="0"/>
              <a:t>: </a:t>
            </a:r>
            <a:r>
              <a:rPr lang="el-GR" sz="2000" dirty="0" smtClean="0"/>
              <a:t>      </a:t>
            </a:r>
            <a:r>
              <a:rPr lang="el-GR" sz="2000" dirty="0" smtClean="0">
                <a:solidFill>
                  <a:srgbClr val="FF0000"/>
                </a:solidFill>
              </a:rPr>
              <a:t>11</a:t>
            </a:r>
            <a:r>
              <a:rPr lang="el-GR" sz="2000" dirty="0" smtClean="0"/>
              <a:t>: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42825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31023"/>
            <a:ext cx="5666936" cy="39252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06662" y="631023"/>
            <a:ext cx="5943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Κληρονομικότητα</a:t>
            </a:r>
            <a:r>
              <a:rPr lang="el-GR" sz="2400" dirty="0" smtClean="0"/>
              <a:t>: </a:t>
            </a:r>
            <a:r>
              <a:rPr lang="el-GR" sz="2400" dirty="0" smtClean="0">
                <a:solidFill>
                  <a:srgbClr val="FF0000"/>
                </a:solidFill>
              </a:rPr>
              <a:t>Φυλοσύνδετη</a:t>
            </a:r>
            <a:endParaRPr lang="el-GR" sz="2400" dirty="0">
              <a:solidFill>
                <a:srgbClr val="FF0000"/>
              </a:solidFill>
            </a:endParaRPr>
          </a:p>
          <a:p>
            <a:r>
              <a:rPr lang="el-GR" sz="2400" dirty="0"/>
              <a:t>Γονίδιο</a:t>
            </a:r>
            <a:r>
              <a:rPr lang="el-GR" sz="2400" dirty="0" smtClean="0"/>
              <a:t>: </a:t>
            </a:r>
            <a:r>
              <a:rPr lang="el-GR" sz="2400" dirty="0" smtClean="0">
                <a:solidFill>
                  <a:srgbClr val="FF0000"/>
                </a:solidFill>
              </a:rPr>
              <a:t>Υπολειπόμενο</a:t>
            </a:r>
            <a:endParaRPr lang="el-GR" sz="2400" dirty="0">
              <a:solidFill>
                <a:srgbClr val="FF0000"/>
              </a:solidFill>
            </a:endParaRPr>
          </a:p>
          <a:p>
            <a:r>
              <a:rPr lang="el-GR" sz="2400" dirty="0"/>
              <a:t>Επεξήγηση</a:t>
            </a:r>
            <a:r>
              <a:rPr lang="el-GR" sz="2400" dirty="0" smtClean="0"/>
              <a:t>: </a:t>
            </a:r>
            <a:r>
              <a:rPr lang="el-GR" sz="2400" dirty="0">
                <a:solidFill>
                  <a:srgbClr val="FF0000"/>
                </a:solidFill>
              </a:rPr>
              <a:t>Υπολειπόμενο επειδή οι υγιείς γονείς </a:t>
            </a:r>
            <a:r>
              <a:rPr lang="el-GR" sz="2400" dirty="0" smtClean="0">
                <a:solidFill>
                  <a:srgbClr val="FF0000"/>
                </a:solidFill>
              </a:rPr>
              <a:t>3 </a:t>
            </a:r>
            <a:r>
              <a:rPr lang="el-GR" sz="2400" dirty="0">
                <a:solidFill>
                  <a:srgbClr val="FF0000"/>
                </a:solidFill>
              </a:rPr>
              <a:t>και </a:t>
            </a:r>
            <a:r>
              <a:rPr lang="el-GR" sz="2400" dirty="0" smtClean="0">
                <a:solidFill>
                  <a:srgbClr val="FF0000"/>
                </a:solidFill>
              </a:rPr>
              <a:t>4 </a:t>
            </a:r>
            <a:r>
              <a:rPr lang="el-GR" sz="2400" dirty="0">
                <a:solidFill>
                  <a:srgbClr val="FF0000"/>
                </a:solidFill>
              </a:rPr>
              <a:t>απέκτησαν επηρεασμένο παιδί, το </a:t>
            </a:r>
            <a:r>
              <a:rPr lang="el-GR" sz="2400" dirty="0" smtClean="0">
                <a:solidFill>
                  <a:srgbClr val="FF0000"/>
                </a:solidFill>
              </a:rPr>
              <a:t>9.</a:t>
            </a:r>
          </a:p>
          <a:p>
            <a:endParaRPr lang="el-GR" sz="2400" dirty="0">
              <a:solidFill>
                <a:srgbClr val="FF0000"/>
              </a:solidFill>
            </a:endParaRPr>
          </a:p>
          <a:p>
            <a:r>
              <a:rPr lang="el-GR" sz="2400" dirty="0" smtClean="0">
                <a:solidFill>
                  <a:srgbClr val="FF0000"/>
                </a:solidFill>
              </a:rPr>
              <a:t>Φυλοσύνδετη επειδή υπάρχει μεγαλύτερος αριθμός επηρεασμένων αρσενικών ατόμων παρά θηλυκών. </a:t>
            </a:r>
          </a:p>
          <a:p>
            <a:endParaRPr lang="el-GR" sz="2400" dirty="0"/>
          </a:p>
          <a:p>
            <a:r>
              <a:rPr lang="el-GR" sz="2400" dirty="0"/>
              <a:t>Γονότυποι: Κάτω από κάθε άτομο στο γενεαλογικό δένδρο να γράψετε το </a:t>
            </a:r>
            <a:r>
              <a:rPr lang="el-GR" sz="2400" dirty="0" smtClean="0"/>
              <a:t>γονότυπο</a:t>
            </a:r>
          </a:p>
          <a:p>
            <a:endParaRPr lang="el-GR" sz="2400" dirty="0"/>
          </a:p>
          <a:p>
            <a:r>
              <a:rPr lang="el-GR" sz="2000" dirty="0">
                <a:solidFill>
                  <a:srgbClr val="FF0000"/>
                </a:solidFill>
              </a:rPr>
              <a:t>1</a:t>
            </a:r>
            <a:r>
              <a:rPr lang="el-GR" sz="2000" dirty="0"/>
              <a:t>: </a:t>
            </a:r>
            <a:r>
              <a:rPr lang="el-GR" sz="2000" dirty="0" smtClean="0"/>
              <a:t>      </a:t>
            </a:r>
            <a:r>
              <a:rPr lang="el-GR" sz="2000" dirty="0" smtClean="0">
                <a:solidFill>
                  <a:srgbClr val="FF0000"/>
                </a:solidFill>
              </a:rPr>
              <a:t>2</a:t>
            </a:r>
            <a:r>
              <a:rPr lang="el-GR" sz="2000" dirty="0"/>
              <a:t>: </a:t>
            </a:r>
            <a:r>
              <a:rPr lang="el-GR" sz="2000" dirty="0" smtClean="0"/>
              <a:t>      </a:t>
            </a:r>
            <a:r>
              <a:rPr lang="el-GR" sz="2000" dirty="0" smtClean="0">
                <a:solidFill>
                  <a:srgbClr val="FF0000"/>
                </a:solidFill>
              </a:rPr>
              <a:t>3</a:t>
            </a:r>
            <a:r>
              <a:rPr lang="el-GR" sz="2000" dirty="0" smtClean="0"/>
              <a:t>:        </a:t>
            </a:r>
            <a:r>
              <a:rPr lang="el-GR" sz="2000" dirty="0" smtClean="0">
                <a:solidFill>
                  <a:srgbClr val="FF0000"/>
                </a:solidFill>
              </a:rPr>
              <a:t>4</a:t>
            </a:r>
            <a:r>
              <a:rPr lang="el-GR" sz="2000" dirty="0"/>
              <a:t>: </a:t>
            </a:r>
            <a:r>
              <a:rPr lang="el-GR" sz="2000" dirty="0" smtClean="0"/>
              <a:t>       </a:t>
            </a:r>
            <a:r>
              <a:rPr lang="el-GR" sz="2000" dirty="0" smtClean="0">
                <a:solidFill>
                  <a:srgbClr val="FF0000"/>
                </a:solidFill>
              </a:rPr>
              <a:t>5</a:t>
            </a:r>
            <a:r>
              <a:rPr lang="el-GR" sz="2000" dirty="0" smtClean="0"/>
              <a:t>:        </a:t>
            </a:r>
            <a:r>
              <a:rPr lang="el-GR" sz="2000" dirty="0" smtClean="0">
                <a:solidFill>
                  <a:srgbClr val="FF0000"/>
                </a:solidFill>
              </a:rPr>
              <a:t>6</a:t>
            </a:r>
            <a:r>
              <a:rPr lang="el-GR" sz="2000" dirty="0" smtClean="0"/>
              <a:t>:       </a:t>
            </a:r>
            <a:r>
              <a:rPr lang="el-GR" sz="2000" dirty="0" smtClean="0">
                <a:solidFill>
                  <a:srgbClr val="FF0000"/>
                </a:solidFill>
              </a:rPr>
              <a:t>7</a:t>
            </a:r>
            <a:r>
              <a:rPr lang="el-GR" sz="2000" dirty="0" smtClean="0"/>
              <a:t>:       </a:t>
            </a:r>
            <a:r>
              <a:rPr lang="el-GR" sz="2000" dirty="0" smtClean="0">
                <a:solidFill>
                  <a:srgbClr val="FF0000"/>
                </a:solidFill>
              </a:rPr>
              <a:t>8</a:t>
            </a:r>
            <a:r>
              <a:rPr lang="el-GR" sz="2000" dirty="0" smtClean="0"/>
              <a:t>:       </a:t>
            </a:r>
            <a:r>
              <a:rPr lang="el-GR" sz="2000" dirty="0" smtClean="0">
                <a:solidFill>
                  <a:srgbClr val="FF0000"/>
                </a:solidFill>
              </a:rPr>
              <a:t>9</a:t>
            </a:r>
            <a:r>
              <a:rPr lang="el-GR" sz="2000" dirty="0"/>
              <a:t>: </a:t>
            </a:r>
            <a:r>
              <a:rPr lang="el-GR" sz="2000" dirty="0" smtClean="0"/>
              <a:t>     </a:t>
            </a:r>
            <a:r>
              <a:rPr lang="el-GR" sz="2000" dirty="0" smtClean="0">
                <a:solidFill>
                  <a:srgbClr val="FF0000"/>
                </a:solidFill>
              </a:rPr>
              <a:t>10</a:t>
            </a:r>
            <a:r>
              <a:rPr lang="el-GR" sz="2000" dirty="0" smtClean="0"/>
              <a:t>:       </a:t>
            </a:r>
            <a:r>
              <a:rPr lang="el-GR" sz="2000" dirty="0" smtClean="0">
                <a:solidFill>
                  <a:srgbClr val="FF0000"/>
                </a:solidFill>
              </a:rPr>
              <a:t>11</a:t>
            </a:r>
            <a:r>
              <a:rPr lang="el-GR" sz="2000" dirty="0" smtClean="0"/>
              <a:t>:     </a:t>
            </a:r>
            <a:r>
              <a:rPr lang="el-GR" sz="2000" dirty="0" smtClean="0">
                <a:solidFill>
                  <a:srgbClr val="FF0000"/>
                </a:solidFill>
              </a:rPr>
              <a:t>12</a:t>
            </a:r>
            <a:r>
              <a:rPr lang="el-GR" sz="2000" dirty="0" smtClean="0"/>
              <a:t>:       </a:t>
            </a:r>
            <a:r>
              <a:rPr lang="el-GR" sz="2000" dirty="0" smtClean="0">
                <a:solidFill>
                  <a:srgbClr val="FF0000"/>
                </a:solidFill>
              </a:rPr>
              <a:t>13</a:t>
            </a:r>
            <a:r>
              <a:rPr lang="el-GR" sz="2000" dirty="0"/>
              <a:t>: </a:t>
            </a:r>
            <a:r>
              <a:rPr lang="el-GR" sz="2000" dirty="0" smtClean="0"/>
              <a:t>     </a:t>
            </a:r>
            <a:r>
              <a:rPr lang="el-GR" sz="2000" dirty="0" smtClean="0">
                <a:solidFill>
                  <a:srgbClr val="FF0000"/>
                </a:solidFill>
              </a:rPr>
              <a:t>14</a:t>
            </a:r>
            <a:r>
              <a:rPr lang="el-GR" sz="2000" dirty="0"/>
              <a:t>: </a:t>
            </a:r>
            <a:r>
              <a:rPr lang="el-GR" sz="2000" dirty="0" smtClean="0"/>
              <a:t>     </a:t>
            </a:r>
            <a:r>
              <a:rPr lang="el-GR" sz="2000" dirty="0" smtClean="0">
                <a:solidFill>
                  <a:srgbClr val="FF0000"/>
                </a:solidFill>
              </a:rPr>
              <a:t>15</a:t>
            </a:r>
            <a:r>
              <a:rPr lang="el-GR" sz="2000" dirty="0" smtClean="0"/>
              <a:t>: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0310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7185" y="857132"/>
            <a:ext cx="5751678" cy="39828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42234" y="857132"/>
            <a:ext cx="4698125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Κληρονομικότητα</a:t>
            </a:r>
            <a:r>
              <a:rPr lang="el-GR" sz="2400" dirty="0" smtClean="0"/>
              <a:t>: </a:t>
            </a:r>
            <a:r>
              <a:rPr lang="el-GR" sz="2400" dirty="0" smtClean="0">
                <a:solidFill>
                  <a:srgbClr val="FF0000"/>
                </a:solidFill>
              </a:rPr>
              <a:t>Φυλοσύνδετη</a:t>
            </a:r>
            <a:endParaRPr lang="el-GR" sz="2400" dirty="0">
              <a:solidFill>
                <a:srgbClr val="FF0000"/>
              </a:solidFill>
            </a:endParaRPr>
          </a:p>
          <a:p>
            <a:r>
              <a:rPr lang="el-GR" sz="2400" dirty="0"/>
              <a:t>Γονίδιο</a:t>
            </a:r>
            <a:r>
              <a:rPr lang="el-GR" sz="2400" dirty="0" smtClean="0"/>
              <a:t>: </a:t>
            </a:r>
            <a:r>
              <a:rPr lang="el-GR" sz="2400" dirty="0" err="1" smtClean="0">
                <a:solidFill>
                  <a:srgbClr val="FF0000"/>
                </a:solidFill>
              </a:rPr>
              <a:t>Ολανδρικό</a:t>
            </a:r>
            <a:endParaRPr lang="el-GR" sz="2400" dirty="0">
              <a:solidFill>
                <a:srgbClr val="FF0000"/>
              </a:solidFill>
            </a:endParaRPr>
          </a:p>
          <a:p>
            <a:r>
              <a:rPr lang="el-GR" sz="2400" dirty="0"/>
              <a:t>Επεξήγηση</a:t>
            </a:r>
            <a:r>
              <a:rPr lang="el-GR" sz="2400" dirty="0" smtClean="0"/>
              <a:t>:</a:t>
            </a:r>
          </a:p>
          <a:p>
            <a:endParaRPr lang="el-GR" sz="2400" dirty="0"/>
          </a:p>
          <a:p>
            <a:r>
              <a:rPr lang="el-GR" sz="2400" dirty="0" smtClean="0">
                <a:solidFill>
                  <a:srgbClr val="FF0000"/>
                </a:solidFill>
              </a:rPr>
              <a:t>Το γονίδιο μεταβιβάζεται από επηρεασμένους πατέρες σε όλα τα αρσενικά παιδιά.</a:t>
            </a:r>
            <a:endParaRPr lang="el-GR" sz="2400" dirty="0">
              <a:solidFill>
                <a:srgbClr val="FF0000"/>
              </a:solidFill>
            </a:endParaRPr>
          </a:p>
          <a:p>
            <a:endParaRPr lang="el-GR" sz="2400" dirty="0" smtClean="0"/>
          </a:p>
          <a:p>
            <a:r>
              <a:rPr lang="el-GR" sz="2400" dirty="0" smtClean="0"/>
              <a:t>Γονότυποι</a:t>
            </a:r>
            <a:r>
              <a:rPr lang="el-GR" sz="2400" dirty="0"/>
              <a:t>: Κάτω από κάθε άτομο στο γενεαλογικό δένδρο να γράψετε το </a:t>
            </a:r>
            <a:r>
              <a:rPr lang="el-GR" sz="2400" dirty="0" smtClean="0"/>
              <a:t>γονότυπο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l-GR" sz="2000" dirty="0">
                <a:solidFill>
                  <a:srgbClr val="FF0000"/>
                </a:solidFill>
              </a:rPr>
              <a:t>1</a:t>
            </a:r>
            <a:r>
              <a:rPr lang="el-GR" sz="2000" dirty="0" smtClean="0"/>
              <a:t>:</a:t>
            </a:r>
            <a:r>
              <a:rPr lang="en-US" sz="2000" dirty="0" smtClean="0"/>
              <a:t> XY* </a:t>
            </a:r>
            <a:r>
              <a:rPr lang="el-GR" sz="2000" dirty="0" smtClean="0">
                <a:solidFill>
                  <a:srgbClr val="FF0000"/>
                </a:solidFill>
              </a:rPr>
              <a:t>2</a:t>
            </a:r>
            <a:r>
              <a:rPr lang="el-GR" sz="2000" dirty="0"/>
              <a:t>: </a:t>
            </a:r>
            <a:r>
              <a:rPr lang="en-US" sz="2000" dirty="0" smtClean="0"/>
              <a:t>XX</a:t>
            </a:r>
            <a:r>
              <a:rPr lang="el-GR" sz="2000" dirty="0" smtClean="0"/>
              <a:t> </a:t>
            </a:r>
            <a:r>
              <a:rPr lang="el-GR" sz="2000" dirty="0">
                <a:solidFill>
                  <a:srgbClr val="FF0000"/>
                </a:solidFill>
              </a:rPr>
              <a:t>3</a:t>
            </a:r>
            <a:r>
              <a:rPr lang="el-GR" sz="2000" dirty="0"/>
              <a:t>:        </a:t>
            </a:r>
            <a:r>
              <a:rPr lang="el-GR" sz="2000" dirty="0">
                <a:solidFill>
                  <a:srgbClr val="FF0000"/>
                </a:solidFill>
              </a:rPr>
              <a:t>4</a:t>
            </a:r>
            <a:r>
              <a:rPr lang="el-GR" sz="2000" dirty="0"/>
              <a:t>:        </a:t>
            </a:r>
            <a:r>
              <a:rPr lang="el-GR" sz="2000" dirty="0">
                <a:solidFill>
                  <a:srgbClr val="FF0000"/>
                </a:solidFill>
              </a:rPr>
              <a:t>5</a:t>
            </a:r>
            <a:r>
              <a:rPr lang="el-GR" sz="2000" dirty="0"/>
              <a:t>:        </a:t>
            </a:r>
            <a:r>
              <a:rPr lang="el-GR" sz="2000" dirty="0">
                <a:solidFill>
                  <a:srgbClr val="FF0000"/>
                </a:solidFill>
              </a:rPr>
              <a:t>6</a:t>
            </a:r>
            <a:r>
              <a:rPr lang="el-GR" sz="2000" dirty="0"/>
              <a:t>:       </a:t>
            </a:r>
            <a:r>
              <a:rPr lang="el-GR" sz="2000" dirty="0">
                <a:solidFill>
                  <a:srgbClr val="FF0000"/>
                </a:solidFill>
              </a:rPr>
              <a:t>7</a:t>
            </a:r>
            <a:r>
              <a:rPr lang="el-GR" sz="2000" dirty="0"/>
              <a:t>:       </a:t>
            </a:r>
            <a:r>
              <a:rPr lang="el-GR" sz="2000" dirty="0">
                <a:solidFill>
                  <a:srgbClr val="FF0000"/>
                </a:solidFill>
              </a:rPr>
              <a:t>8</a:t>
            </a:r>
            <a:r>
              <a:rPr lang="el-GR" sz="2000" dirty="0"/>
              <a:t>:       </a:t>
            </a:r>
            <a:r>
              <a:rPr lang="el-GR" sz="2000" dirty="0">
                <a:solidFill>
                  <a:srgbClr val="FF0000"/>
                </a:solidFill>
              </a:rPr>
              <a:t>9</a:t>
            </a:r>
            <a:r>
              <a:rPr lang="el-GR" sz="2000" dirty="0"/>
              <a:t>:      </a:t>
            </a:r>
            <a:r>
              <a:rPr lang="el-GR" sz="2000" dirty="0">
                <a:solidFill>
                  <a:srgbClr val="FF0000"/>
                </a:solidFill>
              </a:rPr>
              <a:t>10</a:t>
            </a:r>
            <a:r>
              <a:rPr lang="el-GR" sz="2000" dirty="0"/>
              <a:t>:       </a:t>
            </a:r>
            <a:r>
              <a:rPr lang="el-GR" sz="2000" dirty="0">
                <a:solidFill>
                  <a:srgbClr val="FF0000"/>
                </a:solidFill>
              </a:rPr>
              <a:t>11</a:t>
            </a:r>
            <a:r>
              <a:rPr lang="el-GR" sz="2000" dirty="0"/>
              <a:t>:     </a:t>
            </a:r>
            <a:r>
              <a:rPr lang="el-GR" sz="2000" dirty="0">
                <a:solidFill>
                  <a:srgbClr val="FF0000"/>
                </a:solidFill>
              </a:rPr>
              <a:t>12</a:t>
            </a:r>
            <a:r>
              <a:rPr lang="el-GR" sz="2000" dirty="0"/>
              <a:t>:       </a:t>
            </a:r>
            <a:r>
              <a:rPr lang="el-GR" sz="2000" dirty="0">
                <a:solidFill>
                  <a:srgbClr val="FF0000"/>
                </a:solidFill>
              </a:rPr>
              <a:t>13</a:t>
            </a:r>
            <a:r>
              <a:rPr lang="el-GR" sz="2000" dirty="0"/>
              <a:t>:      </a:t>
            </a:r>
            <a:r>
              <a:rPr lang="el-GR" sz="2000" dirty="0">
                <a:solidFill>
                  <a:srgbClr val="FF0000"/>
                </a:solidFill>
              </a:rPr>
              <a:t>14</a:t>
            </a:r>
            <a:r>
              <a:rPr lang="el-GR" sz="2000" dirty="0"/>
              <a:t>:      </a:t>
            </a:r>
            <a:r>
              <a:rPr lang="el-GR" sz="2000" dirty="0">
                <a:solidFill>
                  <a:srgbClr val="FF0000"/>
                </a:solidFill>
              </a:rPr>
              <a:t>15</a:t>
            </a:r>
            <a:r>
              <a:rPr lang="el-GR" sz="2000" dirty="0"/>
              <a:t>: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77577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1259</Words>
  <Application>Microsoft Office PowerPoint</Application>
  <PresentationFormat>Custom</PresentationFormat>
  <Paragraphs>135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ΓΕΝΕΑΛΟΓΙΚΑ ΔΕΝΤΡΑ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Ερώτηση Παγκύπριων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ΟΜΟΙΟΣΤΑΣΗ</dc:title>
  <dc:creator>Mikis</dc:creator>
  <cp:lastModifiedBy>MIKIS HADJINEOPHYTOU</cp:lastModifiedBy>
  <cp:revision>104</cp:revision>
  <cp:lastPrinted>2018-05-04T07:02:36Z</cp:lastPrinted>
  <dcterms:created xsi:type="dcterms:W3CDTF">2017-08-22T21:19:01Z</dcterms:created>
  <dcterms:modified xsi:type="dcterms:W3CDTF">2018-06-06T12:08:25Z</dcterms:modified>
</cp:coreProperties>
</file>