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62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3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6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4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8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2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8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3340-892F-45C2-B786-C29F2ABE4B67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1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4178442" y="955504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Ευθύγραμμα Τμήματα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763" y="255123"/>
            <a:ext cx="9213271" cy="61771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Autofit/>
          </a:bodyPr>
          <a:lstStyle/>
          <a:p>
            <a:r>
              <a:rPr lang="el-G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Δευτερεύοντα Στοιχεία Τριγώνου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Horizontal Scroll 14"/>
          <p:cNvSpPr/>
          <p:nvPr/>
        </p:nvSpPr>
        <p:spPr>
          <a:xfrm>
            <a:off x="540328" y="1509690"/>
            <a:ext cx="5888181" cy="1595205"/>
          </a:xfrm>
          <a:prstGeom prst="horizontalScroll">
            <a:avLst>
              <a:gd name="adj" fmla="val 9894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Διάμεσος του τριγώνου (ΑΜ):=</a:t>
            </a:r>
          </a:p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ευθύγραμμο τμήμα που ενώνει μία κορυφή του τριγώνου με το μέσο της απέναντι πλευράς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864927" y="2006761"/>
                <a:ext cx="4378034" cy="60106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ΑΜ: Διάμεσος </a:t>
                </a:r>
                <a14:m>
                  <m:oMath xmlns:m="http://schemas.openxmlformats.org/officeDocument/2006/math">
                    <m:r>
                      <a:rPr lang="el-GR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ΒΜ</m:t>
                    </m:r>
                    <m: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ΜΓ</m:t>
                    </m:r>
                    <m: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2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2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ΒΓ</m:t>
                        </m:r>
                      </m:num>
                      <m:den>
                        <m:r>
                          <a:rPr lang="el-GR" sz="2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927" y="2006761"/>
                <a:ext cx="4378034" cy="601062"/>
              </a:xfrm>
              <a:prstGeom prst="rect">
                <a:avLst/>
              </a:prstGeom>
              <a:blipFill>
                <a:blip r:embed="rId2"/>
                <a:stretch>
                  <a:fillRect l="-1806" b="-8911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864927" y="3719853"/>
                <a:ext cx="4856018" cy="62042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ΑΔ: Διχοτόμος </a:t>
                </a:r>
                <a14:m>
                  <m:oMath xmlns:m="http://schemas.openxmlformats.org/officeDocument/2006/math">
                    <m:r>
                      <a:rPr lang="el-GR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acc>
                      <m:accPr>
                        <m:chr m:val="̂"/>
                        <m:ctrlPr>
                          <a:rPr lang="el-GR" sz="2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2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e>
                    </m:acc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Δ</m:t>
                    </m:r>
                    <m:acc>
                      <m:accPr>
                        <m:chr m:val="̂"/>
                        <m:ctrlPr>
                          <a:rPr lang="el-GR" sz="2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20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e>
                    </m:acc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Γ</m:t>
                    </m:r>
                    <m:r>
                      <a:rPr lang="el-GR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l-GR" sz="22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2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Β</m:t>
                        </m:r>
                        <m:acc>
                          <m:accPr>
                            <m:chr m:val="̂"/>
                            <m:ctrlPr>
                              <a:rPr lang="el-GR" sz="22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l-GR" sz="2200" b="0" i="0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Α</m:t>
                            </m:r>
                          </m:e>
                        </m:acc>
                        <m:r>
                          <m:rPr>
                            <m:sty m:val="p"/>
                          </m:rPr>
                          <a:rPr lang="el-GR" sz="22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num>
                      <m:den>
                        <m:r>
                          <a:rPr lang="el-GR" sz="2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927" y="3719853"/>
                <a:ext cx="4856018" cy="620426"/>
              </a:xfrm>
              <a:prstGeom prst="rect">
                <a:avLst/>
              </a:prstGeom>
              <a:blipFill>
                <a:blip r:embed="rId3"/>
                <a:stretch>
                  <a:fillRect l="-1627" b="-13462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Horizontal Scroll 20"/>
          <p:cNvSpPr/>
          <p:nvPr/>
        </p:nvSpPr>
        <p:spPr>
          <a:xfrm>
            <a:off x="540328" y="3156985"/>
            <a:ext cx="5888181" cy="1746162"/>
          </a:xfrm>
          <a:prstGeom prst="horizontalScroll">
            <a:avLst>
              <a:gd name="adj" fmla="val 7514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Διχοτόμος του τριγώνου (ΑΔ):=</a:t>
            </a:r>
          </a:p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ευθύγραμμο τμήμα που διχοτομεί μια γωνία του τριγώνου, έχει αρχή την κορυφή της γωνίας και καταλήγει στην απέναντι πλευρά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864927" y="5452309"/>
                <a:ext cx="4384964" cy="78085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ΑΔ: ύψος </a:t>
                </a:r>
                <a14:m>
                  <m:oMath xmlns:m="http://schemas.openxmlformats.org/officeDocument/2006/math">
                    <m:r>
                      <a:rPr lang="el-GR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</m:t>
                    </m:r>
                    <m:acc>
                      <m:accPr>
                        <m:chr m:val="̂"/>
                        <m:ctrlPr>
                          <a:rPr lang="el-GR" sz="2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2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</m:acc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Γ</m:t>
                    </m:r>
                    <m:acc>
                      <m:accPr>
                        <m:chr m:val="̂"/>
                        <m:ctrlPr>
                          <a:rPr lang="el-GR" sz="2200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2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Δ</m:t>
                        </m:r>
                      </m:e>
                    </m:acc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lang="el-GR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=90°</m:t>
                    </m:r>
                  </m:oMath>
                </a14:m>
                <a:endParaRPr lang="el-GR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 </a:t>
                </a:r>
                <a14:m>
                  <m:oMath xmlns:m="http://schemas.openxmlformats.org/officeDocument/2006/math">
                    <m: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l-GR" sz="2200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a:rPr lang="el-GR" sz="2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ΑΔ</m:t>
                    </m:r>
                    <m:r>
                      <a:rPr lang="el-GR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ΒΓ</m:t>
                    </m:r>
                  </m:oMath>
                </a14:m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4927" y="5452309"/>
                <a:ext cx="4384964" cy="780855"/>
              </a:xfrm>
              <a:prstGeom prst="rect">
                <a:avLst/>
              </a:prstGeom>
              <a:blipFill>
                <a:blip r:embed="rId4"/>
                <a:stretch>
                  <a:fillRect l="-1803" t="-3053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Horizontal Scroll 24"/>
          <p:cNvSpPr/>
          <p:nvPr/>
        </p:nvSpPr>
        <p:spPr>
          <a:xfrm>
            <a:off x="540327" y="4967916"/>
            <a:ext cx="5888181" cy="1746162"/>
          </a:xfrm>
          <a:prstGeom prst="horizontalScroll">
            <a:avLst>
              <a:gd name="adj" fmla="val 7514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Ύψος του τριγώνου (ΑΔ):=</a:t>
            </a:r>
          </a:p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 </a:t>
            </a:r>
            <a:r>
              <a:rPr lang="el-GR" sz="22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κάθετο ευθύγραμμο τμήμα </a:t>
            </a:r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που έχει αρχή μια κορυφή του τριγώνου και καταλήγει στην απέναντι πλευρά</a:t>
            </a:r>
          </a:p>
        </p:txBody>
      </p:sp>
    </p:spTree>
    <p:extLst>
      <p:ext uri="{BB962C8B-B14F-4D97-AF65-F5344CB8AC3E}">
        <p14:creationId xmlns:p14="http://schemas.microsoft.com/office/powerpoint/2010/main" val="203749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20" grpId="0" animBg="1"/>
      <p:bldP spid="21" grpId="0" animBg="1"/>
      <p:bldP spid="22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2073" y="1669473"/>
            <a:ext cx="4170218" cy="3025486"/>
          </a:xfrm>
        </p:spPr>
        <p:txBody>
          <a:bodyPr/>
          <a:lstStyle/>
          <a:p>
            <a:pPr marL="0" indent="0">
              <a:buNone/>
            </a:pPr>
            <a:r>
              <a:rPr lang="el-G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Κύρια Στοιχεία</a:t>
            </a:r>
          </a:p>
          <a:p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:= Δύο ίσες πλευρές</a:t>
            </a:r>
          </a:p>
          <a:p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Δύο ίσες γωνίες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483336" y="379814"/>
            <a:ext cx="5225328" cy="6177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Ισοσκελές Τρίγωνο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03" y="1669473"/>
            <a:ext cx="3802063" cy="3318164"/>
          </a:xfrm>
          <a:prstGeom prst="rect">
            <a:avLst/>
          </a:prstGeom>
          <a:ln>
            <a:solidFill>
              <a:srgbClr val="FF0066"/>
            </a:solidFill>
          </a:ln>
        </p:spPr>
      </p:pic>
      <p:cxnSp>
        <p:nvCxnSpPr>
          <p:cNvPr id="7" name="Straight Arrow Connector 6"/>
          <p:cNvCxnSpPr/>
          <p:nvPr/>
        </p:nvCxnSpPr>
        <p:spPr>
          <a:xfrm flipV="1">
            <a:off x="1981200" y="2632364"/>
            <a:ext cx="2854036" cy="332509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017545" y="2798618"/>
            <a:ext cx="1817691" cy="838201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4860205" y="2407227"/>
            <a:ext cx="1194234" cy="5576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Σκέλη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972757" y="3477491"/>
            <a:ext cx="2816696" cy="1350823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4860205" y="3217718"/>
            <a:ext cx="1194234" cy="5576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Βάση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589158" y="4708814"/>
            <a:ext cx="682990" cy="80529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521527" y="4694959"/>
            <a:ext cx="678874" cy="80529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 txBox="1">
            <a:spLocks/>
          </p:cNvSpPr>
          <p:nvPr/>
        </p:nvSpPr>
        <p:spPr>
          <a:xfrm>
            <a:off x="490104" y="5609359"/>
            <a:ext cx="4299350" cy="9490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Παρά τη βάση γωνίες ισοσκελούς τριγώνου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408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0036" y="1669473"/>
            <a:ext cx="6677891" cy="1461654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Σε </a:t>
            </a:r>
            <a:r>
              <a:rPr lang="el-G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ισοσκελές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τρίγωνο:</a:t>
            </a:r>
          </a:p>
          <a:p>
            <a:pPr marL="0" indent="0" algn="just">
              <a:buNone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</a:t>
            </a:r>
            <a:r>
              <a:rPr lang="el-G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διάμεσος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η </a:t>
            </a:r>
            <a:r>
              <a:rPr lang="el-G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διχοτόμος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και το </a:t>
            </a:r>
            <a:r>
              <a:rPr lang="el-G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ύψος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που αντιστοιχούν στη βάση, συμπίπτουν.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17545" y="352381"/>
            <a:ext cx="6242555" cy="6177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Θεώρημα Ισοσκελούς Τριγώνου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03" y="1669473"/>
            <a:ext cx="3802063" cy="3318164"/>
          </a:xfrm>
          <a:prstGeom prst="rect">
            <a:avLst/>
          </a:prstGeom>
          <a:ln>
            <a:solidFill>
              <a:srgbClr val="FF0066"/>
            </a:solidFill>
          </a:ln>
        </p:spPr>
      </p:pic>
      <p:cxnSp>
        <p:nvCxnSpPr>
          <p:cNvPr id="12" name="Straight Arrow Connector 11"/>
          <p:cNvCxnSpPr/>
          <p:nvPr/>
        </p:nvCxnSpPr>
        <p:spPr>
          <a:xfrm>
            <a:off x="2795872" y="4849091"/>
            <a:ext cx="443345" cy="955964"/>
          </a:xfrm>
          <a:prstGeom prst="straightConnector1">
            <a:avLst/>
          </a:prstGeom>
          <a:ln w="28575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2798613" y="5805055"/>
            <a:ext cx="1194234" cy="5576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Βάση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382982" y="1828800"/>
            <a:ext cx="0" cy="302029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391134" y="1610318"/>
            <a:ext cx="443345" cy="3879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70094" y="4655127"/>
            <a:ext cx="443345" cy="3879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52523" y="4655127"/>
            <a:ext cx="443345" cy="3879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161308" y="4925979"/>
            <a:ext cx="443345" cy="3879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913368" y="4696692"/>
            <a:ext cx="124688" cy="274764"/>
            <a:chOff x="1842655" y="3714950"/>
            <a:chExt cx="124688" cy="274764"/>
          </a:xfrm>
        </p:grpSpPr>
        <p:cxnSp>
          <p:nvCxnSpPr>
            <p:cNvPr id="25" name="Straight Connector 24"/>
            <p:cNvCxnSpPr/>
            <p:nvPr/>
          </p:nvCxnSpPr>
          <p:spPr>
            <a:xfrm flipH="1">
              <a:off x="1842655" y="3714955"/>
              <a:ext cx="55418" cy="274759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1911925" y="3714950"/>
              <a:ext cx="55418" cy="274759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2707255" y="4696692"/>
            <a:ext cx="124688" cy="274764"/>
            <a:chOff x="1842655" y="3714950"/>
            <a:chExt cx="124688" cy="274764"/>
          </a:xfrm>
        </p:grpSpPr>
        <p:cxnSp>
          <p:nvCxnSpPr>
            <p:cNvPr id="28" name="Straight Connector 27"/>
            <p:cNvCxnSpPr/>
            <p:nvPr/>
          </p:nvCxnSpPr>
          <p:spPr>
            <a:xfrm flipH="1">
              <a:off x="1842655" y="3714955"/>
              <a:ext cx="55418" cy="274759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1911925" y="3714950"/>
              <a:ext cx="55418" cy="274759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 rot="10044982">
            <a:off x="2072474" y="2241693"/>
            <a:ext cx="508846" cy="554184"/>
            <a:chOff x="4876801" y="2064325"/>
            <a:chExt cx="508846" cy="554184"/>
          </a:xfrm>
        </p:grpSpPr>
        <p:sp>
          <p:nvSpPr>
            <p:cNvPr id="35" name="Arc 34"/>
            <p:cNvSpPr/>
            <p:nvPr/>
          </p:nvSpPr>
          <p:spPr>
            <a:xfrm>
              <a:off x="4876801" y="2133600"/>
              <a:ext cx="467281" cy="484909"/>
            </a:xfrm>
            <a:prstGeom prst="arc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5152006" y="2064325"/>
              <a:ext cx="233641" cy="242454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 rot="6859180">
            <a:off x="2238729" y="2394093"/>
            <a:ext cx="508846" cy="554184"/>
            <a:chOff x="4876801" y="2064325"/>
            <a:chExt cx="508846" cy="554184"/>
          </a:xfrm>
        </p:grpSpPr>
        <p:sp>
          <p:nvSpPr>
            <p:cNvPr id="38" name="Arc 37"/>
            <p:cNvSpPr/>
            <p:nvPr/>
          </p:nvSpPr>
          <p:spPr>
            <a:xfrm>
              <a:off x="4876801" y="2133600"/>
              <a:ext cx="467281" cy="484909"/>
            </a:xfrm>
            <a:prstGeom prst="arc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 flipV="1">
              <a:off x="5152006" y="2064325"/>
              <a:ext cx="233641" cy="242454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2402718" y="4613574"/>
            <a:ext cx="221333" cy="205193"/>
            <a:chOff x="6719455" y="6400800"/>
            <a:chExt cx="415636" cy="418666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6719455" y="6400800"/>
              <a:ext cx="415636" cy="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135091" y="6400800"/>
              <a:ext cx="0" cy="418666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ontent Placeholder 2"/>
              <p:cNvSpPr txBox="1">
                <a:spLocks/>
              </p:cNvSpPr>
              <p:nvPr/>
            </p:nvSpPr>
            <p:spPr>
              <a:xfrm>
                <a:off x="5140036" y="4358710"/>
                <a:ext cx="3920838" cy="172516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Στο τρίγωνο ΑΒΓ, το ΑΔ είναι και </a:t>
                </a:r>
              </a:p>
              <a:p>
                <a:pPr marL="0" indent="0" algn="just">
                  <a:buNone/>
                </a:pPr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διάμεσος (ΒΔ=ΔΓ) και</a:t>
                </a:r>
              </a:p>
              <a:p>
                <a:pPr marL="0" indent="0" algn="just">
                  <a:buNone/>
                </a:pPr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διχοτόμος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Β</m:t>
                    </m:r>
                    <m:acc>
                      <m:accPr>
                        <m:chr m:val="̂"/>
                        <m:ctrlPr>
                          <a:rPr lang="el-GR" sz="2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2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acc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Δ</m:t>
                    </m:r>
                    <m: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Δ</m:t>
                    </m:r>
                    <m:acc>
                      <m:accPr>
                        <m:chr m:val="̂"/>
                        <m:ctrlPr>
                          <a:rPr lang="el-GR" sz="22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200" b="0" i="0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Α</m:t>
                        </m:r>
                      </m:e>
                    </m:acc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Γ</m:t>
                    </m:r>
                  </m:oMath>
                </a14:m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και </a:t>
                </a:r>
              </a:p>
              <a:p>
                <a:pPr marL="0" indent="0" algn="just">
                  <a:buNone/>
                </a:pPr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ύψος (Δ</a:t>
                </a:r>
                <a:r>
                  <a:rPr lang="el-GR" sz="22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=Δ</a:t>
                </a:r>
                <a:r>
                  <a:rPr lang="el-GR" sz="2200" baseline="-25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=90°)</a:t>
                </a:r>
                <a:endParaRPr lang="en-US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036" y="4358710"/>
                <a:ext cx="3920838" cy="1725168"/>
              </a:xfrm>
              <a:prstGeom prst="rect">
                <a:avLst/>
              </a:prstGeom>
              <a:blipFill>
                <a:blip r:embed="rId3"/>
                <a:stretch>
                  <a:fillRect l="-2016" t="-4561" r="-930" b="-6316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 rot="20326371">
            <a:off x="9200809" y="5043569"/>
            <a:ext cx="2948826" cy="1325563"/>
          </a:xfrm>
        </p:spPr>
        <p:txBody>
          <a:bodyPr/>
          <a:lstStyle/>
          <a:p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Geogebra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4096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 animBg="1"/>
      <p:bldP spid="23" grpId="0"/>
      <p:bldP spid="43" grpId="0" animBg="1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436" y="343188"/>
            <a:ext cx="1808018" cy="54350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l-GR"/>
              <a:t>Εφαρμογή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03" y="1669473"/>
            <a:ext cx="3802063" cy="3318164"/>
          </a:xfrm>
          <a:prstGeom prst="rect">
            <a:avLst/>
          </a:prstGeom>
          <a:ln>
            <a:noFill/>
          </a:ln>
        </p:spPr>
      </p:pic>
      <p:cxnSp>
        <p:nvCxnSpPr>
          <p:cNvPr id="6" name="Straight Connector 5"/>
          <p:cNvCxnSpPr/>
          <p:nvPr/>
        </p:nvCxnSpPr>
        <p:spPr>
          <a:xfrm>
            <a:off x="2382982" y="1828800"/>
            <a:ext cx="0" cy="3020291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391134" y="1610318"/>
            <a:ext cx="443345" cy="3879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70094" y="4655127"/>
            <a:ext cx="443345" cy="3879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2523" y="4655127"/>
            <a:ext cx="443345" cy="3879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61308" y="4925979"/>
            <a:ext cx="443345" cy="3879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402718" y="4613574"/>
            <a:ext cx="221333" cy="205193"/>
            <a:chOff x="6719455" y="6400800"/>
            <a:chExt cx="415636" cy="418666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6719455" y="6400800"/>
              <a:ext cx="415636" cy="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135091" y="6400800"/>
              <a:ext cx="0" cy="418666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ontent Placeholder 2"/>
          <p:cNvSpPr txBox="1">
            <a:spLocks/>
          </p:cNvSpPr>
          <p:nvPr/>
        </p:nvSpPr>
        <p:spPr>
          <a:xfrm>
            <a:off x="4802331" y="329334"/>
            <a:ext cx="6860745" cy="8901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 υπολογίσετε την τιμή των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αν η ΑΔ είναι ύψος του ισοσκελούς τριγώνου ΑΒΓ.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181821" y="4941224"/>
            <a:ext cx="1194234" cy="44195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(3x-2)cm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484150" y="4955074"/>
            <a:ext cx="1194234" cy="44195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(2x+5)cm</a:t>
            </a:r>
          </a:p>
        </p:txBody>
      </p:sp>
      <p:sp>
        <p:nvSpPr>
          <p:cNvPr id="21" name="Arc 20"/>
          <p:cNvSpPr/>
          <p:nvPr/>
        </p:nvSpPr>
        <p:spPr>
          <a:xfrm rot="5858595">
            <a:off x="2145961" y="2239269"/>
            <a:ext cx="467281" cy="484909"/>
          </a:xfrm>
          <a:prstGeom prst="arc">
            <a:avLst>
              <a:gd name="adj1" fmla="val 16200000"/>
              <a:gd name="adj2" fmla="val 3918887"/>
            </a:avLst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2504790">
            <a:off x="2256796" y="2391669"/>
            <a:ext cx="467281" cy="484909"/>
          </a:xfrm>
          <a:prstGeom prst="arc">
            <a:avLst>
              <a:gd name="adj1" fmla="val 20112893"/>
              <a:gd name="adj2" fmla="val 3918887"/>
            </a:avLst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2258289" y="2891596"/>
            <a:ext cx="775856" cy="44195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y°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1500768" y="2516163"/>
            <a:ext cx="775856" cy="44195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50°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802331" y="1504070"/>
            <a:ext cx="1986396" cy="85118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ΑΒΓ: ισοσκελές</a:t>
            </a:r>
          </a:p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ΑΔ: ύψος</a:t>
            </a:r>
          </a:p>
        </p:txBody>
      </p:sp>
      <p:sp>
        <p:nvSpPr>
          <p:cNvPr id="27" name="Right Brace 26"/>
          <p:cNvSpPr/>
          <p:nvPr/>
        </p:nvSpPr>
        <p:spPr>
          <a:xfrm>
            <a:off x="6636320" y="1526320"/>
            <a:ext cx="318660" cy="84279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7093527" y="1779079"/>
            <a:ext cx="401782" cy="362968"/>
          </a:xfrm>
          <a:prstGeom prst="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7629518" y="1716454"/>
            <a:ext cx="1986396" cy="42559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ΑΔ: διάμεσος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97433" y="2105866"/>
                <a:ext cx="2223655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ΒΔ</m:t>
                      </m:r>
                      <m:r>
                        <a:rPr lang="el-GR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ΔΓ</m:t>
                      </m:r>
                    </m:oMath>
                  </m:oMathPara>
                </a14:m>
                <a:endParaRPr lang="el-GR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7433" y="2105866"/>
                <a:ext cx="2223655" cy="430887"/>
              </a:xfrm>
              <a:prstGeom prst="rect">
                <a:avLst/>
              </a:prstGeom>
              <a:blipFill>
                <a:blip r:embed="rId3"/>
                <a:stretch>
                  <a:fillRect b="-14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405251" y="2563076"/>
                <a:ext cx="2736281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x</m:t>
                      </m:r>
                      <m:r>
                        <a:rPr lang="en-US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−2=2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l-GR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5251" y="2563076"/>
                <a:ext cx="2736281" cy="430887"/>
              </a:xfrm>
              <a:prstGeom prst="rect">
                <a:avLst/>
              </a:prstGeom>
              <a:blipFill>
                <a:blip r:embed="rId4"/>
                <a:stretch>
                  <a:fillRect b="-140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613077" y="3061851"/>
                <a:ext cx="2736281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m:rPr>
                        <m:sty m:val="p"/>
                      </m:rPr>
                      <a:rPr lang="en-US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lang="en-US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5+2</a:t>
                </a:r>
                <a:endParaRPr lang="el-GR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3077" y="3061851"/>
                <a:ext cx="2736281" cy="430887"/>
              </a:xfrm>
              <a:prstGeom prst="rect">
                <a:avLst/>
              </a:prstGeom>
              <a:blipFill>
                <a:blip r:embed="rId5"/>
                <a:stretch>
                  <a:fillRect t="-9859" b="-3521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40788" y="3560626"/>
                <a:ext cx="2736281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x</m:t>
                      </m:r>
                      <m:r>
                        <a:rPr lang="el-GR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l-GR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788" y="3560626"/>
                <a:ext cx="2736281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/>
          <p:cNvSpPr txBox="1">
            <a:spLocks/>
          </p:cNvSpPr>
          <p:nvPr/>
        </p:nvSpPr>
        <p:spPr>
          <a:xfrm>
            <a:off x="4802326" y="4122575"/>
            <a:ext cx="1986396" cy="85118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ΑΒΓ: ισοσκελές</a:t>
            </a:r>
          </a:p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ΑΔ: ύψος</a:t>
            </a:r>
          </a:p>
        </p:txBody>
      </p:sp>
      <p:sp>
        <p:nvSpPr>
          <p:cNvPr id="35" name="Right Arrow 34"/>
          <p:cNvSpPr/>
          <p:nvPr/>
        </p:nvSpPr>
        <p:spPr>
          <a:xfrm>
            <a:off x="7093522" y="4411439"/>
            <a:ext cx="401782" cy="362968"/>
          </a:xfrm>
          <a:prstGeom prst="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7629513" y="4334959"/>
            <a:ext cx="1986396" cy="42559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ΑΔ: διχοτόμος</a:t>
            </a:r>
          </a:p>
        </p:txBody>
      </p:sp>
      <p:sp>
        <p:nvSpPr>
          <p:cNvPr id="37" name="Right Brace 36"/>
          <p:cNvSpPr/>
          <p:nvPr/>
        </p:nvSpPr>
        <p:spPr>
          <a:xfrm>
            <a:off x="6548428" y="4207870"/>
            <a:ext cx="318660" cy="84279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6906515" y="4779809"/>
                <a:ext cx="2805489" cy="7818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m:rPr>
                          <m:sty m:val="p"/>
                        </m:rP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Δ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Α</m:t>
                          </m:r>
                        </m:e>
                      </m:acc>
                      <m:r>
                        <m:rPr>
                          <m:sty m:val="p"/>
                        </m:rP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Γ</m:t>
                      </m:r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l-GR" sz="220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Β</m:t>
                          </m:r>
                          <m:acc>
                            <m:accPr>
                              <m:chr m:val="̂"/>
                              <m:ctrlPr>
                                <a:rPr lang="el-GR" sz="22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l-GR" sz="22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Α</m:t>
                              </m:r>
                            </m:e>
                          </m:acc>
                          <m:r>
                            <m:rPr>
                              <m:sty m:val="p"/>
                            </m:rPr>
                            <a:rPr lang="el-GR" sz="220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Γ</m:t>
                          </m:r>
                        </m:num>
                        <m:den>
                          <m: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6515" y="4779809"/>
                <a:ext cx="2805489" cy="781817"/>
              </a:xfrm>
              <a:prstGeom prst="rect">
                <a:avLst/>
              </a:prstGeom>
              <a:blipFill>
                <a:blip r:embed="rId7"/>
                <a:stretch>
                  <a:fillRect b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6920365" y="5555670"/>
                <a:ext cx="2805489" cy="7330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50</m:t>
                          </m:r>
                        </m:num>
                        <m:den>
                          <m: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0365" y="5555670"/>
                <a:ext cx="2805489" cy="73302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6948070" y="6303823"/>
                <a:ext cx="2805489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070" y="6303823"/>
                <a:ext cx="2805489" cy="430887"/>
              </a:xfrm>
              <a:prstGeom prst="rect">
                <a:avLst/>
              </a:prstGeom>
              <a:blipFill>
                <a:blip r:embed="rId9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318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28" grpId="0" animBg="1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/>
      <p:bldP spid="37" grpId="0" animBg="1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436" y="343188"/>
            <a:ext cx="2819400" cy="54350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dirty="0"/>
              <a:t>Άσκηση 7γ/σελ.142</a:t>
            </a:r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802332" y="329334"/>
            <a:ext cx="6101196" cy="5573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7030A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 υπολογίσετε την τιμή των μ, φ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κ.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6371349" y="2992246"/>
            <a:ext cx="401782" cy="362968"/>
          </a:xfrm>
          <a:prstGeom prst="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6867088" y="2984543"/>
            <a:ext cx="1986396" cy="42559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ΘΜ: διάμεσος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206210" y="2936235"/>
                <a:ext cx="2223655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Η</m:t>
                      </m:r>
                      <m:r>
                        <m:rPr>
                          <m:sty m:val="p"/>
                        </m:rPr>
                        <a:rPr lang="el-GR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el-GR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ΜΙ</m:t>
                      </m:r>
                      <m:r>
                        <a:rPr lang="el-GR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cm</m:t>
                      </m:r>
                    </m:oMath>
                  </m:oMathPara>
                </a14:m>
                <a:endParaRPr lang="el-GR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210" y="2936235"/>
                <a:ext cx="2223655" cy="430887"/>
              </a:xfrm>
              <a:prstGeom prst="rect">
                <a:avLst/>
              </a:prstGeom>
              <a:blipFill>
                <a:blip r:embed="rId2"/>
                <a:stretch>
                  <a:fillRect b="-14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30807" y="4922607"/>
                <a:ext cx="2736281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z="22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μ</m:t>
                    </m:r>
                    <m:r>
                      <a:rPr lang="el-GR" sz="2200" b="0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+90+45</m:t>
                    </m:r>
                  </m:oMath>
                </a14:m>
                <a:r>
                  <a:rPr lang="el-GR" sz="2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=180°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0807" y="4922607"/>
                <a:ext cx="2736281" cy="430887"/>
              </a:xfrm>
              <a:prstGeom prst="rect">
                <a:avLst/>
              </a:prstGeom>
              <a:blipFill>
                <a:blip r:embed="rId3"/>
                <a:stretch>
                  <a:fillRect t="-11429" b="-3571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229580" y="4378849"/>
                <a:ext cx="2736281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=180°</m:t>
                      </m:r>
                    </m:oMath>
                  </m:oMathPara>
                </a14:m>
                <a:endParaRPr lang="el-GR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580" y="4378849"/>
                <a:ext cx="2736281" cy="430887"/>
              </a:xfrm>
              <a:prstGeom prst="rect">
                <a:avLst/>
              </a:prstGeom>
              <a:blipFill>
                <a:blip r:embed="rId4"/>
                <a:stretch>
                  <a:fillRect b="-1549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961782" y="1788743"/>
                <a:ext cx="1270291" cy="44024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̂"/>
                          <m:ctrlP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Ι</m:t>
                          </m:r>
                        </m:e>
                      </m:acc>
                      <m:r>
                        <a:rPr lang="el-GR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l-GR" sz="2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Η</m:t>
                          </m:r>
                        </m:e>
                      </m:acc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782" y="1788743"/>
                <a:ext cx="1270291" cy="440249"/>
              </a:xfrm>
              <a:prstGeom prst="rect">
                <a:avLst/>
              </a:prstGeom>
              <a:blipFill>
                <a:blip r:embed="rId5"/>
                <a:stretch>
                  <a:fillRect t="-6849" r="-28846" b="-137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9435" y="1143437"/>
            <a:ext cx="2951387" cy="27358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738127" y="1249091"/>
                <a:ext cx="2223655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Θ</m:t>
                      </m:r>
                      <m:r>
                        <m:rPr>
                          <m:sty m:val="p"/>
                        </m:rP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Η</m:t>
                      </m:r>
                      <m:r>
                        <a:rPr lang="el-GR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ΘΙ</m:t>
                      </m:r>
                    </m:oMath>
                  </m:oMathPara>
                </a14:m>
                <a:endParaRPr lang="el-GR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8127" y="1249091"/>
                <a:ext cx="2223655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ight Arrow 41"/>
          <p:cNvSpPr/>
          <p:nvPr/>
        </p:nvSpPr>
        <p:spPr>
          <a:xfrm>
            <a:off x="5543169" y="1265094"/>
            <a:ext cx="401782" cy="362968"/>
          </a:xfrm>
          <a:prstGeom prst="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028083" y="1268350"/>
            <a:ext cx="1986396" cy="5322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ΘΗΙ: ισοσκελές</a:t>
            </a: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7121232" y="1805910"/>
            <a:ext cx="4918369" cy="44940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(παρά τη βάση γωνίες ισοσκελούς τριγώνου)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961777" y="2204388"/>
                <a:ext cx="1533527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=45°</m:t>
                      </m:r>
                    </m:oMath>
                  </m:oMathPara>
                </a14:m>
                <a:endParaRPr lang="el-GR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777" y="2204388"/>
                <a:ext cx="1533527" cy="430887"/>
              </a:xfrm>
              <a:prstGeom prst="rect">
                <a:avLst/>
              </a:prstGeom>
              <a:blipFill>
                <a:blip r:embed="rId8"/>
                <a:stretch>
                  <a:fillRect b="-14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Content Placeholder 2"/>
          <p:cNvSpPr txBox="1">
            <a:spLocks/>
          </p:cNvSpPr>
          <p:nvPr/>
        </p:nvSpPr>
        <p:spPr>
          <a:xfrm>
            <a:off x="6859732" y="3415538"/>
            <a:ext cx="1986396" cy="4842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ΘΗΙ: ισοσκελές</a:t>
            </a:r>
          </a:p>
        </p:txBody>
      </p:sp>
      <p:sp>
        <p:nvSpPr>
          <p:cNvPr id="47" name="Right Arrow 46"/>
          <p:cNvSpPr/>
          <p:nvPr/>
        </p:nvSpPr>
        <p:spPr>
          <a:xfrm>
            <a:off x="9214127" y="3162665"/>
            <a:ext cx="401782" cy="362968"/>
          </a:xfrm>
          <a:prstGeom prst="rightArrow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Brace 47"/>
          <p:cNvSpPr/>
          <p:nvPr/>
        </p:nvSpPr>
        <p:spPr>
          <a:xfrm>
            <a:off x="8669033" y="2959096"/>
            <a:ext cx="318660" cy="84279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9803796" y="3151678"/>
            <a:ext cx="1986396" cy="42639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ΘΜ: ύψος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027889" y="3661028"/>
                <a:ext cx="2827188" cy="4401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l-GR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l-GR" sz="22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l-GR" sz="2200" b="0" i="0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Μ</m:t>
                          </m:r>
                        </m:e>
                      </m:acc>
                      <m:r>
                        <a:rPr lang="el-GR" sz="22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=90°</m:t>
                      </m:r>
                    </m:oMath>
                  </m:oMathPara>
                </a14:m>
                <a:endParaRPr lang="el-GR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7889" y="3661028"/>
                <a:ext cx="2827188" cy="440120"/>
              </a:xfrm>
              <a:prstGeom prst="rect">
                <a:avLst/>
              </a:prstGeom>
              <a:blipFill>
                <a:blip r:embed="rId9"/>
                <a:stretch>
                  <a:fillRect t="-8333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Content Placeholder 2"/>
          <p:cNvSpPr txBox="1">
            <a:spLocks/>
          </p:cNvSpPr>
          <p:nvPr/>
        </p:nvSpPr>
        <p:spPr>
          <a:xfrm>
            <a:off x="6829936" y="4394897"/>
            <a:ext cx="2632720" cy="449405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άθρ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γων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l-GR" sz="2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τριγ</a:t>
            </a:r>
            <a:r>
              <a:rPr lang="el-G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ΘΜΙ)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019962" y="5393664"/>
                <a:ext cx="2990430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el-GR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=180−90−45</m:t>
                      </m:r>
                    </m:oMath>
                  </m:oMathPara>
                </a14:m>
                <a:endParaRPr lang="el-GR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962" y="5393664"/>
                <a:ext cx="2990430" cy="430887"/>
              </a:xfrm>
              <a:prstGeom prst="rect">
                <a:avLst/>
              </a:prstGeom>
              <a:blipFill>
                <a:blip r:embed="rId10"/>
                <a:stretch>
                  <a:fillRect b="-142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144652" y="5892425"/>
                <a:ext cx="2990430" cy="43088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l-GR" sz="2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el-GR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μ</m:t>
                      </m:r>
                      <m:r>
                        <a:rPr lang="el-GR" sz="2200" b="0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=45°</m:t>
                      </m:r>
                    </m:oMath>
                  </m:oMathPara>
                </a14:m>
                <a:endParaRPr lang="el-GR" sz="2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652" y="5892425"/>
                <a:ext cx="2990430" cy="430887"/>
              </a:xfrm>
              <a:prstGeom prst="rect">
                <a:avLst/>
              </a:prstGeom>
              <a:blipFill>
                <a:blip r:embed="rId11"/>
                <a:stretch>
                  <a:fillRect b="-142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100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/>
      <p:bldP spid="31" grpId="0"/>
      <p:bldP spid="32" grpId="0"/>
      <p:bldP spid="38" grpId="0"/>
      <p:bldP spid="42" grpId="0" animBg="1"/>
      <p:bldP spid="43" grpId="0"/>
      <p:bldP spid="44" grpId="0"/>
      <p:bldP spid="45" grpId="0"/>
      <p:bldP spid="46" grpId="0"/>
      <p:bldP spid="47" grpId="0" animBg="1"/>
      <p:bldP spid="48" grpId="0" animBg="1"/>
      <p:bldP spid="49" grpId="0"/>
      <p:bldP spid="4" grpId="0"/>
      <p:bldP spid="50" grpId="0"/>
      <p:bldP spid="51" grpId="0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0"/>
            <a:ext cx="3706094" cy="54350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Σελίδα 141: 1, 5, 7α,β,γ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06412" y="4651890"/>
            <a:ext cx="95512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Θα τις λύσετε στο τετράδιό σας, ΔΕΝ θα μου τις στείλετε ακόμα!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180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417</Words>
  <Application>Microsoft Office PowerPoint</Application>
  <PresentationFormat>Widescreen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Geogebra…</vt:lpstr>
      <vt:lpstr>PowerPoint Presentation</vt:lpstr>
      <vt:lpstr>PowerPoint Presentation</vt:lpstr>
      <vt:lpstr>Για εξάσκηση…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Αναστάσης Ευαγόρου</cp:lastModifiedBy>
  <cp:revision>36</cp:revision>
  <dcterms:created xsi:type="dcterms:W3CDTF">2020-03-30T06:48:58Z</dcterms:created>
  <dcterms:modified xsi:type="dcterms:W3CDTF">2020-04-13T06:34:52Z</dcterms:modified>
</cp:coreProperties>
</file>