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1" r:id="rId5"/>
    <p:sldId id="257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105708" y="2827537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Ευθύγραμμα Τμήματα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763" y="255123"/>
            <a:ext cx="9213271" cy="6177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Δευτερεύοντα Στοιχεία Τριγώνου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7763" y="1417700"/>
            <a:ext cx="9213271" cy="8544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αντίθεση με τα κύρια (πλευρές-γωνίες), το τρίγωνο εξακολουθεί να υφίσταται και χωρίς τα δευτερεύοντα στοιχεία! Είναι βοηθητικά!!!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555673" y="886691"/>
            <a:ext cx="484909" cy="526473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13" idx="3"/>
          </p:cNvCxnSpPr>
          <p:nvPr/>
        </p:nvCxnSpPr>
        <p:spPr>
          <a:xfrm flipH="1">
            <a:off x="2389909" y="3281136"/>
            <a:ext cx="2055223" cy="1056133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1136059" y="3468180"/>
            <a:ext cx="1357746" cy="603610"/>
          </a:xfrm>
          <a:prstGeom prst="wedgeRoundRectCallout">
            <a:avLst>
              <a:gd name="adj1" fmla="val 78147"/>
              <a:gd name="adj2" fmla="val 4872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Πλευρές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554181" y="4276274"/>
            <a:ext cx="3671455" cy="1066800"/>
          </a:xfrm>
          <a:prstGeom prst="cloudCallout">
            <a:avLst>
              <a:gd name="adj1" fmla="val -24342"/>
              <a:gd name="adj2" fmla="val 4035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Μέσο πλευράς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(δύο ίσα τμήματα)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754398" y="3288065"/>
            <a:ext cx="0" cy="1002064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16"/>
          <p:cNvSpPr/>
          <p:nvPr/>
        </p:nvSpPr>
        <p:spPr>
          <a:xfrm>
            <a:off x="5868697" y="3374185"/>
            <a:ext cx="1357746" cy="603610"/>
          </a:xfrm>
          <a:prstGeom prst="wedgeRoundRectCallout">
            <a:avLst>
              <a:gd name="adj1" fmla="val -55526"/>
              <a:gd name="adj2" fmla="val 6479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Γωνίες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4364181" y="4254308"/>
            <a:ext cx="3671455" cy="1066800"/>
          </a:xfrm>
          <a:prstGeom prst="cloudCallout">
            <a:avLst>
              <a:gd name="adj1" fmla="val -24342"/>
              <a:gd name="adj2" fmla="val 4035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Μισό γωνίας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(δύο ίσες γωνίες)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226444" y="3294991"/>
            <a:ext cx="2554865" cy="973172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ular Callout 22"/>
          <p:cNvSpPr/>
          <p:nvPr/>
        </p:nvSpPr>
        <p:spPr>
          <a:xfrm>
            <a:off x="8817562" y="3140072"/>
            <a:ext cx="1543472" cy="603610"/>
          </a:xfrm>
          <a:prstGeom prst="wedgeRoundRectCallout">
            <a:avLst>
              <a:gd name="adj1" fmla="val -55526"/>
              <a:gd name="adj2" fmla="val 6479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Κάθετα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8174181" y="4240453"/>
            <a:ext cx="3837710" cy="1287510"/>
          </a:xfrm>
          <a:prstGeom prst="cloudCallout">
            <a:avLst>
              <a:gd name="adj1" fmla="val -24342"/>
              <a:gd name="adj2" fmla="val 4035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Απόσταση κορυφής από πλευρά (σημείου-ευθεία)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49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2" grpId="0" animBg="1"/>
      <p:bldP spid="11" grpId="0" animBg="1"/>
      <p:bldP spid="13" grpId="0" animBg="1"/>
      <p:bldP spid="17" grpId="0" animBg="1"/>
      <p:bldP spid="18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68">
            <a:off x="245823" y="1093135"/>
            <a:ext cx="5095875" cy="35147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rot="350779" flipH="1">
            <a:off x="2691904" y="3875144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3965" y="221528"/>
            <a:ext cx="4682836" cy="5958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Διάμεσος (πλευρά)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8" idx="7"/>
          </p:cNvCxnSpPr>
          <p:nvPr/>
        </p:nvCxnSpPr>
        <p:spPr>
          <a:xfrm>
            <a:off x="2064327" y="1731818"/>
            <a:ext cx="643279" cy="2156918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59240" y="1066650"/>
            <a:ext cx="56387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Βρίσκω το μέσο Μ της ΒΓ (Μ: σημείο!)</a:t>
            </a:r>
          </a:p>
          <a:p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Κατασκευάζω το </a:t>
            </a:r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ευθύγραμμο τμήμα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ΑΜ, με άκρα την </a:t>
            </a:r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κορυφή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τριγώνου (Α) και το </a:t>
            </a:r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μέσο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(Μ) της απέναντι πλευράς!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54299" y="3989714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842655" y="3714950"/>
            <a:ext cx="124688" cy="274764"/>
            <a:chOff x="1842655" y="3714950"/>
            <a:chExt cx="124688" cy="274764"/>
          </a:xfrm>
        </p:grpSpPr>
        <p:cxnSp>
          <p:nvCxnSpPr>
            <p:cNvPr id="15" name="Straight Connector 14"/>
            <p:cNvCxnSpPr/>
            <p:nvPr/>
          </p:nvCxnSpPr>
          <p:spPr>
            <a:xfrm flipH="1">
              <a:off x="1842655" y="3714955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911925" y="3714950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699155" y="3881205"/>
            <a:ext cx="124688" cy="274764"/>
            <a:chOff x="1842655" y="3714950"/>
            <a:chExt cx="124688" cy="274764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1842655" y="3714955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911925" y="3714950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89621" y="4570908"/>
                <a:ext cx="4378034" cy="60106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ΑΜ: Διάμεσος </a:t>
                </a:r>
                <a14:m>
                  <m:oMath xmlns:m="http://schemas.openxmlformats.org/officeDocument/2006/math"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ΒΜ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ΜΓ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ΒΓ</m:t>
                        </m:r>
                      </m:num>
                      <m:den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621" y="4570908"/>
                <a:ext cx="4378034" cy="601062"/>
              </a:xfrm>
              <a:prstGeom prst="rect">
                <a:avLst/>
              </a:prstGeom>
              <a:blipFill>
                <a:blip r:embed="rId3"/>
                <a:stretch>
                  <a:fillRect l="-1806" b="-10000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Horizontal Scroll 23"/>
          <p:cNvSpPr/>
          <p:nvPr/>
        </p:nvSpPr>
        <p:spPr>
          <a:xfrm>
            <a:off x="6109855" y="2964867"/>
            <a:ext cx="5888181" cy="1595205"/>
          </a:xfrm>
          <a:prstGeom prst="horizontalScroll">
            <a:avLst>
              <a:gd name="adj" fmla="val 989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Διάμεσος του τριγώνου (ΑΜ):=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ευθύγραμμο τμήμα που ενώνει μία κορυφή του τριγώνου με το μέσο της απέναντι πλευράς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ounded Rectangle 25"/>
              <p:cNvSpPr/>
              <p:nvPr/>
            </p:nvSpPr>
            <p:spPr>
              <a:xfrm>
                <a:off x="243439" y="4944557"/>
                <a:ext cx="5450779" cy="1604539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ΒΓ=10</a:t>
                </a:r>
                <a:r>
                  <a:rPr lang="en-US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</a:t>
                </a:r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ΑΜ: Διάμεσος. Να βρείτε το (ΜΓ)</a:t>
                </a:r>
              </a:p>
              <a:p>
                <a:pPr algn="just"/>
                <a:endParaRPr lang="el-GR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ΑΜ: διάμεσος </a:t>
                </a:r>
                <a14:m>
                  <m:oMath xmlns:m="http://schemas.openxmlformats.org/officeDocument/2006/math">
                    <m:r>
                      <a:rPr lang="el-GR" sz="2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2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2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ΜΓ</m:t>
                    </m:r>
                    <m:r>
                      <a:rPr lang="el-GR" sz="2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2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ΒΓ</m:t>
                        </m:r>
                      </m:num>
                      <m:den>
                        <m:r>
                          <a:rPr lang="el-GR" sz="22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l-GR" sz="2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=5</a:t>
                </a:r>
                <a:r>
                  <a:rPr lang="en-US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</a:t>
                </a:r>
              </a:p>
            </p:txBody>
          </p:sp>
        </mc:Choice>
        <mc:Fallback xmlns="">
          <p:sp>
            <p:nvSpPr>
              <p:cNvPr id="26" name="Rounded 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39" y="4944557"/>
                <a:ext cx="5450779" cy="160453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79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23" grpId="0" animBg="1"/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68">
            <a:off x="245823" y="1093135"/>
            <a:ext cx="5095875" cy="35147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67343" y="1066650"/>
            <a:ext cx="581893" cy="4295059"/>
          </a:xfrm>
          <a:prstGeom prst="line">
            <a:avLst/>
          </a:prstGeom>
          <a:ln w="38100">
            <a:solidFill>
              <a:srgbClr val="FF006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350779" flipH="1">
            <a:off x="2303964" y="3847434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3965" y="221528"/>
            <a:ext cx="4682836" cy="5958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Διχοτόμος (γωνία)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64327" y="1731818"/>
            <a:ext cx="279123" cy="211188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2148" y="221528"/>
            <a:ext cx="56387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Βρίσκω τη διχοτόμο της γωνίας Α (Διχοτόμος γωνίας: ευθεία)</a:t>
            </a:r>
          </a:p>
          <a:p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Βρίσκω το σημείο τομής Δ της διχοτόμου της Α με την απέναντι πλευρά</a:t>
            </a:r>
          </a:p>
          <a:p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 Κατασκευάζω το </a:t>
            </a:r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ευθύγραμμο τμήμα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ΑΔ, με άκρα την </a:t>
            </a:r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κορυφή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τριγώνου (Α) και το </a:t>
            </a:r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σημείο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 της απέναντι πλευράς!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2274" y="3917329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64927" y="5361709"/>
                <a:ext cx="4856018" cy="62042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ΑΔ: Διχοτόμος </a:t>
                </a:r>
                <a14:m>
                  <m:oMath xmlns:m="http://schemas.openxmlformats.org/officeDocument/2006/math"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acc>
                      <m:accPr>
                        <m:chr m:val="̂"/>
                        <m:ctrlP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Δ</m:t>
                    </m:r>
                    <m:acc>
                      <m:accPr>
                        <m:chr m:val="̂"/>
                        <m:ctrlPr>
                          <a:rPr lang="el-GR" sz="2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Β</m:t>
                        </m:r>
                        <m:acc>
                          <m:accPr>
                            <m:chr m:val="̂"/>
                            <m:ctrlPr>
                              <a:rPr lang="el-GR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sz="2200" b="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Α</m:t>
                            </m:r>
                          </m:e>
                        </m:acc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num>
                      <m:den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927" y="5361709"/>
                <a:ext cx="4856018" cy="620426"/>
              </a:xfrm>
              <a:prstGeom prst="rect">
                <a:avLst/>
              </a:prstGeom>
              <a:blipFill>
                <a:blip r:embed="rId3"/>
                <a:stretch>
                  <a:fillRect l="-1627" b="-13592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Horizontal Scroll 23"/>
          <p:cNvSpPr/>
          <p:nvPr/>
        </p:nvSpPr>
        <p:spPr>
          <a:xfrm>
            <a:off x="5957457" y="3380016"/>
            <a:ext cx="5888181" cy="1746162"/>
          </a:xfrm>
          <a:prstGeom prst="horizontalScroll">
            <a:avLst>
              <a:gd name="adj" fmla="val 751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Διχοτόμος του τριγώνου (ΑΔ):=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ευθύγραμμο τμήμα που διχοτομεί μια γωνία του τριγώνου, έχει αρχή την κορυφή της γωνίας και καταλήγει στην απέναντι πλευρά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ounded Rectangle 25"/>
              <p:cNvSpPr/>
              <p:nvPr/>
            </p:nvSpPr>
            <p:spPr>
              <a:xfrm>
                <a:off x="243439" y="5361709"/>
                <a:ext cx="5589325" cy="118738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2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=42°, ΑΔ: Διχοτόμος. Να βρείτε τη γωνία Α</a:t>
                </a:r>
                <a:r>
                  <a:rPr lang="el-GR" sz="22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l-GR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endParaRPr lang="el-GR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ΑΔ: διχοτόμος </a:t>
                </a:r>
                <a14:m>
                  <m:oMath xmlns:m="http://schemas.openxmlformats.org/officeDocument/2006/math">
                    <m:r>
                      <a:rPr lang="el-GR" sz="2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2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nor/>
                      </m:rPr>
                      <a:rPr lang="el-G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Α</m:t>
                    </m:r>
                    <m:r>
                      <m:rPr>
                        <m:nor/>
                      </m:rPr>
                      <a:rPr lang="el-GR" sz="2200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2</m:t>
                    </m:r>
                  </m:oMath>
                </a14:m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Α</m:t>
                    </m:r>
                    <m:r>
                      <m:rPr>
                        <m:nor/>
                      </m:rPr>
                      <a:rPr lang="el-GR" sz="2200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1</m:t>
                    </m:r>
                    <m:r>
                      <m:rPr>
                        <m:nor/>
                      </m:rPr>
                      <a:rPr lang="el-GR" sz="2200" b="0" i="0" baseline="-25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 </m:t>
                    </m:r>
                    <m:r>
                      <m:rPr>
                        <m:nor/>
                      </m:rPr>
                      <a:rPr lang="el-G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=</m:t>
                    </m:r>
                    <m:r>
                      <m:rPr>
                        <m:nor/>
                      </m:rPr>
                      <a:rPr lang="el-GR" sz="2200" b="0" i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 </m:t>
                    </m:r>
                    <m:r>
                      <m:rPr>
                        <m:nor/>
                      </m:rPr>
                      <a:rPr lang="el-G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42°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Rounded 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39" y="5361709"/>
                <a:ext cx="5589325" cy="1187387"/>
              </a:xfrm>
              <a:prstGeom prst="roundRect">
                <a:avLst/>
              </a:prstGeom>
              <a:blipFill>
                <a:blip r:embed="rId4"/>
                <a:stretch>
                  <a:fillRect l="-326" b="-867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008907" y="1032307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/>
          <p:cNvGrpSpPr/>
          <p:nvPr/>
        </p:nvGrpSpPr>
        <p:grpSpPr>
          <a:xfrm rot="10275304">
            <a:off x="1840359" y="1770337"/>
            <a:ext cx="508846" cy="554184"/>
            <a:chOff x="4876801" y="2064325"/>
            <a:chExt cx="508846" cy="554184"/>
          </a:xfrm>
        </p:grpSpPr>
        <p:sp>
          <p:nvSpPr>
            <p:cNvPr id="10" name="Arc 9"/>
            <p:cNvSpPr/>
            <p:nvPr/>
          </p:nvSpPr>
          <p:spPr>
            <a:xfrm>
              <a:off x="4876801" y="2133600"/>
              <a:ext cx="467281" cy="484909"/>
            </a:xfrm>
            <a:prstGeom prst="arc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5152006" y="2064325"/>
              <a:ext cx="233641" cy="242454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6087498">
            <a:off x="1920069" y="1673654"/>
            <a:ext cx="508846" cy="554184"/>
            <a:chOff x="4876801" y="2064325"/>
            <a:chExt cx="508846" cy="554184"/>
          </a:xfrm>
        </p:grpSpPr>
        <p:sp>
          <p:nvSpPr>
            <p:cNvPr id="28" name="Arc 27"/>
            <p:cNvSpPr/>
            <p:nvPr/>
          </p:nvSpPr>
          <p:spPr>
            <a:xfrm>
              <a:off x="4876801" y="2133600"/>
              <a:ext cx="467281" cy="484909"/>
            </a:xfrm>
            <a:prstGeom prst="arc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5152006" y="2064325"/>
              <a:ext cx="233641" cy="242454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1787238" y="2319536"/>
            <a:ext cx="2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72147" y="2308219"/>
            <a:ext cx="2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5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23" grpId="0" animBg="1"/>
      <p:bldP spid="24" grpId="0" animBg="1"/>
      <p:bldP spid="26" grpId="0" animBg="1"/>
      <p:bldP spid="21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68">
            <a:off x="245823" y="1093135"/>
            <a:ext cx="5095875" cy="35147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1734069" y="1032307"/>
            <a:ext cx="408694" cy="3941475"/>
          </a:xfrm>
          <a:prstGeom prst="line">
            <a:avLst/>
          </a:prstGeom>
          <a:ln w="38100">
            <a:solidFill>
              <a:srgbClr val="FF006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350779" flipH="1">
            <a:off x="1819443" y="3792400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3965" y="221528"/>
            <a:ext cx="4682836" cy="5958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Ύψος (απόσταση)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8" idx="5"/>
          </p:cNvCxnSpPr>
          <p:nvPr/>
        </p:nvCxnSpPr>
        <p:spPr>
          <a:xfrm flipH="1">
            <a:off x="1827162" y="1731818"/>
            <a:ext cx="237166" cy="215213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2149" y="221528"/>
            <a:ext cx="57634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Κατασκευάζω την κάθετη ευθεία στην πλευρά ΒΓ, η οποία διέρχεται από την κορυφή Α (Κάθετη: ευθεία!)</a:t>
            </a:r>
          </a:p>
          <a:p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Βρίσκω το σημείο τομής Δ της κάθετης με την απέναντι πλευρά</a:t>
            </a:r>
          </a:p>
          <a:p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 Κατασκευάζω το ευθύγραμμο τμήμα ΑΔ, με άκρα την κορυφή του τριγώνου (Α) και το σημείο Δ της απέναντι πλευράς!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87753" y="3862295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280564" y="5564974"/>
                <a:ext cx="4384964" cy="78085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ΑΔ: ύψος </a:t>
                </a:r>
                <a14:m>
                  <m:oMath xmlns:m="http://schemas.openxmlformats.org/officeDocument/2006/math"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acc>
                      <m:accPr>
                        <m:chr m:val="̂"/>
                        <m:ctrlP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Γ</m:t>
                    </m:r>
                    <m:acc>
                      <m:accPr>
                        <m:chr m:val="̂"/>
                        <m:ctrlPr>
                          <a:rPr lang="el-GR" sz="2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</m:t>
                    </m:r>
                  </m:oMath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 </a:t>
                </a:r>
                <a14:m>
                  <m:oMath xmlns:m="http://schemas.openxmlformats.org/officeDocument/2006/math"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l-GR" sz="2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l-GR" sz="2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ΑΔ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ΒΓ</m:t>
                    </m:r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564" y="5564974"/>
                <a:ext cx="4384964" cy="780855"/>
              </a:xfrm>
              <a:prstGeom prst="rect">
                <a:avLst/>
              </a:prstGeom>
              <a:blipFill>
                <a:blip r:embed="rId3"/>
                <a:stretch>
                  <a:fillRect l="-1801" t="-3846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Horizontal Scroll 23"/>
          <p:cNvSpPr/>
          <p:nvPr/>
        </p:nvSpPr>
        <p:spPr>
          <a:xfrm>
            <a:off x="6019803" y="3651725"/>
            <a:ext cx="5888181" cy="1746162"/>
          </a:xfrm>
          <a:prstGeom prst="horizontalScroll">
            <a:avLst>
              <a:gd name="adj" fmla="val 751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Ύψος του τριγώνου (ΑΔ):=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l-GR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κάθετο ευθύγραμμο τμήμα </a:t>
            </a:r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έχει αρχή μια κορυφή του τριγώνου και καταλήγει στην απέναντι πλευρά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ounded Rectangle 25"/>
              <p:cNvSpPr/>
              <p:nvPr/>
            </p:nvSpPr>
            <p:spPr>
              <a:xfrm>
                <a:off x="243439" y="5361709"/>
                <a:ext cx="4217725" cy="118738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ΑΔ: Ύψος. Να βρείτε τη γωνία Δ</a:t>
                </a:r>
                <a:r>
                  <a:rPr lang="el-GR" sz="22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l-GR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endParaRPr lang="el-GR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ΑΔ: ύψος </a:t>
                </a:r>
                <a14:m>
                  <m:oMath xmlns:m="http://schemas.openxmlformats.org/officeDocument/2006/math">
                    <m:r>
                      <a:rPr lang="el-GR" sz="2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2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l-GR" sz="2200" b="0" i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nor/>
                      </m:rPr>
                      <a:rPr lang="el-GR" sz="2200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1</m:t>
                    </m:r>
                    <m:r>
                      <m:rPr>
                        <m:nor/>
                      </m:rPr>
                      <a:rPr lang="el-GR" sz="2200" b="0" i="0" baseline="-25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 </m:t>
                    </m:r>
                    <m:r>
                      <m:rPr>
                        <m:nor/>
                      </m:rPr>
                      <a:rPr lang="el-G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=</m:t>
                    </m:r>
                    <m:r>
                      <m:rPr>
                        <m:nor/>
                      </m:rPr>
                      <a:rPr lang="el-GR" sz="2200" b="0" i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 90</m:t>
                    </m:r>
                    <m:r>
                      <m:rPr>
                        <m:nor/>
                      </m:rPr>
                      <a:rPr lang="el-G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°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Rounded 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39" y="5361709"/>
                <a:ext cx="4217725" cy="1187387"/>
              </a:xfrm>
              <a:prstGeom prst="roundRect">
                <a:avLst/>
              </a:prstGeom>
              <a:blipFill>
                <a:blip r:embed="rId4"/>
                <a:stretch>
                  <a:fillRect l="-432" b="-867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105892" y="1032307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86189" y="3419334"/>
            <a:ext cx="2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 rot="363752">
            <a:off x="1865726" y="3542194"/>
            <a:ext cx="294061" cy="306781"/>
            <a:chOff x="6719455" y="6400800"/>
            <a:chExt cx="415636" cy="41866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6719455" y="6400800"/>
              <a:ext cx="415636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135091" y="6400800"/>
              <a:ext cx="0" cy="41866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033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23" grpId="0" animBg="1"/>
      <p:bldP spid="24" grpId="0" animBg="1"/>
      <p:bldP spid="26" grpId="0" animBg="1"/>
      <p:bldP spid="21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68">
            <a:off x="245823" y="1093135"/>
            <a:ext cx="5095875" cy="35147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rot="350779" flipH="1">
            <a:off x="2691904" y="3875144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9385" y="221528"/>
            <a:ext cx="2105890" cy="5958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Διάμεσος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8" idx="7"/>
          </p:cNvCxnSpPr>
          <p:nvPr/>
        </p:nvCxnSpPr>
        <p:spPr>
          <a:xfrm>
            <a:off x="2064327" y="1731818"/>
            <a:ext cx="643279" cy="2156918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71313" y="1976228"/>
            <a:ext cx="5638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Ξεκινώντας από την κάθε κορυφή (3) και καταλήγοντας στο μέσο της απέναντι πλευράς (3) μπορώ να κατασκευάσω σε κάθε τρίγωνο…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54299" y="3989714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842655" y="3714950"/>
            <a:ext cx="124688" cy="274764"/>
            <a:chOff x="1842655" y="3714950"/>
            <a:chExt cx="124688" cy="274764"/>
          </a:xfrm>
        </p:grpSpPr>
        <p:cxnSp>
          <p:nvCxnSpPr>
            <p:cNvPr id="15" name="Straight Connector 14"/>
            <p:cNvCxnSpPr/>
            <p:nvPr/>
          </p:nvCxnSpPr>
          <p:spPr>
            <a:xfrm flipH="1">
              <a:off x="1842655" y="3714955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911925" y="3714950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699155" y="3881205"/>
            <a:ext cx="124688" cy="274764"/>
            <a:chOff x="1842655" y="3714950"/>
            <a:chExt cx="124688" cy="274764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1842655" y="3714955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911925" y="3714950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Horizontal Scroll 23"/>
          <p:cNvSpPr/>
          <p:nvPr/>
        </p:nvSpPr>
        <p:spPr>
          <a:xfrm>
            <a:off x="4055920" y="5237875"/>
            <a:ext cx="7013861" cy="1024842"/>
          </a:xfrm>
          <a:prstGeom prst="horizontalScroll">
            <a:avLst>
              <a:gd name="adj" fmla="val 989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Κέντρο Βάρους (Σ): Το </a:t>
            </a:r>
            <a:r>
              <a:rPr lang="el-GR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Σημείο</a:t>
            </a:r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Τομής των τριών Διαμέσων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89721" y="3457849"/>
            <a:ext cx="2001979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Διαμέσους!!!</a:t>
            </a:r>
          </a:p>
        </p:txBody>
      </p:sp>
      <p:sp>
        <p:nvSpPr>
          <p:cNvPr id="29" name="Oval 28"/>
          <p:cNvSpPr/>
          <p:nvPr/>
        </p:nvSpPr>
        <p:spPr>
          <a:xfrm rot="350779" flipV="1">
            <a:off x="3244179" y="2807622"/>
            <a:ext cx="90779" cy="8299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9" idx="1"/>
          </p:cNvCxnSpPr>
          <p:nvPr/>
        </p:nvCxnSpPr>
        <p:spPr>
          <a:xfrm flipH="1">
            <a:off x="909841" y="2875043"/>
            <a:ext cx="2344810" cy="862398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1496291" y="2741074"/>
            <a:ext cx="3181122" cy="1382605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 rot="350779" flipH="1" flipV="1">
            <a:off x="1425697" y="2680949"/>
            <a:ext cx="127879" cy="1252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131357" y="2466108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13566" y="2490095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2599643" y="2180251"/>
            <a:ext cx="218797" cy="25097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726864" y="3244828"/>
            <a:ext cx="218797" cy="25097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598758" y="2037476"/>
            <a:ext cx="343944" cy="399856"/>
            <a:chOff x="5870545" y="2455010"/>
            <a:chExt cx="343944" cy="399856"/>
          </a:xfrm>
        </p:grpSpPr>
        <p:cxnSp>
          <p:nvCxnSpPr>
            <p:cNvPr id="40" name="Straight Connector 39"/>
            <p:cNvCxnSpPr/>
            <p:nvPr/>
          </p:nvCxnSpPr>
          <p:spPr>
            <a:xfrm flipH="1" flipV="1">
              <a:off x="5912120" y="2455010"/>
              <a:ext cx="302369" cy="21975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5884405" y="2538135"/>
              <a:ext cx="302369" cy="21975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 flipV="1">
              <a:off x="5870545" y="2635115"/>
              <a:ext cx="302369" cy="21975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088213" y="2945687"/>
            <a:ext cx="343944" cy="399856"/>
            <a:chOff x="5870545" y="2455010"/>
            <a:chExt cx="343944" cy="399856"/>
          </a:xfrm>
        </p:grpSpPr>
        <p:cxnSp>
          <p:nvCxnSpPr>
            <p:cNvPr id="52" name="Straight Connector 51"/>
            <p:cNvCxnSpPr/>
            <p:nvPr/>
          </p:nvCxnSpPr>
          <p:spPr>
            <a:xfrm flipH="1" flipV="1">
              <a:off x="5912120" y="2455010"/>
              <a:ext cx="302369" cy="21975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5884405" y="2538135"/>
              <a:ext cx="302369" cy="21975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5870545" y="2635115"/>
              <a:ext cx="302369" cy="21975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54"/>
          <p:cNvSpPr/>
          <p:nvPr/>
        </p:nvSpPr>
        <p:spPr>
          <a:xfrm rot="350779" flipH="1">
            <a:off x="2470225" y="3126993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400151" y="2771574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203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3" grpId="0"/>
      <p:bldP spid="24" grpId="0" animBg="1"/>
      <p:bldP spid="28" grpId="0" animBg="1"/>
      <p:bldP spid="29" grpId="0" animBg="1"/>
      <p:bldP spid="34" grpId="0" animBg="1"/>
      <p:bldP spid="38" grpId="0"/>
      <p:bldP spid="37" grpId="0"/>
      <p:bldP spid="55" grpId="0" animBg="1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68">
            <a:off x="245823" y="1093135"/>
            <a:ext cx="5095875" cy="35147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rot="350779" flipH="1">
            <a:off x="2303964" y="3847434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3965" y="221528"/>
            <a:ext cx="2178309" cy="5958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Διχοτόμος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64327" y="1731818"/>
            <a:ext cx="279123" cy="2111882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72274" y="3917329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/>
          <p:cNvGrpSpPr/>
          <p:nvPr/>
        </p:nvGrpSpPr>
        <p:grpSpPr>
          <a:xfrm rot="10275304">
            <a:off x="1840359" y="1770337"/>
            <a:ext cx="508846" cy="554184"/>
            <a:chOff x="4876801" y="2064325"/>
            <a:chExt cx="508846" cy="554184"/>
          </a:xfrm>
        </p:grpSpPr>
        <p:sp>
          <p:nvSpPr>
            <p:cNvPr id="10" name="Arc 9"/>
            <p:cNvSpPr/>
            <p:nvPr/>
          </p:nvSpPr>
          <p:spPr>
            <a:xfrm>
              <a:off x="4876801" y="2133600"/>
              <a:ext cx="467281" cy="484909"/>
            </a:xfrm>
            <a:prstGeom prst="arc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5152006" y="2064325"/>
              <a:ext cx="233641" cy="242454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6087498">
            <a:off x="1920069" y="1673654"/>
            <a:ext cx="508846" cy="554184"/>
            <a:chOff x="4876801" y="2064325"/>
            <a:chExt cx="508846" cy="554184"/>
          </a:xfrm>
        </p:grpSpPr>
        <p:sp>
          <p:nvSpPr>
            <p:cNvPr id="28" name="Arc 27"/>
            <p:cNvSpPr/>
            <p:nvPr/>
          </p:nvSpPr>
          <p:spPr>
            <a:xfrm>
              <a:off x="4876801" y="2133600"/>
              <a:ext cx="467281" cy="484909"/>
            </a:xfrm>
            <a:prstGeom prst="arc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5152006" y="2064325"/>
              <a:ext cx="233641" cy="242454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068295" y="1499128"/>
            <a:ext cx="56387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Ξεκινώντας από την κάθε κορυφή (3) ενός τριγώνου και κατασκευάζοντας τη διχοτόμο της κάθε γωνίας (3), μπορώ να κατασκευάσω σε κάθε τρίγωνο…</a:t>
            </a:r>
          </a:p>
        </p:txBody>
      </p:sp>
      <p:sp>
        <p:nvSpPr>
          <p:cNvPr id="32" name="Horizontal Scroll 31"/>
          <p:cNvSpPr/>
          <p:nvPr/>
        </p:nvSpPr>
        <p:spPr>
          <a:xfrm>
            <a:off x="4277283" y="5193755"/>
            <a:ext cx="6234856" cy="1024842"/>
          </a:xfrm>
          <a:prstGeom prst="horizontalScroll">
            <a:avLst>
              <a:gd name="adj" fmla="val 989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Έγκεντρο</a:t>
            </a:r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(Σ): Το </a:t>
            </a:r>
            <a:r>
              <a:rPr lang="el-GR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Σημείο</a:t>
            </a:r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Τομής των τριών Διχοτόμων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86703" y="2945678"/>
            <a:ext cx="2001979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Διχοτόμους!!!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894110" y="2777001"/>
            <a:ext cx="2250872" cy="954561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33684" y="2845846"/>
            <a:ext cx="3223739" cy="1270112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857120" y="3172922"/>
            <a:ext cx="595922" cy="554184"/>
            <a:chOff x="857120" y="3172922"/>
            <a:chExt cx="595922" cy="554184"/>
          </a:xfrm>
        </p:grpSpPr>
        <p:grpSp>
          <p:nvGrpSpPr>
            <p:cNvPr id="39" name="Group 38"/>
            <p:cNvGrpSpPr/>
            <p:nvPr/>
          </p:nvGrpSpPr>
          <p:grpSpPr>
            <a:xfrm rot="1358765">
              <a:off x="857120" y="3172922"/>
              <a:ext cx="508846" cy="554184"/>
              <a:chOff x="4876801" y="2064325"/>
              <a:chExt cx="508846" cy="554184"/>
            </a:xfrm>
          </p:grpSpPr>
          <p:sp>
            <p:nvSpPr>
              <p:cNvPr id="40" name="Arc 39"/>
              <p:cNvSpPr/>
              <p:nvPr/>
            </p:nvSpPr>
            <p:spPr>
              <a:xfrm>
                <a:off x="4876801" y="2133600"/>
                <a:ext cx="467281" cy="484909"/>
              </a:xfrm>
              <a:prstGeom prst="arc">
                <a:avLst/>
              </a:prstGeom>
              <a:ln w="285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V="1">
                <a:off x="5152006" y="2064325"/>
                <a:ext cx="233641" cy="242454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flipV="1">
              <a:off x="1144059" y="3359148"/>
              <a:ext cx="308983" cy="121754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123245" y="3449531"/>
            <a:ext cx="580350" cy="554184"/>
            <a:chOff x="1123245" y="3449531"/>
            <a:chExt cx="580350" cy="554184"/>
          </a:xfrm>
        </p:grpSpPr>
        <p:grpSp>
          <p:nvGrpSpPr>
            <p:cNvPr id="36" name="Group 35"/>
            <p:cNvGrpSpPr/>
            <p:nvPr/>
          </p:nvGrpSpPr>
          <p:grpSpPr>
            <a:xfrm rot="1358765">
              <a:off x="1123245" y="3449531"/>
              <a:ext cx="508846" cy="554184"/>
              <a:chOff x="4876801" y="2064325"/>
              <a:chExt cx="508846" cy="554184"/>
            </a:xfrm>
          </p:grpSpPr>
          <p:sp>
            <p:nvSpPr>
              <p:cNvPr id="37" name="Arc 36"/>
              <p:cNvSpPr/>
              <p:nvPr/>
            </p:nvSpPr>
            <p:spPr>
              <a:xfrm>
                <a:off x="4876801" y="2133600"/>
                <a:ext cx="467281" cy="484909"/>
              </a:xfrm>
              <a:prstGeom prst="arc">
                <a:avLst/>
              </a:prstGeom>
              <a:ln w="285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flipV="1">
                <a:off x="5152006" y="2064325"/>
                <a:ext cx="233641" cy="242454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 flipV="1">
              <a:off x="1394612" y="3635757"/>
              <a:ext cx="308983" cy="121754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658580" y="3376565"/>
            <a:ext cx="554184" cy="584452"/>
            <a:chOff x="3658580" y="3376565"/>
            <a:chExt cx="554184" cy="584452"/>
          </a:xfrm>
        </p:grpSpPr>
        <p:grpSp>
          <p:nvGrpSpPr>
            <p:cNvPr id="42" name="Group 41"/>
            <p:cNvGrpSpPr/>
            <p:nvPr/>
          </p:nvGrpSpPr>
          <p:grpSpPr>
            <a:xfrm rot="16395080">
              <a:off x="3681249" y="3429502"/>
              <a:ext cx="508846" cy="554184"/>
              <a:chOff x="4876801" y="2064325"/>
              <a:chExt cx="508846" cy="554184"/>
            </a:xfrm>
          </p:grpSpPr>
          <p:sp>
            <p:nvSpPr>
              <p:cNvPr id="43" name="Arc 42"/>
              <p:cNvSpPr/>
              <p:nvPr/>
            </p:nvSpPr>
            <p:spPr>
              <a:xfrm>
                <a:off x="4876801" y="2133600"/>
                <a:ext cx="467281" cy="484909"/>
              </a:xfrm>
              <a:prstGeom prst="arc">
                <a:avLst/>
              </a:prstGeom>
              <a:ln w="285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flipV="1">
                <a:off x="5152006" y="2064325"/>
                <a:ext cx="233641" cy="242454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>
              <a:off x="3787862" y="3376565"/>
              <a:ext cx="243811" cy="253326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745811" y="3416849"/>
              <a:ext cx="243811" cy="253326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 rot="20322101">
            <a:off x="3562008" y="3655187"/>
            <a:ext cx="554184" cy="584452"/>
            <a:chOff x="3658580" y="3376565"/>
            <a:chExt cx="554184" cy="584452"/>
          </a:xfrm>
        </p:grpSpPr>
        <p:grpSp>
          <p:nvGrpSpPr>
            <p:cNvPr id="55" name="Group 54"/>
            <p:cNvGrpSpPr/>
            <p:nvPr/>
          </p:nvGrpSpPr>
          <p:grpSpPr>
            <a:xfrm rot="16395080">
              <a:off x="3681249" y="3429502"/>
              <a:ext cx="508846" cy="554184"/>
              <a:chOff x="4876801" y="2064325"/>
              <a:chExt cx="508846" cy="554184"/>
            </a:xfrm>
          </p:grpSpPr>
          <p:sp>
            <p:nvSpPr>
              <p:cNvPr id="58" name="Arc 57"/>
              <p:cNvSpPr/>
              <p:nvPr/>
            </p:nvSpPr>
            <p:spPr>
              <a:xfrm>
                <a:off x="4876801" y="2133600"/>
                <a:ext cx="467281" cy="484909"/>
              </a:xfrm>
              <a:prstGeom prst="arc">
                <a:avLst/>
              </a:prstGeom>
              <a:ln w="285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flipV="1">
                <a:off x="5152006" y="2064325"/>
                <a:ext cx="233641" cy="242454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>
            <a:xfrm>
              <a:off x="3787862" y="3376565"/>
              <a:ext cx="243811" cy="253326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745811" y="3416849"/>
              <a:ext cx="243811" cy="253326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Oval 59"/>
          <p:cNvSpPr/>
          <p:nvPr/>
        </p:nvSpPr>
        <p:spPr>
          <a:xfrm rot="350779" flipV="1">
            <a:off x="3125282" y="2708603"/>
            <a:ext cx="139273" cy="9530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241573" y="2435172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Oval 61"/>
          <p:cNvSpPr/>
          <p:nvPr/>
        </p:nvSpPr>
        <p:spPr>
          <a:xfrm rot="350779" flipV="1">
            <a:off x="1365744" y="2777873"/>
            <a:ext cx="139273" cy="9530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350779" flipV="1">
            <a:off x="2197025" y="3110393"/>
            <a:ext cx="139273" cy="9530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027568" y="2504743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27486" y="2703535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50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22" grpId="0"/>
      <p:bldP spid="32" grpId="0" animBg="1"/>
      <p:bldP spid="33" grpId="0" animBg="1"/>
      <p:bldP spid="60" grpId="0" animBg="1"/>
      <p:bldP spid="61" grpId="0"/>
      <p:bldP spid="62" grpId="0" animBg="1"/>
      <p:bldP spid="63" grpId="0" animBg="1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68">
            <a:off x="245823" y="1093135"/>
            <a:ext cx="5095875" cy="3514725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93965" y="221528"/>
            <a:ext cx="1413162" cy="5958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Ύψος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8" idx="5"/>
          </p:cNvCxnSpPr>
          <p:nvPr/>
        </p:nvCxnSpPr>
        <p:spPr>
          <a:xfrm flipH="1">
            <a:off x="1827162" y="1731818"/>
            <a:ext cx="237166" cy="2152138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87753" y="3862295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 rot="363752">
            <a:off x="1865726" y="3542194"/>
            <a:ext cx="294061" cy="306781"/>
            <a:chOff x="6719455" y="6400800"/>
            <a:chExt cx="415636" cy="41866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6719455" y="6400800"/>
              <a:ext cx="415636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135091" y="6400800"/>
              <a:ext cx="0" cy="41866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6068295" y="1499128"/>
            <a:ext cx="5638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Ξεκινώντας από την κάθε κορυφή (3) ενός τριγώνου και κατασκευάζοντας το ύψος του, μπορώ να κατασκευάσω σε κάθε τρίγωνο…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4277283" y="5193755"/>
            <a:ext cx="6234856" cy="1024842"/>
          </a:xfrm>
          <a:prstGeom prst="horizontalScroll">
            <a:avLst>
              <a:gd name="adj" fmla="val 989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Ορθόκεντρο</a:t>
            </a:r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(Σ): Το </a:t>
            </a:r>
            <a:r>
              <a:rPr lang="el-GR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Σημείο</a:t>
            </a:r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Τομής των τριών Υψών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86704" y="2945678"/>
            <a:ext cx="1229588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Ύψη!!!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900548" y="2105890"/>
            <a:ext cx="1569096" cy="1627356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53530" y="2438400"/>
            <a:ext cx="3001597" cy="1690255"/>
          </a:xfrm>
          <a:prstGeom prst="line">
            <a:avLst/>
          </a:prstGeom>
          <a:ln w="38100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 rot="7869689">
            <a:off x="2321452" y="2152297"/>
            <a:ext cx="301065" cy="291944"/>
            <a:chOff x="6719455" y="6400800"/>
            <a:chExt cx="415636" cy="41866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719455" y="6400800"/>
              <a:ext cx="415636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135091" y="6400800"/>
              <a:ext cx="0" cy="41866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861842">
            <a:off x="1686598" y="2254898"/>
            <a:ext cx="240661" cy="267793"/>
            <a:chOff x="6719455" y="6400800"/>
            <a:chExt cx="415636" cy="41866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6719455" y="6400800"/>
              <a:ext cx="415636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135091" y="6400800"/>
              <a:ext cx="0" cy="41866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 rot="350779" flipH="1">
            <a:off x="1819443" y="3792400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511221" y="1894947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Oval 38"/>
          <p:cNvSpPr/>
          <p:nvPr/>
        </p:nvSpPr>
        <p:spPr>
          <a:xfrm rot="350779" flipH="1">
            <a:off x="2442911" y="2032877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275560" y="2202029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Oval 40"/>
          <p:cNvSpPr/>
          <p:nvPr/>
        </p:nvSpPr>
        <p:spPr>
          <a:xfrm rot="350779" flipH="1">
            <a:off x="1611634" y="2393102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350779" flipH="1">
            <a:off x="1957988" y="2573195"/>
            <a:ext cx="78972" cy="1108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928216" y="2697081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27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 animBg="1"/>
      <p:bldP spid="8" grpId="0" animBg="1"/>
      <p:bldP spid="38" grpId="0"/>
      <p:bldP spid="39" grpId="0" animBg="1"/>
      <p:bldP spid="40" grpId="0"/>
      <p:bldP spid="41" grpId="0" animBg="1"/>
      <p:bldP spid="42" grpId="0" animBg="1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3888431" y="3016081"/>
            <a:ext cx="2948826" cy="1325563"/>
          </a:xfrm>
        </p:spPr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Geogebra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036" y="1368424"/>
            <a:ext cx="3262746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l-GR" dirty="0"/>
              <a:t>Σε όλα τα τρίγωνα;;;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554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Geogebra…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23</cp:revision>
  <dcterms:created xsi:type="dcterms:W3CDTF">2020-03-30T06:48:58Z</dcterms:created>
  <dcterms:modified xsi:type="dcterms:W3CDTF">2020-04-13T06:34:21Z</dcterms:modified>
</cp:coreProperties>
</file>