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9" r:id="rId2"/>
    <p:sldId id="317" r:id="rId3"/>
    <p:sldId id="318" r:id="rId4"/>
    <p:sldId id="319" r:id="rId5"/>
    <p:sldId id="314" r:id="rId6"/>
    <p:sldId id="320" r:id="rId7"/>
    <p:sldId id="321" r:id="rId8"/>
    <p:sldId id="322" r:id="rId9"/>
    <p:sldId id="323" r:id="rId10"/>
    <p:sldId id="32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FF"/>
    <a:srgbClr val="FFD5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5E1CB-D823-4FF5-AEB1-81BA2141E1F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90039-120E-4296-B443-E458B424E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97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8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5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9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2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8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1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6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3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0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2C2AF-7A39-44DB-906B-0CB41417F862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A936E-2F7B-4718-81DA-DCC9FF7C2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0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564" y="2461385"/>
            <a:ext cx="2881745" cy="199505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r>
              <a:rPr lang="el-GR" b="1" u="sng" dirty="0" smtClean="0"/>
              <a:t>Σελίδα </a:t>
            </a:r>
            <a:r>
              <a:rPr lang="en-US" b="1" u="sng" dirty="0" smtClean="0"/>
              <a:t>56</a:t>
            </a:r>
            <a:r>
              <a:rPr lang="el-GR" b="1" u="sng" dirty="0" smtClean="0"/>
              <a:t>-57: </a:t>
            </a:r>
          </a:p>
          <a:p>
            <a:pPr marL="0" indent="0">
              <a:buNone/>
            </a:pPr>
            <a:r>
              <a:rPr lang="el-GR" dirty="0" smtClean="0"/>
              <a:t>4, 5, 6, 8, 12</a:t>
            </a:r>
          </a:p>
        </p:txBody>
      </p:sp>
    </p:spTree>
    <p:extLst>
      <p:ext uri="{BB962C8B-B14F-4D97-AF65-F5344CB8AC3E}">
        <p14:creationId xmlns:p14="http://schemas.microsoft.com/office/powerpoint/2010/main" val="312059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564" y="2461385"/>
            <a:ext cx="2881745" cy="199505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l-GR" b="1" u="sng" dirty="0" smtClean="0"/>
          </a:p>
          <a:p>
            <a:pPr marL="0" indent="0">
              <a:buNone/>
            </a:pPr>
            <a:r>
              <a:rPr lang="el-GR" b="1" u="sng" dirty="0" smtClean="0"/>
              <a:t>Σελίδα </a:t>
            </a:r>
            <a:r>
              <a:rPr lang="el-GR" b="1" u="sng" dirty="0" smtClean="0"/>
              <a:t>79: </a:t>
            </a:r>
            <a:endParaRPr lang="el-GR" b="1" u="sng" dirty="0" smtClean="0"/>
          </a:p>
          <a:p>
            <a:pPr marL="0" indent="0">
              <a:buNone/>
            </a:pPr>
            <a:r>
              <a:rPr lang="el-GR" dirty="0" smtClean="0"/>
              <a:t>6γ, 6δ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397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12760" y="1549962"/>
            <a:ext cx="4416403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Πόσα σημεία ορίζουν μία ευθεία;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51448" y="1549962"/>
            <a:ext cx="2178028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Δύο!!!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947047" y="1549962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Παράγω 2 σημεία!!!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7343775" y="1620962"/>
            <a:ext cx="603272" cy="331087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12760" y="2251342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 Πίνακας Τιμών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739591"/>
              </p:ext>
            </p:extLst>
          </p:nvPr>
        </p:nvGraphicFramePr>
        <p:xfrm>
          <a:off x="307963" y="2961272"/>
          <a:ext cx="4935537" cy="42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179">
                  <a:extLst>
                    <a:ext uri="{9D8B030D-6E8A-4147-A177-3AD203B41FA5}">
                      <a16:colId xmlns:a16="http://schemas.microsoft.com/office/drawing/2014/main" val="3343058658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3647103061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495732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(x, y)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9767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8702159"/>
              </p:ext>
            </p:extLst>
          </p:nvPr>
        </p:nvGraphicFramePr>
        <p:xfrm>
          <a:off x="307964" y="3463060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535528" y="3434484"/>
            <a:ext cx="21243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x+3=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0+3= 3</a:t>
            </a:r>
            <a:endParaRPr lang="el-GR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33016"/>
              </p:ext>
            </p:extLst>
          </p:nvPr>
        </p:nvGraphicFramePr>
        <p:xfrm>
          <a:off x="1965306" y="3460184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767053"/>
              </p:ext>
            </p:extLst>
          </p:nvPr>
        </p:nvGraphicFramePr>
        <p:xfrm>
          <a:off x="3622648" y="3457308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818774"/>
              </p:ext>
            </p:extLst>
          </p:nvPr>
        </p:nvGraphicFramePr>
        <p:xfrm>
          <a:off x="303196" y="3958362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171133"/>
              </p:ext>
            </p:extLst>
          </p:nvPr>
        </p:nvGraphicFramePr>
        <p:xfrm>
          <a:off x="1960538" y="3955486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024791"/>
              </p:ext>
            </p:extLst>
          </p:nvPr>
        </p:nvGraphicFramePr>
        <p:xfrm>
          <a:off x="3617880" y="3952610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18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4/Σελ.56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119" y="277092"/>
            <a:ext cx="6115516" cy="11499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5535523" y="3933251"/>
            <a:ext cx="2124300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x+3=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+3= 4</a:t>
            </a:r>
            <a:endParaRPr lang="el-GR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6610" y="4606621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Πίνακας Τιμών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88665"/>
              </p:ext>
            </p:extLst>
          </p:nvPr>
        </p:nvGraphicFramePr>
        <p:xfrm>
          <a:off x="321813" y="5316551"/>
          <a:ext cx="4935537" cy="42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179">
                  <a:extLst>
                    <a:ext uri="{9D8B030D-6E8A-4147-A177-3AD203B41FA5}">
                      <a16:colId xmlns:a16="http://schemas.microsoft.com/office/drawing/2014/main" val="3343058658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3647103061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495732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(x, y)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9767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795341"/>
              </p:ext>
            </p:extLst>
          </p:nvPr>
        </p:nvGraphicFramePr>
        <p:xfrm>
          <a:off x="321814" y="5818339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587852" y="5789763"/>
            <a:ext cx="20473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l-GR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43541"/>
              </p:ext>
            </p:extLst>
          </p:nvPr>
        </p:nvGraphicFramePr>
        <p:xfrm>
          <a:off x="1979156" y="5815463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78426"/>
              </p:ext>
            </p:extLst>
          </p:nvPr>
        </p:nvGraphicFramePr>
        <p:xfrm>
          <a:off x="3636498" y="5812587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Ο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48268"/>
              </p:ext>
            </p:extLst>
          </p:nvPr>
        </p:nvGraphicFramePr>
        <p:xfrm>
          <a:off x="317046" y="6313641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73142"/>
              </p:ext>
            </p:extLst>
          </p:nvPr>
        </p:nvGraphicFramePr>
        <p:xfrm>
          <a:off x="1974388" y="6310765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618611"/>
              </p:ext>
            </p:extLst>
          </p:nvPr>
        </p:nvGraphicFramePr>
        <p:xfrm>
          <a:off x="3631730" y="6307889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Γ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5587845" y="6288530"/>
            <a:ext cx="2047356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1019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29" grpId="0" animBg="1"/>
      <p:bldP spid="31" grpId="0" animBg="1"/>
      <p:bldP spid="2" grpId="0" animBg="1"/>
      <p:bldP spid="32" grpId="0" animBg="1"/>
      <p:bldP spid="35" grpId="0" animBg="1"/>
      <p:bldP spid="20" grpId="0" animBg="1"/>
      <p:bldP spid="21" grpId="0" animBg="1"/>
      <p:bldP spid="24" grpId="0" animBg="1"/>
      <p:bldP spid="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12760" y="1475489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 Πίνακας Τιμών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036052"/>
              </p:ext>
            </p:extLst>
          </p:nvPr>
        </p:nvGraphicFramePr>
        <p:xfrm>
          <a:off x="307963" y="2185419"/>
          <a:ext cx="4935537" cy="42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179">
                  <a:extLst>
                    <a:ext uri="{9D8B030D-6E8A-4147-A177-3AD203B41FA5}">
                      <a16:colId xmlns:a16="http://schemas.microsoft.com/office/drawing/2014/main" val="3343058658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3647103061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495732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(x, y)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97675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329596"/>
              </p:ext>
            </p:extLst>
          </p:nvPr>
        </p:nvGraphicFramePr>
        <p:xfrm>
          <a:off x="307964" y="2687207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45573" y="2658631"/>
            <a:ext cx="250421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l-GR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714604"/>
              </p:ext>
            </p:extLst>
          </p:nvPr>
        </p:nvGraphicFramePr>
        <p:xfrm>
          <a:off x="1965306" y="2684331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47775"/>
              </p:ext>
            </p:extLst>
          </p:nvPr>
        </p:nvGraphicFramePr>
        <p:xfrm>
          <a:off x="3622648" y="2681455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247205"/>
              </p:ext>
            </p:extLst>
          </p:nvPr>
        </p:nvGraphicFramePr>
        <p:xfrm>
          <a:off x="303196" y="3182509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678439"/>
              </p:ext>
            </p:extLst>
          </p:nvPr>
        </p:nvGraphicFramePr>
        <p:xfrm>
          <a:off x="1960538" y="3179633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943404"/>
              </p:ext>
            </p:extLst>
          </p:nvPr>
        </p:nvGraphicFramePr>
        <p:xfrm>
          <a:off x="3617880" y="3176757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18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4/Σελ.56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119" y="277092"/>
            <a:ext cx="6115516" cy="114992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20" name="TextBox 19"/>
          <p:cNvSpPr txBox="1"/>
          <p:nvPr/>
        </p:nvSpPr>
        <p:spPr>
          <a:xfrm>
            <a:off x="5365145" y="3157398"/>
            <a:ext cx="248463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1-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l-G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755" y="4038584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(δ) Πίνακας Τιμών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224877"/>
              </p:ext>
            </p:extLst>
          </p:nvPr>
        </p:nvGraphicFramePr>
        <p:xfrm>
          <a:off x="307958" y="4748514"/>
          <a:ext cx="4935537" cy="42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45179">
                  <a:extLst>
                    <a:ext uri="{9D8B030D-6E8A-4147-A177-3AD203B41FA5}">
                      <a16:colId xmlns:a16="http://schemas.microsoft.com/office/drawing/2014/main" val="3343058658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3647103061"/>
                    </a:ext>
                  </a:extLst>
                </a:gridCol>
                <a:gridCol w="1645179">
                  <a:extLst>
                    <a:ext uri="{9D8B030D-6E8A-4147-A177-3AD203B41FA5}">
                      <a16:colId xmlns:a16="http://schemas.microsoft.com/office/drawing/2014/main" val="495732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(x, y)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9767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437171"/>
              </p:ext>
            </p:extLst>
          </p:nvPr>
        </p:nvGraphicFramePr>
        <p:xfrm>
          <a:off x="307959" y="5250302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5363664" y="5221726"/>
            <a:ext cx="271741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0+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el-GR" sz="1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551385"/>
              </p:ext>
            </p:extLst>
          </p:nvPr>
        </p:nvGraphicFramePr>
        <p:xfrm>
          <a:off x="1965301" y="5247426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69973"/>
              </p:ext>
            </p:extLst>
          </p:nvPr>
        </p:nvGraphicFramePr>
        <p:xfrm>
          <a:off x="3622643" y="5244550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Ζ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092810"/>
              </p:ext>
            </p:extLst>
          </p:nvPr>
        </p:nvGraphicFramePr>
        <p:xfrm>
          <a:off x="303191" y="5745604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695453"/>
              </p:ext>
            </p:extLst>
          </p:nvPr>
        </p:nvGraphicFramePr>
        <p:xfrm>
          <a:off x="1960533" y="5742728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28249"/>
              </p:ext>
            </p:extLst>
          </p:nvPr>
        </p:nvGraphicFramePr>
        <p:xfrm>
          <a:off x="3617875" y="5739852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Η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363664" y="5720493"/>
            <a:ext cx="2824372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x+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r>
              <a:rPr lang="el-G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-2</a:t>
            </a:r>
            <a:endParaRPr lang="el-GR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4753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 animBg="1"/>
      <p:bldP spid="20" grpId="0" animBg="1"/>
      <p:bldP spid="21" grpId="0" animBg="1"/>
      <p:bldP spid="24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312761" y="1586329"/>
            <a:ext cx="60164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92995"/>
              </p:ext>
            </p:extLst>
          </p:nvPr>
        </p:nvGraphicFramePr>
        <p:xfrm>
          <a:off x="312755" y="4508973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Δ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227182"/>
              </p:ext>
            </p:extLst>
          </p:nvPr>
        </p:nvGraphicFramePr>
        <p:xfrm>
          <a:off x="307987" y="5004275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Ε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18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4/Σελ.56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/>
          <a:srcRect t="41349" r="21619" b="914"/>
          <a:stretch/>
        </p:blipFill>
        <p:spPr>
          <a:xfrm>
            <a:off x="160624" y="914051"/>
            <a:ext cx="4203558" cy="58224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40994"/>
              </p:ext>
            </p:extLst>
          </p:nvPr>
        </p:nvGraphicFramePr>
        <p:xfrm>
          <a:off x="2028525" y="4508973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Ζ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82187"/>
              </p:ext>
            </p:extLst>
          </p:nvPr>
        </p:nvGraphicFramePr>
        <p:xfrm>
          <a:off x="2023757" y="5004275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Η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-2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710652"/>
              </p:ext>
            </p:extLst>
          </p:nvPr>
        </p:nvGraphicFramePr>
        <p:xfrm>
          <a:off x="312755" y="2167814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42298"/>
              </p:ext>
            </p:extLst>
          </p:nvPr>
        </p:nvGraphicFramePr>
        <p:xfrm>
          <a:off x="312755" y="2799646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4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81503"/>
              </p:ext>
            </p:extLst>
          </p:nvPr>
        </p:nvGraphicFramePr>
        <p:xfrm>
          <a:off x="2010880" y="2170222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Ο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447142"/>
              </p:ext>
            </p:extLst>
          </p:nvPr>
        </p:nvGraphicFramePr>
        <p:xfrm>
          <a:off x="2028525" y="2799646"/>
          <a:ext cx="162085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850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Γ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(1,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43" name="Rectangle 42"/>
          <p:cNvSpPr/>
          <p:nvPr/>
        </p:nvSpPr>
        <p:spPr>
          <a:xfrm>
            <a:off x="2028525" y="1610453"/>
            <a:ext cx="60164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(β)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2761" y="3942421"/>
            <a:ext cx="60164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28525" y="3966545"/>
            <a:ext cx="60164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(δ)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441457" y="23579"/>
            <a:ext cx="7553099" cy="6725859"/>
            <a:chOff x="4441457" y="23579"/>
            <a:chExt cx="7553099" cy="672585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/>
            <a:srcRect l="31774" t="-1" b="10141"/>
            <a:stretch/>
          </p:blipFill>
          <p:spPr>
            <a:xfrm>
              <a:off x="4441457" y="117333"/>
              <a:ext cx="7553099" cy="6632105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11648192" y="3942421"/>
              <a:ext cx="3463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433938" y="23579"/>
              <a:ext cx="3463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8150963" y="1843311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711027" y="1284260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459102" y="180111"/>
            <a:ext cx="5765553" cy="5805054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8150963" y="3542405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11027" y="2413332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6927454" y="180111"/>
            <a:ext cx="3214075" cy="6386945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148809" y="4686433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04454" y="2987271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endParaRPr lang="en-US" sz="2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flipV="1">
            <a:off x="7761052" y="323686"/>
            <a:ext cx="2039299" cy="640946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148809" y="2977550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Ζ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711027" y="4670840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l-GR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Η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 flipV="1">
            <a:off x="7271578" y="240556"/>
            <a:ext cx="2276146" cy="6569327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40141"/>
              </p:ext>
            </p:extLst>
          </p:nvPr>
        </p:nvGraphicFramePr>
        <p:xfrm>
          <a:off x="4788243" y="5416885"/>
          <a:ext cx="105979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798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y=x+3</a:t>
                      </a:r>
                      <a:endParaRPr lang="en-US" sz="22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9213308"/>
              </p:ext>
            </p:extLst>
          </p:nvPr>
        </p:nvGraphicFramePr>
        <p:xfrm>
          <a:off x="6173143" y="6016351"/>
          <a:ext cx="105979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798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y=2x</a:t>
                      </a:r>
                      <a:endParaRPr lang="en-US" sz="2200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07237"/>
              </p:ext>
            </p:extLst>
          </p:nvPr>
        </p:nvGraphicFramePr>
        <p:xfrm>
          <a:off x="7904039" y="6130523"/>
          <a:ext cx="105979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798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y=3x-2</a:t>
                      </a:r>
                      <a:endParaRPr lang="en-US" sz="2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71469"/>
              </p:ext>
            </p:extLst>
          </p:nvPr>
        </p:nvGraphicFramePr>
        <p:xfrm>
          <a:off x="9339117" y="6218496"/>
          <a:ext cx="105979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798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y=3x-2</a:t>
                      </a:r>
                      <a:endParaRPr lang="en-US" sz="2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757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2" grpId="0"/>
      <p:bldP spid="53" grpId="0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806848" y="2152649"/>
                <a:ext cx="4326591" cy="353983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	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6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-2x </a:t>
                </a:r>
                <a:r>
                  <a:rPr lang="el-GR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+β</a:t>
                </a:r>
              </a:p>
              <a:p>
                <a:pPr algn="just"/>
                <a:r>
                  <a:rPr lang="en-US" sz="26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l-GR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</a:t>
                </a:r>
                <a:r>
                  <a:rPr lang="el-GR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6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6</a:t>
                </a:r>
                <a:r>
                  <a:rPr lang="el-GR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):</a:t>
                </a:r>
                <a:r>
                  <a:rPr lang="en-US" sz="26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6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6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-2</a:t>
                </a:r>
                <a:r>
                  <a:rPr lang="el-GR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(-</a:t>
                </a:r>
                <a:r>
                  <a:rPr lang="el-GR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6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el-GR" sz="26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+β</a:t>
                </a:r>
              </a:p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l-GR" sz="24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l-GR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l-GR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en-US" sz="24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l-GR" sz="24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6−4</m:t>
                    </m:r>
                  </m:oMath>
                </a14:m>
                <a:endParaRPr lang="en-US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l-GR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848" y="2152649"/>
                <a:ext cx="4326591" cy="3539830"/>
              </a:xfrm>
              <a:prstGeom prst="rect">
                <a:avLst/>
              </a:prstGeom>
              <a:blipFill>
                <a:blip r:embed="rId2"/>
                <a:stretch>
                  <a:fillRect l="-2388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/Σελ.56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6848" y="262200"/>
            <a:ext cx="7866630" cy="805457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8436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/Σελ.56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692" y="277092"/>
            <a:ext cx="7706472" cy="87543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60624" y="1295406"/>
            <a:ext cx="2596431" cy="16763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Στον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τον </a:t>
            </a: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y’y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x=0</a:t>
            </a:r>
            <a:endParaRPr lang="el-GR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l-GR" sz="1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Στον 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τον 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x’x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y=0 </a:t>
            </a:r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624" y="3299525"/>
            <a:ext cx="2918405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(γ) Πίνακας Τιμών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873822"/>
              </p:ext>
            </p:extLst>
          </p:nvPr>
        </p:nvGraphicFramePr>
        <p:xfrm>
          <a:off x="155828" y="4009455"/>
          <a:ext cx="2376074" cy="42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81429">
                  <a:extLst>
                    <a:ext uri="{9D8B030D-6E8A-4147-A177-3AD203B41FA5}">
                      <a16:colId xmlns:a16="http://schemas.microsoft.com/office/drawing/2014/main" val="3343058658"/>
                    </a:ext>
                  </a:extLst>
                </a:gridCol>
                <a:gridCol w="643007">
                  <a:extLst>
                    <a:ext uri="{9D8B030D-6E8A-4147-A177-3AD203B41FA5}">
                      <a16:colId xmlns:a16="http://schemas.microsoft.com/office/drawing/2014/main" val="3647103061"/>
                    </a:ext>
                  </a:extLst>
                </a:gridCol>
                <a:gridCol w="1151638">
                  <a:extLst>
                    <a:ext uri="{9D8B030D-6E8A-4147-A177-3AD203B41FA5}">
                      <a16:colId xmlns:a16="http://schemas.microsoft.com/office/drawing/2014/main" val="4957322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x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(x, y)</a:t>
                      </a:r>
                      <a:endParaRPr lang="en-US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729767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973967"/>
              </p:ext>
            </p:extLst>
          </p:nvPr>
        </p:nvGraphicFramePr>
        <p:xfrm>
          <a:off x="155828" y="4511243"/>
          <a:ext cx="550754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754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71681" y="4505037"/>
            <a:ext cx="2117887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el-G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-4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-4</a:t>
            </a:r>
            <a:endParaRPr lang="el-G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597043"/>
              </p:ext>
            </p:extLst>
          </p:nvPr>
        </p:nvGraphicFramePr>
        <p:xfrm>
          <a:off x="746361" y="4508367"/>
          <a:ext cx="583675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675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-4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083740"/>
              </p:ext>
            </p:extLst>
          </p:nvPr>
        </p:nvGraphicFramePr>
        <p:xfrm>
          <a:off x="1369814" y="4505037"/>
          <a:ext cx="1162089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89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Α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(0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l-GR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-4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857579"/>
              </p:ext>
            </p:extLst>
          </p:nvPr>
        </p:nvGraphicFramePr>
        <p:xfrm>
          <a:off x="151060" y="5020400"/>
          <a:ext cx="55552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522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604382" y="5017659"/>
            <a:ext cx="102624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</a:p>
          <a:p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0=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‧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x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-4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2x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x=2</a:t>
            </a:r>
            <a:endParaRPr lang="el-G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884867"/>
              </p:ext>
            </p:extLst>
          </p:nvPr>
        </p:nvGraphicFramePr>
        <p:xfrm>
          <a:off x="760211" y="5020989"/>
          <a:ext cx="583675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675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l-GR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878557"/>
              </p:ext>
            </p:extLst>
          </p:nvPr>
        </p:nvGraphicFramePr>
        <p:xfrm>
          <a:off x="1383664" y="5017659"/>
          <a:ext cx="1162089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089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B(2,</a:t>
                      </a:r>
                      <a:r>
                        <a:rPr lang="en-US" sz="2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</a:t>
                      </a:r>
                      <a:r>
                        <a:rPr lang="en-US" sz="2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en-US" sz="2200" dirty="0"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  <p:grpSp>
        <p:nvGrpSpPr>
          <p:cNvPr id="23" name="Group 22"/>
          <p:cNvGrpSpPr/>
          <p:nvPr/>
        </p:nvGrpSpPr>
        <p:grpSpPr>
          <a:xfrm>
            <a:off x="5116385" y="1152526"/>
            <a:ext cx="6745779" cy="5573333"/>
            <a:chOff x="4441457" y="23579"/>
            <a:chExt cx="7553099" cy="6725859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 rotWithShape="1">
            <a:blip r:embed="rId3"/>
            <a:srcRect l="31774" t="-1" b="10141"/>
            <a:stretch/>
          </p:blipFill>
          <p:spPr>
            <a:xfrm>
              <a:off x="4441457" y="117333"/>
              <a:ext cx="7553099" cy="6632105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</p:pic>
        <p:sp>
          <p:nvSpPr>
            <p:cNvPr id="25" name="TextBox 24"/>
            <p:cNvSpPr txBox="1"/>
            <p:nvPr/>
          </p:nvSpPr>
          <p:spPr>
            <a:xfrm>
              <a:off x="11648192" y="3942421"/>
              <a:ext cx="3463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x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433938" y="23579"/>
              <a:ext cx="3463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8407284" y="5893288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21083" y="4023169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8278782" y="1504833"/>
            <a:ext cx="2761729" cy="5209485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865129"/>
              </p:ext>
            </p:extLst>
          </p:nvPr>
        </p:nvGraphicFramePr>
        <p:xfrm>
          <a:off x="10391540" y="1706879"/>
          <a:ext cx="1059798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9798">
                  <a:extLst>
                    <a:ext uri="{9D8B030D-6E8A-4147-A177-3AD203B41FA5}">
                      <a16:colId xmlns:a16="http://schemas.microsoft.com/office/drawing/2014/main" val="1519147991"/>
                    </a:ext>
                  </a:extLst>
                </a:gridCol>
              </a:tblGrid>
              <a:tr h="393562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y=2x-4</a:t>
                      </a:r>
                      <a:endParaRPr lang="en-US" sz="2200" dirty="0">
                        <a:solidFill>
                          <a:srgbClr val="FF006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97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174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20" grpId="0" animBg="1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6490869" y="4047413"/>
                <a:ext cx="3746358" cy="195424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+4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Β(-1, 2):         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‧(-1)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+4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l-GR" sz="22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l-GR" sz="22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4−2</m:t>
                    </m:r>
                  </m:oMath>
                </a14:m>
                <a:endParaRPr lang="en-US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869" y="4047413"/>
                <a:ext cx="3746358" cy="1954242"/>
              </a:xfrm>
              <a:prstGeom prst="rect">
                <a:avLst/>
              </a:prstGeom>
              <a:blipFill>
                <a:blip r:embed="rId2"/>
                <a:stretch>
                  <a:fillRect l="-243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94927" y="4047413"/>
                <a:ext cx="3746358" cy="268400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+1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(2, 4):          4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‧2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+1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l-GR" sz="22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4−1</m:t>
                    </m:r>
                  </m:oMath>
                </a14:m>
                <a:endParaRPr lang="en-US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2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l-GR" sz="22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27" y="4047413"/>
                <a:ext cx="3746358" cy="2684000"/>
              </a:xfrm>
              <a:prstGeom prst="rect">
                <a:avLst/>
              </a:prstGeom>
              <a:blipFill>
                <a:blip r:embed="rId3"/>
                <a:stretch>
                  <a:fillRect l="-2435" t="-1810" b="-22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94927" y="2929888"/>
                <a:ext cx="1808018" cy="9778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(0,β)=(0,1)</a:t>
                </a:r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27" y="2929888"/>
                <a:ext cx="1808018" cy="977851"/>
              </a:xfrm>
              <a:prstGeom prst="rect">
                <a:avLst/>
              </a:prstGeom>
              <a:blipFill>
                <a:blip r:embed="rId4"/>
                <a:stretch>
                  <a:fillRect t="-6790" b="-1234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94927" y="2306439"/>
            <a:ext cx="1808018" cy="478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n-US" sz="24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120838" y="2577545"/>
                <a:ext cx="1974273" cy="83854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4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</a:t>
                </a:r>
                <a:r>
                  <a:rPr lang="en-US" sz="24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l-GR" sz="24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l-GR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838" y="2577545"/>
                <a:ext cx="1974273" cy="838544"/>
              </a:xfrm>
              <a:prstGeom prst="rect">
                <a:avLst/>
              </a:prstGeom>
              <a:blipFill>
                <a:blip r:embed="rId5"/>
                <a:stretch>
                  <a:fillRect l="-4908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/Σελ.56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/>
          <a:srcRect b="14737"/>
          <a:stretch/>
        </p:blipFill>
        <p:spPr>
          <a:xfrm>
            <a:off x="4107975" y="277092"/>
            <a:ext cx="7540620" cy="112221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2" name="Rectangle 11"/>
          <p:cNvSpPr/>
          <p:nvPr/>
        </p:nvSpPr>
        <p:spPr>
          <a:xfrm>
            <a:off x="894927" y="161371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490869" y="2929888"/>
                <a:ext cx="1808018" cy="9778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(0,β)=(0,4)</a:t>
                </a:r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4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869" y="2929888"/>
                <a:ext cx="1808018" cy="977851"/>
              </a:xfrm>
              <a:prstGeom prst="rect">
                <a:avLst/>
              </a:prstGeom>
              <a:blipFill>
                <a:blip r:embed="rId7"/>
                <a:stretch>
                  <a:fillRect t="-6790" b="-12346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490869" y="2306439"/>
            <a:ext cx="1808018" cy="478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+β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90869" y="161371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453563" y="5177310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536690" y="5669146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rved Down Arrow 18"/>
          <p:cNvSpPr/>
          <p:nvPr/>
        </p:nvSpPr>
        <p:spPr>
          <a:xfrm rot="642949">
            <a:off x="2310347" y="1832233"/>
            <a:ext cx="1620981" cy="426411"/>
          </a:xfrm>
          <a:prstGeom prst="curvedDown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8977586" y="2510616"/>
                <a:ext cx="2106050" cy="83854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</a:t>
                </a:r>
                <a:r>
                  <a:rPr lang="el-GR" sz="2400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</m:t>
                    </m:r>
                  </m:oMath>
                </a14:m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586" y="2510616"/>
                <a:ext cx="2106050" cy="838544"/>
              </a:xfrm>
              <a:prstGeom prst="rect">
                <a:avLst/>
              </a:prstGeom>
              <a:blipFill>
                <a:blip r:embed="rId8"/>
                <a:stretch>
                  <a:fillRect l="-4611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rved Down Arrow 20"/>
          <p:cNvSpPr/>
          <p:nvPr/>
        </p:nvSpPr>
        <p:spPr>
          <a:xfrm rot="642949">
            <a:off x="8167095" y="1765304"/>
            <a:ext cx="1620981" cy="426411"/>
          </a:xfrm>
          <a:prstGeom prst="curvedDown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3909" y="492932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10627" y="922842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30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5" grpId="0" animBg="1"/>
      <p:bldP spid="6" grpId="0" animBg="1"/>
      <p:bldP spid="9" grpId="0" animBg="1"/>
      <p:bldP spid="12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03"/>
          <a:stretch/>
        </p:blipFill>
        <p:spPr>
          <a:xfrm>
            <a:off x="3750016" y="260883"/>
            <a:ext cx="6862565" cy="162171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6490869" y="4573903"/>
                <a:ext cx="3746358" cy="218711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-2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Β(-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): 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‧(-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)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-2</a:t>
                </a:r>
              </a:p>
              <a:p>
                <a:pPr algn="just"/>
                <a:endParaRPr lang="en-US" sz="1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2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2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l-GR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869" y="4573903"/>
                <a:ext cx="3746358" cy="2187116"/>
              </a:xfrm>
              <a:prstGeom prst="rect">
                <a:avLst/>
              </a:prstGeom>
              <a:blipFill>
                <a:blip r:embed="rId3"/>
                <a:stretch>
                  <a:fillRect l="-2435" t="-2493" b="-747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94927" y="4573903"/>
                <a:ext cx="3746358" cy="166066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</a:p>
              <a:p>
                <a:pPr algn="just"/>
                <a:endParaRPr lang="el-GR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/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-1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):   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0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Tahoma" panose="020B0604030504040204" pitchFamily="34" charset="0"/>
                    <a:cs typeface="Tahoma" panose="020B0604030504040204" pitchFamily="34" charset="0"/>
                  </a:rPr>
                  <a:t>(-1)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+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27" y="4573903"/>
                <a:ext cx="3746358" cy="1660660"/>
              </a:xfrm>
              <a:prstGeom prst="rect">
                <a:avLst/>
              </a:prstGeom>
              <a:blipFill>
                <a:blip r:embed="rId4"/>
                <a:stretch>
                  <a:fillRect l="-243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894927" y="3456378"/>
                <a:ext cx="1808018" cy="9778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(0,β)=(0,</a:t>
                </a:r>
                <a:r>
                  <a:rPr lang="en-US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4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27" y="3456378"/>
                <a:ext cx="1808018" cy="977851"/>
              </a:xfrm>
              <a:prstGeom prst="rect">
                <a:avLst/>
              </a:prstGeom>
              <a:blipFill>
                <a:blip r:embed="rId5"/>
                <a:stretch>
                  <a:fillRect t="-6173" b="-129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894927" y="2832929"/>
            <a:ext cx="1808018" cy="478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n-US" sz="24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+β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3120838" y="3104035"/>
                <a:ext cx="2116138" cy="83854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</a:t>
                </a:r>
                <a:r>
                  <a:rPr lang="en-US" sz="2400" baseline="-250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r>
                  <a:rPr lang="el-GR" sz="24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838" y="3104035"/>
                <a:ext cx="2116138" cy="838544"/>
              </a:xfrm>
              <a:prstGeom prst="rect">
                <a:avLst/>
              </a:prstGeom>
              <a:blipFill>
                <a:blip r:embed="rId6"/>
                <a:stretch>
                  <a:fillRect l="-4298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/Σελ.5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4927" y="214020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6490869" y="3456378"/>
                <a:ext cx="1808018" cy="97785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(0,β)=(0,</a:t>
                </a:r>
                <a:r>
                  <a:rPr lang="en-US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-2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4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869" y="3456378"/>
                <a:ext cx="1808018" cy="977851"/>
              </a:xfrm>
              <a:prstGeom prst="rect">
                <a:avLst/>
              </a:prstGeom>
              <a:blipFill>
                <a:blip r:embed="rId7"/>
                <a:stretch>
                  <a:fillRect t="-6173" b="-12963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6490869" y="2832929"/>
            <a:ext cx="1808018" cy="478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sz="2400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+β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90869" y="214020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urved Down Arrow 18"/>
          <p:cNvSpPr/>
          <p:nvPr/>
        </p:nvSpPr>
        <p:spPr>
          <a:xfrm rot="642949">
            <a:off x="2310347" y="2358723"/>
            <a:ext cx="1620981" cy="426411"/>
          </a:xfrm>
          <a:prstGeom prst="curvedDown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8977586" y="3037106"/>
                <a:ext cx="2106050" cy="838544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rgbClr val="FF006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</a:t>
                </a:r>
                <a:r>
                  <a:rPr lang="el-GR" sz="2400" baseline="-250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</m:oMath>
                </a14:m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77586" y="3037106"/>
                <a:ext cx="2106050" cy="838544"/>
              </a:xfrm>
              <a:prstGeom prst="rect">
                <a:avLst/>
              </a:prstGeom>
              <a:blipFill>
                <a:blip r:embed="rId8"/>
                <a:stretch>
                  <a:fillRect l="-4611"/>
                </a:stretch>
              </a:blipFill>
              <a:ln>
                <a:solidFill>
                  <a:srgbClr val="FF006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urved Down Arrow 20"/>
          <p:cNvSpPr/>
          <p:nvPr/>
        </p:nvSpPr>
        <p:spPr>
          <a:xfrm rot="642949">
            <a:off x="8167095" y="2291794"/>
            <a:ext cx="1620981" cy="426411"/>
          </a:xfrm>
          <a:prstGeom prst="curvedDownArrow">
            <a:avLst/>
          </a:prstGeom>
          <a:solidFill>
            <a:srgbClr val="FF0066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6763" y="624169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9505" y="1253384"/>
            <a:ext cx="771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sz="24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8044605" y="5558333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127732" y="5994749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98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5" grpId="0" animBg="1"/>
      <p:bldP spid="6" grpId="0" animBg="1"/>
      <p:bldP spid="9" grpId="0" animBg="1"/>
      <p:bldP spid="12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562" y="277092"/>
            <a:ext cx="7747360" cy="1122218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894927" y="2523793"/>
                <a:ext cx="3746358" cy="347786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spcAft>
                    <a:spcPts val="1200"/>
                  </a:spcAft>
                </a:pPr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3κ+2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)x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just">
                  <a:spcAft>
                    <a:spcPts val="1200"/>
                  </a:spcAft>
                </a:pP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(1, 8):          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8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:r>
                  <a:rPr lang="en-US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l-GR" sz="23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3κ+2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‧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1</a:t>
                </a:r>
                <a:endParaRPr lang="el-GR" sz="23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1200"/>
                  </a:spcAft>
                </a:pPr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   </a:t>
                </a:r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l-GR" sz="22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</m:oMath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2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l-GR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en-US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8−</m:t>
                    </m:r>
                    <m:r>
                      <a:rPr lang="el-GR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l-GR" sz="22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𝜅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l-GR" sz="22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l-GR" sz="1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927" y="2523793"/>
                <a:ext cx="3746358" cy="3477861"/>
              </a:xfrm>
              <a:prstGeom prst="rect">
                <a:avLst/>
              </a:prstGeom>
              <a:blipFill>
                <a:blip r:embed="rId3"/>
                <a:stretch>
                  <a:fillRect l="-243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/Σελ.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</a:t>
            </a: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94927" y="161371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(α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90869" y="1613711"/>
            <a:ext cx="726330" cy="4878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435597" y="4636607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601851" y="5058874"/>
            <a:ext cx="332509" cy="332509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6490869" y="2523793"/>
                <a:ext cx="3746358" cy="347786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1200"/>
                  </a:spcAft>
                </a:pP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y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l-GR" sz="24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3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(κ-1,κ): 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m:rPr>
                        <m:sty m:val="p"/>
                      </m:rPr>
                      <a:rPr lang="el-GR" sz="24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κ</m:t>
                    </m:r>
                    <m:r>
                      <a:rPr lang="en-US" sz="24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l-GR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l-GR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𝜅</m:t>
                        </m:r>
                        <m:r>
                          <a:rPr lang="el-GR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2400" i="1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l-GR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>
                  <a:spcAft>
                    <a:spcPts val="1200"/>
                  </a:spcAft>
                </a:pPr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   </a:t>
                </a:r>
                <a:r>
                  <a:rPr lang="el-GR" sz="22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l-GR" sz="220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</m:oMath>
                </a14:m>
                <a:endParaRPr lang="el-GR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r>
                  <a:rPr lang="el-GR" sz="2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200" b="0" i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l-GR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𝜅</m:t>
                    </m:r>
                    <m:r>
                      <a:rPr lang="en-US" sz="22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l-GR" sz="22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−5</m:t>
                    </m:r>
                  </m:oMath>
                </a14:m>
                <a:endParaRPr lang="en-US" sz="22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b="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𝜅</m:t>
                      </m:r>
                      <m:r>
                        <a:rPr lang="en-US" sz="22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l-GR" sz="22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0869" y="2523793"/>
                <a:ext cx="3746358" cy="3477861"/>
              </a:xfrm>
              <a:prstGeom prst="rect">
                <a:avLst/>
              </a:prstGeom>
              <a:blipFill>
                <a:blip r:embed="rId4"/>
                <a:stretch>
                  <a:fillRect l="-243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869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6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1886</TotalTime>
  <Words>813</Words>
  <Application>Microsoft Office PowerPoint</Application>
  <PresentationFormat>Widescreen</PresentationFormat>
  <Paragraphs>190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Tahoma</vt:lpstr>
      <vt:lpstr>Office Theme</vt:lpstr>
      <vt:lpstr>Για εξάσκηση…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100</cp:revision>
  <dcterms:created xsi:type="dcterms:W3CDTF">2020-03-30T04:40:15Z</dcterms:created>
  <dcterms:modified xsi:type="dcterms:W3CDTF">2020-05-01T05:03:52Z</dcterms:modified>
</cp:coreProperties>
</file>