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11" r:id="rId3"/>
    <p:sldId id="308" r:id="rId4"/>
    <p:sldId id="313" r:id="rId5"/>
    <p:sldId id="314" r:id="rId6"/>
    <p:sldId id="315" r:id="rId7"/>
    <p:sldId id="3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46C14"/>
    <a:srgbClr val="558219"/>
    <a:srgbClr val="5C9A2F"/>
    <a:srgbClr val="4A791D"/>
    <a:srgbClr val="ECE1DC"/>
    <a:srgbClr val="EBE1D8"/>
    <a:srgbClr val="FFDDFF"/>
    <a:srgbClr val="FFD5FF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874820" cy="14679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Σελίδα 98</a:t>
            </a:r>
            <a:r>
              <a:rPr lang="en-US" dirty="0" smtClean="0"/>
              <a:t>-9</a:t>
            </a:r>
            <a:r>
              <a:rPr lang="el-GR" dirty="0" smtClean="0"/>
              <a:t>9: </a:t>
            </a:r>
          </a:p>
          <a:p>
            <a:pPr marL="0" indent="0">
              <a:buNone/>
            </a:pPr>
            <a:r>
              <a:rPr lang="el-GR" dirty="0" smtClean="0"/>
              <a:t>8β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9, 12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919" t="6156" r="8154" b="5278"/>
          <a:stretch/>
        </p:blipFill>
        <p:spPr>
          <a:xfrm>
            <a:off x="191876" y="1368241"/>
            <a:ext cx="2128604" cy="1678898"/>
          </a:xfrm>
          <a:prstGeom prst="rect">
            <a:avLst/>
          </a:prstGeom>
          <a:ln>
            <a:solidFill>
              <a:srgbClr val="446C14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8β/Σελ.98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64380" y="1339017"/>
                <a:ext cx="2280311" cy="1321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l-GR" sz="2400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Δεδομένα</a:t>
                </a:r>
                <a:endParaRPr lang="en-US" sz="24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=8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endParaRPr lang="el-G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=45°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380" y="1339017"/>
                <a:ext cx="2280311" cy="1321452"/>
              </a:xfrm>
              <a:prstGeom prst="rect">
                <a:avLst/>
              </a:prstGeom>
              <a:blipFill>
                <a:blip r:embed="rId3"/>
                <a:stretch>
                  <a:fillRect l="-4278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999741" y="1368241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8168304" y="3181296"/>
                <a:ext cx="3168763" cy="352447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∙64∙</m:t>
                          </m:r>
                          <m:r>
                            <m:rPr>
                              <m:nor/>
                            </m:r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170,7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≈536,2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304" y="3181296"/>
                <a:ext cx="3168763" cy="3524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841" t="1803" r="17085" b="85148"/>
          <a:stretch/>
        </p:blipFill>
        <p:spPr>
          <a:xfrm>
            <a:off x="3714750" y="289000"/>
            <a:ext cx="6301466" cy="50576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00762" y="3856835"/>
                <a:ext cx="3949420" cy="46128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ΑΚΒ: Ορθογώνιο, με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Κ</m:t>
                        </m:r>
                      </m:e>
                    </m:acc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9</m:t>
                    </m:r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62" y="3856835"/>
                <a:ext cx="3949420" cy="461289"/>
              </a:xfrm>
              <a:prstGeom prst="rect">
                <a:avLst/>
              </a:prstGeom>
              <a:blipFill>
                <a:blip r:embed="rId6"/>
                <a:stretch>
                  <a:fillRect l="-2308" t="-10390" b="-3506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00762" y="4411073"/>
                <a:ext cx="3949420" cy="128983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Ξέρω:</a:t>
                </a: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acc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45</m:t>
                    </m:r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(1 γωνία)</a:t>
                </a:r>
              </a:p>
              <a:p>
                <a:pPr algn="ctr"/>
                <a:r>
                  <a:rPr lang="en-US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8</a:t>
                </a:r>
                <a:r>
                  <a:rPr lang="en-US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(1 πλευρά)</a:t>
                </a: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62" y="4411073"/>
                <a:ext cx="3949420" cy="1289835"/>
              </a:xfrm>
              <a:prstGeom prst="rect">
                <a:avLst/>
              </a:prstGeom>
              <a:blipFill>
                <a:blip r:embed="rId7"/>
                <a:stretch>
                  <a:fillRect l="-2308" b="-516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 rot="1151556">
            <a:off x="3249615" y="3688490"/>
            <a:ext cx="2421766" cy="47872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Τριγωνομετρία!!!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9620856" y="934098"/>
                <a:ext cx="2272452" cy="8682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856" y="934098"/>
                <a:ext cx="2272452" cy="8682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1109299" y="1596042"/>
            <a:ext cx="26745" cy="90718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109769" y="2488232"/>
            <a:ext cx="856854" cy="311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7537" y="1814517"/>
            <a:ext cx="40178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05372" y="2520574"/>
            <a:ext cx="3211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0762" y="5843455"/>
            <a:ext cx="2959002" cy="837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(υ) </a:t>
            </a:r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απέν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κάθετη</a:t>
            </a: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προσκ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κάθετη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73728" y="5723564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4150182" y="4709622"/>
                <a:ext cx="2907723" cy="19711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εφ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40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400" b="0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</m:acc>
                  </m:oMath>
                </a14:m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24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⇒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1=</m:t>
                      </m:r>
                      <m:f>
                        <m:f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𝜐</m:t>
                          </m:r>
                        </m:num>
                        <m:den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8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⇒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8 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𝑐𝑚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182" y="4709622"/>
                <a:ext cx="2907723" cy="1971165"/>
              </a:xfrm>
              <a:prstGeom prst="rect">
                <a:avLst/>
              </a:prstGeom>
              <a:blipFill>
                <a:blip r:embed="rId9"/>
                <a:stretch>
                  <a:fillRect l="-2505" t="-184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/>
          <p:cNvSpPr/>
          <p:nvPr/>
        </p:nvSpPr>
        <p:spPr>
          <a:xfrm>
            <a:off x="4707401" y="2738688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82768" y="1618715"/>
                <a:ext cx="4105809" cy="123094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ΑΚΒ: Ορθογώνιο, με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acc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45</m:t>
                    </m:r>
                    <m:r>
                      <a:rPr lang="el-GR" sz="22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Άρα: Α=Β=45° (</a:t>
                </a:r>
                <a:r>
                  <a:rPr lang="el-GR" sz="2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αθρ.γων.τριγ</a:t>
                </a:r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</a:t>
                </a:r>
              </a:p>
              <a:p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ΑΚΒ: ισοσκελές, δηλαδή υ=</a:t>
                </a:r>
                <a:r>
                  <a:rPr lang="en-US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R=8cm</a:t>
                </a: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768" y="1618715"/>
                <a:ext cx="4105809" cy="1230942"/>
              </a:xfrm>
              <a:prstGeom prst="rect">
                <a:avLst/>
              </a:prstGeom>
              <a:blipFill>
                <a:blip r:embed="rId10"/>
                <a:stretch>
                  <a:fillRect l="-2219" r="-1331" b="-78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rved Up Arrow 20"/>
          <p:cNvSpPr/>
          <p:nvPr/>
        </p:nvSpPr>
        <p:spPr>
          <a:xfrm rot="17892777">
            <a:off x="5527616" y="3248381"/>
            <a:ext cx="1334125" cy="594771"/>
          </a:xfrm>
          <a:prstGeom prst="curvedUpArrow">
            <a:avLst/>
          </a:prstGeom>
          <a:solidFill>
            <a:srgbClr val="FF0066"/>
          </a:solidFill>
          <a:ln>
            <a:solidFill>
              <a:srgbClr val="446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build="p"/>
      <p:bldP spid="18" grpId="0" uiExpand="1" build="p" animBg="1"/>
      <p:bldP spid="23" grpId="0" animBg="1"/>
      <p:bldP spid="28" grpId="0" animBg="1"/>
      <p:bldP spid="29" grpId="0" animBg="1"/>
      <p:bldP spid="31" grpId="0" uiExpand="1" build="p" animBg="1"/>
      <p:bldP spid="17" grpId="0" animBg="1"/>
      <p:bldP spid="33" grpId="0" animBg="1"/>
      <p:bldP spid="34" grpId="0" animBg="1"/>
      <p:bldP spid="20" grpId="0" animBg="1"/>
      <p:bldP spid="35" grpId="0" uiExpand="1" build="p" animBg="1"/>
      <p:bldP spid="38" grpId="0" animBg="1"/>
      <p:bldP spid="3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9/Σελ.99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3" y="990395"/>
            <a:ext cx="3064057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κων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359" y="996519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 κατασκευής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481" y="305908"/>
            <a:ext cx="8288007" cy="2072002"/>
          </a:xfrm>
          <a:prstGeom prst="rect">
            <a:avLst/>
          </a:prstGeom>
          <a:ln>
            <a:solidFill>
              <a:srgbClr val="446C14"/>
            </a:solidFill>
          </a:ln>
        </p:spPr>
      </p:pic>
      <p:cxnSp>
        <p:nvCxnSpPr>
          <p:cNvPr id="21" name="Straight Connector 20"/>
          <p:cNvCxnSpPr/>
          <p:nvPr/>
        </p:nvCxnSpPr>
        <p:spPr>
          <a:xfrm>
            <a:off x="5211872" y="1625264"/>
            <a:ext cx="634292" cy="28076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211872" y="1635155"/>
            <a:ext cx="634292" cy="27087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108634" y="2964403"/>
                <a:ext cx="2004980" cy="9399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𝛿</m:t>
                    </m:r>
                    <m:r>
                      <m:rPr>
                        <m:nor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6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m</m:t>
                    </m:r>
                  </m:oMath>
                </a14:m>
                <a:endParaRPr lang="el-G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l-GR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34" y="2964403"/>
                <a:ext cx="2004980" cy="9399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3837481" y="2460825"/>
            <a:ext cx="8288007" cy="8113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ΠΡΩΤΑ: 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Καταγράφω τη σχέση που θα μου δώσει τον όγκο του στερεού, ως άθροισμα (ή διαφορά) όγκων γνωστών στερεών!!!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3827893" y="3414421"/>
                <a:ext cx="3183198" cy="6527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𝜅𝛼𝜏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𝜅𝜐𝜆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893" y="3414421"/>
                <a:ext cx="3183198" cy="652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6836650" y="3447376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5064767" y="3414421"/>
            <a:ext cx="762000" cy="53121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48211" y="3414421"/>
            <a:ext cx="762000" cy="53121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394962" y="4224476"/>
                <a:ext cx="2848938" cy="23628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sz="2400" baseline="-25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sz="24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l-G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9∙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l-G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962" y="4224476"/>
                <a:ext cx="2848938" cy="2362890"/>
              </a:xfrm>
              <a:prstGeom prst="rect">
                <a:avLst/>
              </a:prstGeom>
              <a:blipFill>
                <a:blip r:embed="rId5"/>
                <a:stretch>
                  <a:fillRect t="-359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08222" y="4224476"/>
                <a:ext cx="3168763" cy="23628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222" y="4224476"/>
                <a:ext cx="3168763" cy="23628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8575468" y="4586149"/>
                <a:ext cx="3183198" cy="19684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𝜅𝛼𝜏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𝜅𝜐𝜆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</m:oMath>
                  </m:oMathPara>
                </a14:m>
                <a:endParaRPr lang="en-US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0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90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𝜋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+6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𝜋</m:t>
                      </m:r>
                    </m:oMath>
                  </m:oMathPara>
                </a14:m>
                <a:endParaRPr lang="en-US" sz="24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10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96</m:t>
                      </m:r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𝜋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468" y="4586149"/>
                <a:ext cx="3183198" cy="1968486"/>
              </a:xfrm>
              <a:prstGeom prst="rect">
                <a:avLst/>
              </a:prstGeom>
              <a:blipFill>
                <a:blip r:embed="rId7"/>
                <a:stretch>
                  <a:fillRect l="-3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>
            <a:off x="9865067" y="4015886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321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 build="p" animBg="1"/>
      <p:bldP spid="28" grpId="0" animBg="1"/>
      <p:bldP spid="29" grpId="0" uiExpand="1" build="p" animBg="1"/>
      <p:bldP spid="30" grpId="0" animBg="1"/>
      <p:bldP spid="31" grpId="0" animBg="1"/>
      <p:bldP spid="32" grpId="0" animBg="1"/>
      <p:bldP spid="33" grpId="0" build="p" animBg="1"/>
      <p:bldP spid="34" grpId="0" uiExpand="1" build="p" animBg="1"/>
      <p:bldP spid="35" grpId="0" uiExpand="1" build="p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862" y="289000"/>
            <a:ext cx="8624160" cy="1617030"/>
          </a:xfrm>
          <a:prstGeom prst="rect">
            <a:avLst/>
          </a:prstGeom>
          <a:ln>
            <a:solidFill>
              <a:srgbClr val="446C14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12/Σελ.99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3" y="990395"/>
            <a:ext cx="306405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0π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κων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</a:t>
            </a:r>
            <a:r>
              <a:rPr lang="el-GR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359" y="996519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 κώνου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8864353" y="2976757"/>
                <a:ext cx="3168763" cy="330412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i="1" dirty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96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4353" y="2976757"/>
                <a:ext cx="3168763" cy="33041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87038" y="2914719"/>
                <a:ext cx="3142399" cy="35310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baseline="-25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= 180π</a:t>
                </a:r>
              </a:p>
              <a:p>
                <a:pPr marL="0" indent="0">
                  <a:buNone/>
                </a:pPr>
                <a:endParaRPr lang="el-GR" sz="17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l-G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  <m: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l-G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l-GR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2914719"/>
                <a:ext cx="3142399" cy="3531051"/>
              </a:xfrm>
              <a:prstGeom prst="rect">
                <a:avLst/>
              </a:prstGeom>
              <a:blipFill>
                <a:blip r:embed="rId4"/>
                <a:stretch>
                  <a:fillRect l="-387" t="-275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flipV="1">
            <a:off x="662481" y="3767610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771887" y="3778168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26787" y="5179336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18716" y="5521318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3638862" y="2000058"/>
                <a:ext cx="2704294" cy="177811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sz="2400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sz="2400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sz="2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sz="2400" dirty="0" smtClean="0"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sz="240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sz="240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l-GR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sz="240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   </m:t>
                    </m:r>
                    <m:r>
                      <m:rPr>
                        <m:nor/>
                      </m:rPr>
                      <a: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sz="24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60</m:t>
                    </m:r>
                    <m:r>
                      <m:rPr>
                        <m:sty m:val="p"/>
                      </m:rPr>
                      <a:rPr lang="el-GR" sz="240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862" y="2000058"/>
                <a:ext cx="2704294" cy="1778110"/>
              </a:xfrm>
              <a:prstGeom prst="rect">
                <a:avLst/>
              </a:prstGeom>
              <a:blipFill>
                <a:blip r:embed="rId5"/>
                <a:stretch>
                  <a:fillRect l="-3363" t="-612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3638862" y="3840062"/>
                <a:ext cx="2704294" cy="285538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sz="2400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κ.κων</a:t>
                </a:r>
                <a:r>
                  <a:rPr lang="el-GR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l-GR" sz="24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sz="2400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endParaRPr lang="el-GR" sz="2400" baseline="-250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100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sz="2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l-GR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l-GR" sz="2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862" y="3840062"/>
                <a:ext cx="2704294" cy="2855384"/>
              </a:xfrm>
              <a:prstGeom prst="rect">
                <a:avLst/>
              </a:prstGeom>
              <a:blipFill>
                <a:blip r:embed="rId6"/>
                <a:stretch>
                  <a:fillRect l="-2691" t="-340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548409" y="3635945"/>
                <a:ext cx="2110691" cy="191498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en-US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</a:t>
                </a:r>
                <a:r>
                  <a:rPr lang="el-GR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r>
                  <a:rPr lang="el-GR" sz="24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100−36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64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m:rPr>
                          <m:nor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 </m:t>
                      </m:r>
                      <m:r>
                        <a:rPr lang="el-GR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409" y="3635945"/>
                <a:ext cx="2110691" cy="1914983"/>
              </a:xfrm>
              <a:prstGeom prst="rect">
                <a:avLst/>
              </a:prstGeom>
              <a:blipFill>
                <a:blip r:embed="rId7"/>
                <a:stretch>
                  <a:fillRect t="-3470" b="-157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572876" y="2000058"/>
            <a:ext cx="2166740" cy="837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Πυθ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Τριάδα:</a:t>
            </a:r>
          </a:p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8, 10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71117" y="2976757"/>
            <a:ext cx="609225" cy="5198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0429111" y="4631961"/>
            <a:ext cx="363807" cy="329784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0429111" y="5066675"/>
            <a:ext cx="363807" cy="326975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148340" y="4452081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993851" y="4417648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386174" y="4483225"/>
            <a:ext cx="297544" cy="22042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938900" y="5491142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080226" y="5878981"/>
            <a:ext cx="328613" cy="21431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75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 uiExpand="1" build="p" animBg="1"/>
      <p:bldP spid="20" grpId="0" build="p" animBg="1"/>
      <p:bldP spid="37" grpId="0" build="p" animBg="1"/>
      <p:bldP spid="38" grpId="0" build="p" animBg="1"/>
      <p:bldP spid="16" grpId="0" animBg="1"/>
      <p:bldP spid="17" grpId="0" animBg="1"/>
      <p:bldP spid="18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985" y="155357"/>
            <a:ext cx="6290091" cy="360722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16908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9/Σελ.104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4323" y="830997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Συμφέρουσα συσκευασία;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1119" y="830997"/>
            <a:ext cx="148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053" y="1354703"/>
            <a:ext cx="14885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Κώνος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5779" y="1354702"/>
            <a:ext cx="14885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υ=8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570" y="2423608"/>
            <a:ext cx="164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Τιμή: Ίδια!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3025859" y="2223624"/>
            <a:ext cx="2691125" cy="719882"/>
          </a:xfrm>
          <a:prstGeom prst="cloudCallout">
            <a:avLst>
              <a:gd name="adj1" fmla="val -15578"/>
              <a:gd name="adj2" fmla="val -7235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Γεμίζω κύπελλα!!!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2736641" y="2946394"/>
            <a:ext cx="3018027" cy="841366"/>
          </a:xfrm>
          <a:prstGeom prst="cloudCallout">
            <a:avLst>
              <a:gd name="adj1" fmla="val -27419"/>
              <a:gd name="adj2" fmla="val -6706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334952" y="3562380"/>
                <a:ext cx="2291540" cy="30862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sz="2400" i="1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κώνου</a:t>
                </a:r>
                <a:r>
                  <a:rPr lang="el-GR" sz="24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  <m:r>
                          <m:rPr>
                            <m:nor/>
                          </m:rPr>
                          <a:rPr lang="en-US" sz="2400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sz="1100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sz="2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l-GR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∙25∙4</m:t>
                      </m:r>
                    </m:oMath>
                  </m:oMathPara>
                </a14:m>
                <a:endParaRPr lang="el-GR" sz="1000" i="1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800" b="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100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2400" dirty="0" smtClean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52" y="3562380"/>
                <a:ext cx="2291540" cy="30862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V="1">
            <a:off x="1867759" y="4332158"/>
            <a:ext cx="363807" cy="329784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63027" y="4766872"/>
            <a:ext cx="363807" cy="326975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21898" y="4152278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4356431" y="4096299"/>
                <a:ext cx="3930387" cy="23045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sz="2400" baseline="-25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sz="24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1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l-G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25∙8</m:t>
                      </m:r>
                    </m:oMath>
                  </m:oMathPara>
                </a14:m>
                <a:endParaRPr lang="el-G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31" y="4096299"/>
                <a:ext cx="3930387" cy="2304501"/>
              </a:xfrm>
              <a:prstGeom prst="rect">
                <a:avLst/>
              </a:prstGeom>
              <a:blipFill>
                <a:blip r:embed="rId4"/>
                <a:stretch>
                  <a:fillRect t="-368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95679" y="5625260"/>
            <a:ext cx="8565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endParaRPr lang="en-US" sz="5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649325" y="5674176"/>
            <a:ext cx="3357751" cy="7547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Συμφέρουν τα κυλινδρικά κύπελλα.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30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uiExpand="1" build="p"/>
      <p:bldP spid="17" grpId="0" uiExpand="1" build="p"/>
      <p:bldP spid="18" grpId="0" uiExpand="1" build="p"/>
      <p:bldP spid="22" grpId="0" uiExpand="1" build="p"/>
      <p:bldP spid="23" grpId="0" animBg="1"/>
      <p:bldP spid="25" grpId="0" animBg="1"/>
      <p:bldP spid="26" grpId="0" uiExpand="1" build="p" animBg="1"/>
      <p:bldP spid="29" grpId="0"/>
      <p:bldP spid="30" grpId="0" build="p" animBg="1"/>
      <p:bldP spid="12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060" b="16447"/>
          <a:stretch/>
        </p:blipFill>
        <p:spPr>
          <a:xfrm>
            <a:off x="3513766" y="239842"/>
            <a:ext cx="8607605" cy="217357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45269" y="3568904"/>
                <a:ext cx="2976806" cy="25060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200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69" y="3568904"/>
                <a:ext cx="2976806" cy="2506011"/>
              </a:xfrm>
              <a:prstGeom prst="rect">
                <a:avLst/>
              </a:prstGeom>
              <a:blipFill>
                <a:blip r:embed="rId3"/>
                <a:stretch>
                  <a:fillRect l="-3878" t="-362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10/Σελ.104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038" y="1147952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7337" y="1171707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επιφ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1500=;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Callout 22"/>
          <p:cNvSpPr/>
          <p:nvPr/>
        </p:nvSpPr>
        <p:spPr>
          <a:xfrm>
            <a:off x="1345233" y="2291631"/>
            <a:ext cx="2691125" cy="719882"/>
          </a:xfrm>
          <a:prstGeom prst="cloudCallout">
            <a:avLst>
              <a:gd name="adj1" fmla="val -15578"/>
              <a:gd name="adj2" fmla="val -7235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Βάφει επιφάνειες!!!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4128050" y="2413416"/>
            <a:ext cx="3726796" cy="841366"/>
          </a:xfrm>
          <a:prstGeom prst="cloudCallout">
            <a:avLst>
              <a:gd name="adj1" fmla="val -59207"/>
              <a:gd name="adj2" fmla="val -2251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Εμβαδόν Κυρτής Επιφάνειας!!!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10462" y="5581082"/>
            <a:ext cx="2791125" cy="11411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Επιφάνεια που βάφεται με 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μία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στροφή του ρολού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878040" y="3568904"/>
                <a:ext cx="2976806" cy="172262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u="sng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Στις 1500 στροφές:</a:t>
                </a:r>
              </a:p>
              <a:p>
                <a:pPr marL="0" indent="0">
                  <a:buNone/>
                </a:pPr>
                <a:endParaRPr lang="el-GR" sz="11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1500</m:t>
                    </m:r>
                    <m: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200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= </m:t>
                      </m:r>
                      <m:r>
                        <a:rPr lang="el-GR" b="0" i="0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30</m:t>
                      </m:r>
                      <m:r>
                        <a:rPr lang="el-GR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l-GR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  <m:r>
                        <a:rPr lang="el-GR" b="0" i="0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0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040" y="3568904"/>
                <a:ext cx="2976806" cy="1722624"/>
              </a:xfrm>
              <a:prstGeom prst="rect">
                <a:avLst/>
              </a:prstGeom>
              <a:blipFill>
                <a:blip r:embed="rId4"/>
                <a:stretch>
                  <a:fillRect l="-3462" t="-666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ubtitle 2"/>
          <p:cNvSpPr txBox="1">
            <a:spLocks/>
          </p:cNvSpPr>
          <p:nvPr/>
        </p:nvSpPr>
        <p:spPr>
          <a:xfrm>
            <a:off x="8136610" y="2561513"/>
            <a:ext cx="3736788" cy="9607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100cm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l-GR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8136610" y="3522231"/>
            <a:ext cx="3736788" cy="46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30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000π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l-GR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7933736" y="2851180"/>
            <a:ext cx="3987556" cy="1292965"/>
          </a:xfrm>
          <a:prstGeom prst="ellipse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7990905" y="4182942"/>
                <a:ext cx="3930387" cy="17369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l-GR" sz="10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0000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10000</m:t>
                          </m:r>
                        </m:den>
                      </m:f>
                    </m:oMath>
                  </m:oMathPara>
                </a14:m>
                <a:endParaRPr lang="en-US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sz="10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=94,2 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dirty="0" smtClean="0">
                    <a:cs typeface="Calibri" panose="020F0502020204030204" pitchFamily="34" charset="0"/>
                  </a:rPr>
                  <a:t> </a:t>
                </a:r>
                <a:endParaRPr lang="el-GR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905" y="4182942"/>
                <a:ext cx="3930387" cy="1736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V="1">
            <a:off x="8699587" y="4275236"/>
            <a:ext cx="1079844" cy="304083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849532" y="4888190"/>
            <a:ext cx="929899" cy="24835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0644164" y="4383525"/>
            <a:ext cx="773848" cy="174707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638058" y="4888190"/>
            <a:ext cx="779954" cy="24835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6774158" y="6113227"/>
            <a:ext cx="5147134" cy="7067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Το ρολό καλύπτει επιφάνεια 94,2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στον χρόνο ζωής του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9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23" grpId="0" animBg="1"/>
      <p:bldP spid="26" grpId="0" animBg="1"/>
      <p:bldP spid="27" grpId="0" animBg="1"/>
      <p:bldP spid="28" grpId="0" build="p" animBg="1"/>
      <p:bldP spid="29" grpId="0" animBg="1"/>
      <p:bldP spid="31" grpId="0" animBg="1"/>
      <p:bldP spid="5" grpId="0" animBg="1"/>
      <p:bldP spid="33" grpId="0" build="p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850" y="159835"/>
            <a:ext cx="7231280" cy="199527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8/Σελ.104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395" y="2327339"/>
            <a:ext cx="400576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l-GR" sz="24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	       </a:t>
            </a:r>
            <a:r>
              <a:rPr lang="en-US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υ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r>
              <a:rPr lang="en-US" sz="24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395" y="853489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κώνου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187039" y="3981865"/>
                <a:ext cx="3235036" cy="276370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3000" dirty="0" smtClean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sz="3000" baseline="-25000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= </a:t>
                </a:r>
                <a:r>
                  <a:rPr lang="en-US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l-GR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  <m:sup/>
                        </m:sSup>
                        <m:r>
                          <a:rPr lang="el-GR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l-GR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>
                  <a:solidFill>
                    <a:srgbClr val="7030A0"/>
                  </a:solidFill>
                </a:endParaRPr>
              </a:p>
              <a:p>
                <a:pPr marL="0" indent="0" algn="just">
                  <a:buNone/>
                </a:pP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l-GR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</m:e>
                          <m:sub>
                            <m: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r>
                          <a:rPr lang="el-GR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4</m:t>
                        </m:r>
                        <m:sSub>
                          <m:sSubPr>
                            <m:ctrlP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>
                  <a:solidFill>
                    <a:srgbClr val="7030A0"/>
                  </a:solidFill>
                </a:endParaRPr>
              </a:p>
              <a:p>
                <a:pPr marL="0" indent="0" algn="just">
                  <a:buNone/>
                </a:pP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   = </a:t>
                </a:r>
                <a:r>
                  <a:rPr lang="el-GR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r>
                  <a:rPr lang="el-GR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dirty="0" smtClean="0">
                    <a:solidFill>
                      <a:srgbClr val="7030A0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n-US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baseline="-25000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baseline="-25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:r>
                  <a:rPr lang="en-US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    </a:t>
                </a: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= </a:t>
                </a:r>
                <a:r>
                  <a:rPr lang="el-GR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</a:t>
                </a:r>
                <a:r>
                  <a:rPr lang="el-GR" dirty="0" smtClean="0">
                    <a:solidFill>
                      <a:srgbClr val="7030A0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n-US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 </a:t>
                </a: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Calibri" panose="020F0502020204030204" pitchFamily="34" charset="0"/>
                  </a:rPr>
                  <a:t>    </a:t>
                </a: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= </a:t>
                </a:r>
                <a:r>
                  <a:rPr lang="el-GR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r>
                  <a:rPr lang="en-US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0dm</a:t>
                </a:r>
                <a:r>
                  <a:rPr lang="en-US" baseline="30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l-GR" baseline="-25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9" y="3981865"/>
                <a:ext cx="3235036" cy="2763709"/>
              </a:xfrm>
              <a:prstGeom prst="rect">
                <a:avLst/>
              </a:prstGeom>
              <a:blipFill>
                <a:blip r:embed="rId3"/>
                <a:stretch>
                  <a:fillRect l="-3759" b="-2193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14473" y="2826902"/>
            <a:ext cx="87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86219" y="3218521"/>
            <a:ext cx="87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282380" y="3981865"/>
                <a:ext cx="3235036" cy="276370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3000" dirty="0" smtClean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sz="3000" baseline="-25000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= </a:t>
                </a:r>
                <a:r>
                  <a:rPr lang="en-US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l-GR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  <m:sup/>
                        </m:sSup>
                        <m:r>
                          <a:rPr lang="el-GR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l-GR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>
                  <a:solidFill>
                    <a:srgbClr val="7030A0"/>
                  </a:solidFill>
                </a:endParaRPr>
              </a:p>
              <a:p>
                <a:pPr marL="0" indent="0" algn="just">
                  <a:buNone/>
                </a:pP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 smtClean="0">
                                    <a:solidFill>
                                      <a:srgbClr val="FF0066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l-GR" i="1" smtClean="0">
                                        <a:solidFill>
                                          <a:srgbClr val="FF0066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0" i="1" smtClean="0">
                                        <a:solidFill>
                                          <a:srgbClr val="FF0066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FF0066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66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>
                  <a:solidFill>
                    <a:srgbClr val="7030A0"/>
                  </a:solidFill>
                </a:endParaRPr>
              </a:p>
              <a:p>
                <a:pPr marL="0" indent="0" algn="just">
                  <a:buNone/>
                </a:pPr>
                <a:r>
                  <a:rPr lang="el-GR" dirty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  </a:t>
                </a: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= </a:t>
                </a:r>
                <a:r>
                  <a:rPr lang="en-US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l-GR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𝑅</m:t>
                            </m:r>
                            <m:r>
                              <a:rPr lang="en-US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</m:e>
                          <m:sub>
                            <m:r>
                              <a:rPr lang="el-GR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l-GR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l-GR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 </a:t>
                </a: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= </a:t>
                </a:r>
                <a:r>
                  <a:rPr lang="en-US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r>
                  <a:rPr lang="el-GR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dirty="0" smtClean="0">
                    <a:solidFill>
                      <a:srgbClr val="7030A0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n-US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n-US" baseline="-25000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n-US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Calibri" panose="020F0502020204030204" pitchFamily="34" charset="0"/>
                  </a:rPr>
                  <a:t>   </a:t>
                </a:r>
                <a:r>
                  <a:rPr lang="el-GR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= </a:t>
                </a:r>
                <a:r>
                  <a:rPr lang="en-US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r>
                  <a:rPr lang="en-US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0dm</a:t>
                </a:r>
                <a:r>
                  <a:rPr lang="en-US" baseline="30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l-GR" baseline="-25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380" y="3981865"/>
                <a:ext cx="3235036" cy="2763709"/>
              </a:xfrm>
              <a:prstGeom prst="rect">
                <a:avLst/>
              </a:prstGeom>
              <a:blipFill>
                <a:blip r:embed="rId4"/>
                <a:stretch>
                  <a:fillRect l="-4128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289199" y="2329839"/>
            <a:ext cx="400576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l-GR" sz="24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	       </a:t>
            </a:r>
            <a:r>
              <a:rPr lang="en-US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υ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r>
              <a:rPr lang="en-US" sz="24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24277" y="2829402"/>
            <a:ext cx="87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96023" y="3221021"/>
            <a:ext cx="87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=υ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692831" y="4535869"/>
            <a:ext cx="3235036" cy="16269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0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sz="3000" baseline="-25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dirty="0" smtClean="0">
                <a:solidFill>
                  <a:srgbClr val="7030A0"/>
                </a:solidFill>
                <a:cs typeface="Calibri" panose="020F0502020204030204" pitchFamily="34" charset="0"/>
              </a:rPr>
              <a:t>= </a:t>
            </a:r>
            <a:r>
              <a:rPr lang="en-US" dirty="0" smtClean="0">
                <a:solidFill>
                  <a:srgbClr val="7030A0"/>
                </a:solidFill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  </a:t>
            </a:r>
            <a:r>
              <a:rPr lang="el-GR" dirty="0" smtClean="0">
                <a:solidFill>
                  <a:srgbClr val="7030A0"/>
                </a:solidFill>
                <a:cs typeface="Calibri" panose="020F0502020204030204" pitchFamily="34" charset="0"/>
              </a:rPr>
              <a:t>=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r>
              <a:rPr lang="el-GR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‧ </a:t>
            </a:r>
            <a:r>
              <a:rPr lang="en-US" dirty="0" smtClean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360dm</a:t>
            </a:r>
            <a:r>
              <a:rPr lang="en-US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baseline="-25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41279" y="2327339"/>
            <a:ext cx="400576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l-GR" sz="24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	       </a:t>
            </a:r>
            <a:r>
              <a:rPr lang="en-US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υ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r>
              <a:rPr lang="en-US" sz="24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l-G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76357" y="2826902"/>
            <a:ext cx="87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048103" y="3218521"/>
            <a:ext cx="87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684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6" grpId="0" animBg="1"/>
      <p:bldP spid="6" grpId="0"/>
      <p:bldP spid="28" grpId="0"/>
      <p:bldP spid="32" grpId="0" animBg="1"/>
      <p:bldP spid="35" grpId="0"/>
      <p:bldP spid="37" grpId="0"/>
      <p:bldP spid="38" grpId="0" animBg="1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1137</Words>
  <Application>Microsoft Office PowerPoint</Application>
  <PresentationFormat>Widescreen</PresentationFormat>
  <Paragraphs>204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Tahoma</vt:lpstr>
      <vt:lpstr>Office Theme</vt:lpstr>
      <vt:lpstr>Για εξάσκηση…</vt:lpstr>
      <vt:lpstr>Άσκηση 8β/Σελ.98</vt:lpstr>
      <vt:lpstr>Άσκηση 9/Σελ.99</vt:lpstr>
      <vt:lpstr>Άσκηση 12/Σελ.99</vt:lpstr>
      <vt:lpstr>Άσκηση 9/Σελ.104</vt:lpstr>
      <vt:lpstr>Άσκηση 10/Σελ.104</vt:lpstr>
      <vt:lpstr>Άσκηση 8/Σελ.104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147</cp:revision>
  <dcterms:created xsi:type="dcterms:W3CDTF">2020-03-31T05:44:40Z</dcterms:created>
  <dcterms:modified xsi:type="dcterms:W3CDTF">2020-05-17T13:39:17Z</dcterms:modified>
</cp:coreProperties>
</file>