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9" r:id="rId3"/>
    <p:sldId id="262" r:id="rId4"/>
    <p:sldId id="307" r:id="rId5"/>
    <p:sldId id="308" r:id="rId6"/>
    <p:sldId id="306" r:id="rId7"/>
    <p:sldId id="311" r:id="rId8"/>
    <p:sldId id="310" r:id="rId9"/>
    <p:sldId id="312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558219"/>
    <a:srgbClr val="5C9A2F"/>
    <a:srgbClr val="4A791D"/>
    <a:srgbClr val="446C14"/>
    <a:srgbClr val="ECE1DC"/>
    <a:srgbClr val="EBE1D8"/>
    <a:srgbClr val="FFDDFF"/>
    <a:srgbClr val="FFD5FF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8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2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7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4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0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5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433A-FE1A-4A26-8577-DA15ACECE4A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7285" y="270569"/>
            <a:ext cx="8945067" cy="90228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just"/>
            <a:r>
              <a:rPr lang="el-G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Κώνος:=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Στερεό εκ περιστροφής…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ενός ορθογωνίου τριγώνου γύρω από μία κάθετη πλευρά του 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79987" y="2140224"/>
            <a:ext cx="1787236" cy="54999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Διαστάσεις: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38278" y="2128042"/>
            <a:ext cx="1787236" cy="54999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υ, λ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096569" y="2103072"/>
            <a:ext cx="2110691" cy="5749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 Θ.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en-US" sz="2400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4457" y="1623301"/>
            <a:ext cx="3896860" cy="4077728"/>
            <a:chOff x="584858" y="852023"/>
            <a:chExt cx="3896860" cy="4077728"/>
          </a:xfrm>
        </p:grpSpPr>
        <p:grpSp>
          <p:nvGrpSpPr>
            <p:cNvPr id="2" name="Group 1"/>
            <p:cNvGrpSpPr/>
            <p:nvPr/>
          </p:nvGrpSpPr>
          <p:grpSpPr>
            <a:xfrm>
              <a:off x="584858" y="852023"/>
              <a:ext cx="3896860" cy="4077728"/>
              <a:chOff x="425758" y="2104851"/>
              <a:chExt cx="3896860" cy="407772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/>
              <a:srcRect l="10771" t="7799" r="10279" b="9585"/>
              <a:stretch/>
            </p:blipFill>
            <p:spPr>
              <a:xfrm>
                <a:off x="425758" y="2104851"/>
                <a:ext cx="3896860" cy="4077728"/>
              </a:xfrm>
              <a:prstGeom prst="rect">
                <a:avLst/>
              </a:prstGeom>
            </p:spPr>
          </p:pic>
          <p:cxnSp>
            <p:nvCxnSpPr>
              <p:cNvPr id="11" name="Straight Connector 10"/>
              <p:cNvCxnSpPr>
                <a:endCxn id="13" idx="6"/>
              </p:cNvCxnSpPr>
              <p:nvPr/>
            </p:nvCxnSpPr>
            <p:spPr>
              <a:xfrm>
                <a:off x="2383329" y="5383494"/>
                <a:ext cx="1800745" cy="1041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910098" y="5117967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355272" y="2244891"/>
                <a:ext cx="18916" cy="3149022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2979594" y="5477365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347163" y="3348504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λ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846549" y="3818978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2372914" y="2241471"/>
                <a:ext cx="1840457" cy="3152442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/>
            <p:cNvGrpSpPr/>
            <p:nvPr/>
          </p:nvGrpSpPr>
          <p:grpSpPr>
            <a:xfrm>
              <a:off x="2347698" y="3887400"/>
              <a:ext cx="692727" cy="432012"/>
              <a:chOff x="2198532" y="5142346"/>
              <a:chExt cx="692727" cy="432012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198532" y="5174248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2383329" y="5142346"/>
                <a:ext cx="212295" cy="216982"/>
                <a:chOff x="510773" y="1008097"/>
                <a:chExt cx="212295" cy="216982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510773" y="1008097"/>
                  <a:ext cx="212295" cy="0"/>
                </a:xfrm>
                <a:prstGeom prst="line">
                  <a:avLst/>
                </a:prstGeom>
                <a:ln w="28575">
                  <a:solidFill>
                    <a:srgbClr val="FF006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>
                  <a:off x="607753" y="1118932"/>
                  <a:ext cx="212295" cy="0"/>
                </a:xfrm>
                <a:prstGeom prst="line">
                  <a:avLst/>
                </a:prstGeom>
                <a:ln w="28575">
                  <a:solidFill>
                    <a:srgbClr val="FF006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4574120" y="3195005"/>
            <a:ext cx="3868449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Εμβαδόν Κώνου:</a:t>
            </a:r>
            <a:r>
              <a:rPr lang="el-GR" dirty="0" smtClean="0"/>
              <a:t> </a:t>
            </a:r>
          </a:p>
          <a:p>
            <a:pPr marL="0" indent="0" algn="ctr">
              <a:buNone/>
            </a:pPr>
            <a:r>
              <a:rPr lang="el-GR" sz="3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κώνου</a:t>
            </a:r>
            <a:r>
              <a:rPr lang="el-G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l-GR" sz="3200" dirty="0" smtClean="0"/>
              <a:t>π</a:t>
            </a:r>
            <a:r>
              <a:rPr lang="en-US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λ + </a:t>
            </a:r>
            <a:r>
              <a:rPr lang="el-G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l-G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4574120" y="4690580"/>
                <a:ext cx="3075708" cy="128039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l-GR" sz="26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Όγκος Κώνου:</a:t>
                </a:r>
                <a:endParaRPr lang="el-GR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r>
                  <a:rPr lang="el-GR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πυρ</a:t>
                </a:r>
                <a:r>
                  <a:rPr lang="el-G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π</m:t>
                        </m:r>
                        <m:sSup>
                          <m:sSupPr>
                            <m:ctrlPr>
                              <a:rPr lang="el-G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dirty="0"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20" y="4690580"/>
                <a:ext cx="3075708" cy="1280398"/>
              </a:xfrm>
              <a:prstGeom prst="rect">
                <a:avLst/>
              </a:prstGeom>
              <a:blipFill>
                <a:blip r:embed="rId3"/>
                <a:stretch>
                  <a:fillRect t="-7075" b="-330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Horizontal Scroll 27"/>
          <p:cNvSpPr/>
          <p:nvPr/>
        </p:nvSpPr>
        <p:spPr>
          <a:xfrm rot="20741304">
            <a:off x="116376" y="690760"/>
            <a:ext cx="2604655" cy="1105765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Θυμόμαστε: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92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2874820" cy="146796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Σελίδα </a:t>
            </a:r>
            <a:r>
              <a:rPr lang="el-GR" dirty="0" smtClean="0"/>
              <a:t>98</a:t>
            </a:r>
            <a:r>
              <a:rPr lang="en-US" dirty="0" smtClean="0"/>
              <a:t>-9</a:t>
            </a:r>
            <a:r>
              <a:rPr lang="el-GR" dirty="0" smtClean="0"/>
              <a:t>9: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8β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9, 12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2874820" cy="146796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Σελίδα 9</a:t>
            </a:r>
            <a:r>
              <a:rPr lang="en-US" dirty="0" smtClean="0"/>
              <a:t>7-98</a:t>
            </a:r>
            <a:r>
              <a:rPr lang="el-GR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l-GR" dirty="0" smtClean="0"/>
              <a:t>α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2, 3, 7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2966007" y="4174475"/>
                <a:ext cx="3930387" cy="23094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κώνου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13+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l-G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5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       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65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+25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lang="el-GR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=90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007" y="4174475"/>
                <a:ext cx="3930387" cy="2309451"/>
              </a:xfrm>
              <a:prstGeom prst="rect">
                <a:avLst/>
              </a:prstGeom>
              <a:blipFill>
                <a:blip r:embed="rId2"/>
                <a:stretch>
                  <a:fillRect l="-3096" t="-41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1α/Σελ.97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193" y="1268058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υ=12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9935" y="1268057"/>
            <a:ext cx="22721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8364430" y="3367595"/>
                <a:ext cx="2291540" cy="311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ea typeface="Tahoma" panose="020B060403050404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∙25∙4</m:t>
                      </m:r>
                    </m:oMath>
                  </m:oMathPara>
                </a14:m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100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430" y="3367595"/>
                <a:ext cx="2291540" cy="311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2826470" y="3320583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7406167" y="3354680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b="80235"/>
          <a:stretch/>
        </p:blipFill>
        <p:spPr>
          <a:xfrm>
            <a:off x="3669891" y="289000"/>
            <a:ext cx="6950530" cy="61854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68781" y="4201245"/>
                <a:ext cx="2110691" cy="191498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λ</a:t>
                </a:r>
                <a:r>
                  <a:rPr lang="en-US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+12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2400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25+144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169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m:rPr>
                          <m:nor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169</m:t>
                          </m:r>
                        </m:e>
                      </m:rad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m:rPr>
                          <m:nor/>
                        </m:rP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>
                        <a:rPr lang="el-GR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US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81" y="4201245"/>
                <a:ext cx="2110691" cy="1914983"/>
              </a:xfrm>
              <a:prstGeom prst="rect">
                <a:avLst/>
              </a:prstGeom>
              <a:blipFill>
                <a:blip r:embed="rId5"/>
                <a:stretch>
                  <a:fillRect t="-3797" b="-18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369447" y="2629027"/>
            <a:ext cx="1832760" cy="837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Πυθ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Τριάδα:</a:t>
            </a:r>
          </a:p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12, 13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val 26"/>
          <p:cNvSpPr/>
          <p:nvPr/>
        </p:nvSpPr>
        <p:spPr>
          <a:xfrm>
            <a:off x="853596" y="3627505"/>
            <a:ext cx="609225" cy="5198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510200" y="4641742"/>
            <a:ext cx="284964" cy="28401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949609" y="4179067"/>
            <a:ext cx="284964" cy="28401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218640" y="3979588"/>
            <a:ext cx="45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</a:rPr>
              <a:t>4</a:t>
            </a:r>
            <a:endParaRPr lang="en-US" b="1" dirty="0">
              <a:solidFill>
                <a:srgbClr val="FF00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/>
          <a:srcRect l="6933" t="5134"/>
          <a:stretch/>
        </p:blipFill>
        <p:spPr>
          <a:xfrm>
            <a:off x="9795164" y="1011382"/>
            <a:ext cx="1880754" cy="215673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7512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uiExpand="1" build="p"/>
      <p:bldP spid="18" grpId="0" uiExpand="1" build="p" animBg="1"/>
      <p:bldP spid="22" grpId="0" animBg="1"/>
      <p:bldP spid="23" grpId="0" animBg="1"/>
      <p:bldP spid="25" grpId="0" animBg="1"/>
      <p:bldP spid="26" grpId="0" animBg="1"/>
      <p:bldP spid="2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493" y="282739"/>
            <a:ext cx="7404851" cy="184809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/Σελ.98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34" y="990395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υ=18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δ=30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5653" y="1003708"/>
            <a:ext cx="181916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</a:p>
          <a:p>
            <a:pPr>
              <a:spcAft>
                <a:spcPts val="600"/>
              </a:spcAft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</a:t>
            </a:r>
            <a:r>
              <a:rPr lang="en-U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211346" y="2419632"/>
                <a:ext cx="2321921" cy="93997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𝛿</m:t>
                    </m:r>
                    <m:r>
                      <m:rPr>
                        <m:nor/>
                      </m:rPr>
                      <a:rPr lang="el-GR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30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cm</m:t>
                    </m:r>
                  </m:oMath>
                </a14:m>
                <a:endParaRPr lang="el-G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46" y="2419632"/>
                <a:ext cx="2321921" cy="9399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5698522" y="4053649"/>
                <a:ext cx="3930387" cy="165332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κ.κώνου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a typeface="Cambria Math" panose="02040503050406030204" pitchFamily="18" charset="0"/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549</m:t>
                        </m:r>
                      </m:e>
                    </m:rad>
                  </m:oMath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a typeface="Cambria Math" panose="02040503050406030204" pitchFamily="18" charset="0"/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1104,15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522" y="4053649"/>
                <a:ext cx="3930387" cy="1653323"/>
              </a:xfrm>
              <a:prstGeom prst="rect">
                <a:avLst/>
              </a:prstGeom>
              <a:blipFill>
                <a:blip r:embed="rId4"/>
                <a:stretch>
                  <a:fillRect l="-3091" t="-5861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797938" y="4095522"/>
                <a:ext cx="2110691" cy="191498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λ</a:t>
                </a:r>
                <a:r>
                  <a:rPr lang="en-US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18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+1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2400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324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+2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2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5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54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9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m:rPr>
                          <m:nor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54</m:t>
                          </m:r>
                          <m: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US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938" y="4095522"/>
                <a:ext cx="2110691" cy="1914983"/>
              </a:xfrm>
              <a:prstGeom prst="rect">
                <a:avLst/>
              </a:prstGeom>
              <a:blipFill>
                <a:blip r:embed="rId5"/>
                <a:stretch>
                  <a:fillRect r="-28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3327599" y="3569622"/>
            <a:ext cx="1051368" cy="4580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Π.Θ.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35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5" grpId="0" uiExpand="1" build="p"/>
      <p:bldP spid="31" grpId="0" build="p" animBg="1"/>
      <p:bldP spid="25" grpId="0" build="p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5220"/>
          <a:stretch/>
        </p:blipFill>
        <p:spPr>
          <a:xfrm>
            <a:off x="4350328" y="174680"/>
            <a:ext cx="7665329" cy="244568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/Σελ.98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33" y="990395"/>
            <a:ext cx="3064057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λ=5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υλικού: €20/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3359" y="996519"/>
            <a:ext cx="22721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κάλυψης στέγης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7676985" y="5775160"/>
            <a:ext cx="4132855" cy="65957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Το κόστος θα είναι €942,48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3053274" y="2397391"/>
            <a:ext cx="4281055" cy="719882"/>
          </a:xfrm>
          <a:prstGeom prst="cloudCallout">
            <a:avLst>
              <a:gd name="adj1" fmla="val -60697"/>
              <a:gd name="adj2" fmla="val -8068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καλύψω τη στέγη!!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7104077" y="2467153"/>
            <a:ext cx="4597444" cy="1189073"/>
          </a:xfrm>
          <a:prstGeom prst="cloudCallout">
            <a:avLst>
              <a:gd name="adj1" fmla="val -60697"/>
              <a:gd name="adj2" fmla="val -1717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Εμβαδόν κυρτής επιφάνειας κώνου!!!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353792" y="3742798"/>
                <a:ext cx="2573737" cy="174834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</a:t>
                </a:r>
                <a:r>
                  <a:rPr lang="en-US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κών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l-GR" sz="5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    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15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92" y="3742798"/>
                <a:ext cx="2573737" cy="1748344"/>
              </a:xfrm>
              <a:prstGeom prst="rect">
                <a:avLst/>
              </a:prstGeom>
              <a:blipFill>
                <a:blip r:embed="rId3"/>
                <a:stretch>
                  <a:fillRect l="-4481" t="-553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186545" y="4705780"/>
                <a:ext cx="3930387" cy="146739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=20∙15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=300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𝜋</m:t>
                    </m:r>
                  </m:oMath>
                </a14:m>
                <a:endParaRPr lang="el-GR" dirty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=942,48</m:t>
                      </m:r>
                    </m:oMath>
                  </m:oMathPara>
                </a14:m>
                <a:endParaRPr lang="el-GR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545" y="4705780"/>
                <a:ext cx="3930387" cy="1467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ontent Placeholder 2"/>
          <p:cNvSpPr txBox="1">
            <a:spLocks/>
          </p:cNvSpPr>
          <p:nvPr/>
        </p:nvSpPr>
        <p:spPr>
          <a:xfrm>
            <a:off x="3186545" y="3412526"/>
            <a:ext cx="3930387" cy="1083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alibri" panose="020F0502020204030204" pitchFamily="34" charset="0"/>
              </a:rPr>
              <a:t>1 m</a:t>
            </a:r>
            <a:r>
              <a:rPr lang="en-US" baseline="30000" dirty="0" smtClean="0">
                <a:cs typeface="Calibri" panose="020F0502020204030204" pitchFamily="34" charset="0"/>
              </a:rPr>
              <a:t>2</a:t>
            </a:r>
            <a:r>
              <a:rPr lang="en-US" dirty="0">
                <a:cs typeface="Calibri" panose="020F0502020204030204" pitchFamily="34" charset="0"/>
              </a:rPr>
              <a:t>		</a:t>
            </a:r>
            <a:r>
              <a:rPr lang="en-US" dirty="0" smtClean="0">
                <a:cs typeface="Calibri" panose="020F0502020204030204" pitchFamily="34" charset="0"/>
              </a:rPr>
              <a:t>     </a:t>
            </a:r>
            <a:r>
              <a:rPr lang="el-GR" dirty="0" smtClean="0"/>
              <a:t>€ </a:t>
            </a:r>
            <a:r>
              <a:rPr lang="en-US" dirty="0" smtClean="0"/>
              <a:t>20</a:t>
            </a:r>
            <a:endParaRPr lang="en-US" baseline="30000" dirty="0" smtClean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15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x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4349845" y="3687262"/>
            <a:ext cx="1134937" cy="4781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02868" y="3706741"/>
            <a:ext cx="1134937" cy="43923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rved Down Arrow 26"/>
          <p:cNvSpPr/>
          <p:nvPr/>
        </p:nvSpPr>
        <p:spPr>
          <a:xfrm rot="5400000">
            <a:off x="6304258" y="4556478"/>
            <a:ext cx="1828800" cy="716449"/>
          </a:xfrm>
          <a:prstGeom prst="curvedDownArrow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1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9" grpId="0" animBg="1"/>
      <p:bldP spid="17" grpId="0" animBg="1"/>
      <p:bldP spid="18" grpId="0" animBg="1"/>
      <p:bldP spid="19" grpId="0" build="p" animBg="1"/>
      <p:bldP spid="20" grpId="0" build="p" animBg="1"/>
      <p:bldP spid="23" grpId="0" build="p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7/Σελ.98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4640" y="1339017"/>
            <a:ext cx="228031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κ.κων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=204,1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cm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λ=1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37461" y="1339017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7611403" y="3303679"/>
                <a:ext cx="3168763" cy="295878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∙25∙4</m:t>
                      </m:r>
                    </m:oMath>
                  </m:oMathPara>
                </a14:m>
                <a:endParaRPr lang="el-GR" sz="10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100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403" y="3303679"/>
                <a:ext cx="3168763" cy="29587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023365" y="4347480"/>
                <a:ext cx="2110691" cy="191498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13</a:t>
                </a:r>
                <a:r>
                  <a:rPr lang="en-US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</a:t>
                </a: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2400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1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69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25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14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4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m:rPr>
                          <m:nor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144</m:t>
                          </m:r>
                        </m:e>
                      </m:rad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m:rPr>
                          <m:nor/>
                        </m:rP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5" y="4347480"/>
                <a:ext cx="2110691" cy="1914983"/>
              </a:xfrm>
              <a:prstGeom prst="rect">
                <a:avLst/>
              </a:prstGeom>
              <a:blipFill>
                <a:blip r:embed="rId3"/>
                <a:stretch>
                  <a:fillRect t="-3797" b="-158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4047832" y="2711593"/>
            <a:ext cx="2166740" cy="837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Πυθ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Τριάδα:</a:t>
            </a:r>
          </a:p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46073" y="3688292"/>
            <a:ext cx="609225" cy="5198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195784" y="3918451"/>
            <a:ext cx="1288866" cy="812829"/>
            <a:chOff x="8740043" y="3453927"/>
            <a:chExt cx="1288866" cy="81282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8740043" y="4184261"/>
              <a:ext cx="394051" cy="82495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150859" y="3743589"/>
              <a:ext cx="394051" cy="82495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402131" y="3453927"/>
              <a:ext cx="626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0066"/>
                  </a:solidFill>
                </a:rPr>
                <a:t>4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214072" y="3490386"/>
                <a:ext cx="3500678" cy="248178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κ.κων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=204,1 </a:t>
                </a:r>
                <a:endParaRPr lang="el-GR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=204,1</m:t>
                      </m:r>
                    </m:oMath>
                  </m:oMathPara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204,1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4,999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72" y="3490386"/>
                <a:ext cx="3500678" cy="2481789"/>
              </a:xfrm>
              <a:prstGeom prst="rect">
                <a:avLst/>
              </a:prstGeom>
              <a:blipFill>
                <a:blip r:embed="rId4"/>
                <a:stretch>
                  <a:fillRect t="-391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t="6905"/>
          <a:stretch/>
        </p:blipFill>
        <p:spPr>
          <a:xfrm>
            <a:off x="273131" y="1016553"/>
            <a:ext cx="1531425" cy="213453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21" name="Straight Connector 20"/>
          <p:cNvCxnSpPr/>
          <p:nvPr/>
        </p:nvCxnSpPr>
        <p:spPr>
          <a:xfrm flipV="1">
            <a:off x="1052186" y="4544291"/>
            <a:ext cx="592069" cy="23959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4988" y="288999"/>
            <a:ext cx="7175178" cy="72755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24" name="Straight Connector 23"/>
          <p:cNvCxnSpPr/>
          <p:nvPr/>
        </p:nvCxnSpPr>
        <p:spPr>
          <a:xfrm flipV="1">
            <a:off x="1165189" y="5056910"/>
            <a:ext cx="639367" cy="199549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94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5" grpId="0" build="p"/>
      <p:bldP spid="18" grpId="0" uiExpand="1" build="p" animBg="1"/>
      <p:bldP spid="25" grpId="0" animBg="1"/>
      <p:bldP spid="26" grpId="0" animBg="1"/>
      <p:bldP spid="27" grpId="0" animBg="1"/>
      <p:bldP spid="1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7/Σελ.98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074640" y="1339017"/>
                <a:ext cx="2280311" cy="1321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l-GR" sz="2400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Δεδομένα</a:t>
                </a:r>
                <a:endParaRPr lang="en-US" sz="24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υ=8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</a:t>
                </a:r>
                <a:endParaRPr lang="el-GR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4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=60°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640" y="1339017"/>
                <a:ext cx="2280311" cy="1321452"/>
              </a:xfrm>
              <a:prstGeom prst="rect">
                <a:avLst/>
              </a:prstGeom>
              <a:blipFill>
                <a:blip r:embed="rId2"/>
                <a:stretch>
                  <a:fillRect l="-4278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610001" y="1368241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8168304" y="3181296"/>
                <a:ext cx="3168763" cy="352447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4,62</m:t>
                              </m:r>
                            </m:e>
                            <m:sup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21,3</m:t>
                              </m:r>
                            </m:e>
                            <m:sup/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56,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9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1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78,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304" y="3181296"/>
                <a:ext cx="3168763" cy="3524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1324" t="22519" r="55325"/>
          <a:stretch/>
        </p:blipFill>
        <p:spPr>
          <a:xfrm>
            <a:off x="187038" y="1119763"/>
            <a:ext cx="1887602" cy="221376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841" t="1803" r="17085" b="85148"/>
          <a:stretch/>
        </p:blipFill>
        <p:spPr>
          <a:xfrm>
            <a:off x="3714750" y="289000"/>
            <a:ext cx="6301466" cy="50576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5636693" y="1119763"/>
                <a:ext cx="3949420" cy="46128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ΑΚΒ: Ορθογώνιο, με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Κ</m:t>
                        </m:r>
                      </m:e>
                    </m:acc>
                    <m:r>
                      <a:rPr lang="el-GR" sz="22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9</m:t>
                    </m:r>
                    <m:r>
                      <a:rPr lang="el-GR" sz="22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693" y="1119763"/>
                <a:ext cx="3949420" cy="461289"/>
              </a:xfrm>
              <a:prstGeom prst="rect">
                <a:avLst/>
              </a:prstGeom>
              <a:blipFill>
                <a:blip r:embed="rId5"/>
                <a:stretch>
                  <a:fillRect l="-2462" t="-10390" b="-3506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5636693" y="1674001"/>
                <a:ext cx="3949420" cy="128983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Ξέρω:</a:t>
                </a:r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Β</m:t>
                        </m:r>
                      </m:e>
                    </m:acc>
                    <m:r>
                      <a:rPr lang="el-GR" sz="22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=60°</m:t>
                    </m:r>
                  </m:oMath>
                </a14:m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(1 γωνία)</a:t>
                </a:r>
              </a:p>
              <a:p>
                <a:pPr algn="ctr"/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υ= 8</a:t>
                </a:r>
                <a:r>
                  <a:rPr lang="en-US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</a:t>
                </a:r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(1 πλευρά)</a:t>
                </a:r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693" y="1674001"/>
                <a:ext cx="3949420" cy="1289835"/>
              </a:xfrm>
              <a:prstGeom prst="rect">
                <a:avLst/>
              </a:prstGeom>
              <a:blipFill>
                <a:blip r:embed="rId6"/>
                <a:stretch>
                  <a:fillRect l="-2462" b="-516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 rot="1151556">
            <a:off x="8960378" y="1900508"/>
            <a:ext cx="2421766" cy="47872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Τριγωνομετρία!!!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187038" y="3484308"/>
                <a:ext cx="2272452" cy="86828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8" y="3484308"/>
                <a:ext cx="2272452" cy="8682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109769" y="1339017"/>
            <a:ext cx="0" cy="132145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09769" y="2646614"/>
            <a:ext cx="719031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7537" y="1814517"/>
            <a:ext cx="40178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87940" y="2683483"/>
            <a:ext cx="40178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7774" y="4507663"/>
            <a:ext cx="2959002" cy="837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(υ) </a:t>
            </a:r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απέν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κάθετη</a:t>
            </a:r>
            <a:endParaRPr lang="el-GR" sz="24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(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προσκ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κάθετη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val 19"/>
          <p:cNvSpPr/>
          <p:nvPr/>
        </p:nvSpPr>
        <p:spPr>
          <a:xfrm>
            <a:off x="2904761" y="4621246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4929802" y="3181296"/>
                <a:ext cx="2907723" cy="283267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εφ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400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400" b="0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</m:acc>
                  </m:oMath>
                </a14:m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num>
                      <m:den>
                        <m: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en-US" sz="24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⇒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1,732=</m:t>
                      </m:r>
                      <m:f>
                        <m:fPr>
                          <m:ctrlP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R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n-US" sz="10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⇒</m:t>
                      </m:r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1,732∙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𝑅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1,732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8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1,732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11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𝑅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4,62 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𝑐𝑚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802" y="3181296"/>
                <a:ext cx="2907723" cy="2832672"/>
              </a:xfrm>
              <a:prstGeom prst="rect">
                <a:avLst/>
              </a:prstGeom>
              <a:blipFill>
                <a:blip r:embed="rId8"/>
                <a:stretch>
                  <a:fillRect l="-3132" t="-14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V="1">
            <a:off x="5448665" y="4464669"/>
            <a:ext cx="641210" cy="25112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617088" y="4988149"/>
            <a:ext cx="586730" cy="200216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2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5" grpId="0" build="p"/>
      <p:bldP spid="18" grpId="0" uiExpand="1" build="p" animBg="1"/>
      <p:bldP spid="23" grpId="0" animBg="1"/>
      <p:bldP spid="28" grpId="0" animBg="1"/>
      <p:bldP spid="29" grpId="0" animBg="1"/>
      <p:bldP spid="31" grpId="0" uiExpand="1" build="p" animBg="1"/>
      <p:bldP spid="17" grpId="0" animBg="1"/>
      <p:bldP spid="33" grpId="0" animBg="1"/>
      <p:bldP spid="34" grpId="0" animBg="1"/>
      <p:bldP spid="20" grpId="0" animBg="1"/>
      <p:bldP spid="3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2"/>
          <a:srcRect t="4461" b="3392"/>
          <a:stretch/>
        </p:blipFill>
        <p:spPr>
          <a:xfrm>
            <a:off x="3654059" y="286596"/>
            <a:ext cx="8304528" cy="19618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10/Σελ.99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001" y="1161485"/>
            <a:ext cx="228031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=4,2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4556" y="1173489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στερεού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6299904" y="3213114"/>
                <a:ext cx="2321921" cy="352447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  <m:sSup>
                            <m:sSupPr>
                              <m:ctrlPr>
                                <a:rPr lang="el-GR" sz="240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4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2,1</m:t>
                              </m:r>
                            </m:e>
                            <m:sup>
                              <m:r>
                                <a:rPr lang="el-GR" sz="2400" i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n-US" sz="2400" b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4,2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4,41</m:t>
                          </m:r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n-US" sz="2400" b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4,2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6,17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1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9,4 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904" y="3213114"/>
                <a:ext cx="2321921" cy="3524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9547187" y="1981200"/>
            <a:ext cx="1065395" cy="46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9879696" y="568037"/>
            <a:ext cx="996122" cy="396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919875" y="805868"/>
            <a:ext cx="40178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68667" y="619041"/>
            <a:ext cx="5680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7038" y="2357469"/>
            <a:ext cx="5687289" cy="1150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ΠΡΩΤΑ: 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Καταγράφω τη σχέση που θα μου δώσει τον όγκο του στερεού, ως άθροισμα (ή διαφορά) όγκων γνωστών στερεών!!!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350903" y="2045349"/>
            <a:ext cx="40178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0896579" y="598274"/>
            <a:ext cx="46593" cy="1026924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>
                <a:off x="187038" y="3716648"/>
                <a:ext cx="3183198" cy="65277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𝜎𝜏𝜀𝜌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𝜅𝜐𝛽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𝜅𝜔𝜈</m:t>
                          </m:r>
                        </m:sub>
                      </m:sSub>
                    </m:oMath>
                  </m:oMathPara>
                </a14:m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8" y="3716648"/>
                <a:ext cx="3183198" cy="652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3195795" y="3749603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Content Placeholder 2"/>
              <p:cNvSpPr txBox="1">
                <a:spLocks/>
              </p:cNvSpPr>
              <p:nvPr/>
            </p:nvSpPr>
            <p:spPr>
              <a:xfrm>
                <a:off x="200057" y="4597161"/>
                <a:ext cx="2272452" cy="176223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el-GR" sz="2400" i="1" baseline="-25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κυβ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1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4,2</m:t>
                          </m:r>
                        </m:e>
                        <m:sup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3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=74,09 </m:t>
                      </m:r>
                      <m:sSup>
                        <m:sSup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24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1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57" y="4597161"/>
                <a:ext cx="2272452" cy="1762236"/>
              </a:xfrm>
              <a:prstGeom prst="rect">
                <a:avLst/>
              </a:prstGeom>
              <a:blipFill>
                <a:blip r:embed="rId5"/>
                <a:stretch>
                  <a:fillRect l="-4000" t="-446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Content Placeholder 2"/>
              <p:cNvSpPr txBox="1">
                <a:spLocks/>
              </p:cNvSpPr>
              <p:nvPr/>
            </p:nvSpPr>
            <p:spPr>
              <a:xfrm>
                <a:off x="6299904" y="2357469"/>
                <a:ext cx="2321921" cy="82303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δ</m:t>
                    </m:r>
                    <m:r>
                      <m:rPr>
                        <m:nor/>
                      </m:rPr>
                      <a:rPr lang="el-GR" sz="24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n-US" sz="2400" b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4,2 </m:t>
                    </m:r>
                    <m:r>
                      <m:rPr>
                        <m:nor/>
                      </m:rPr>
                      <a:rPr lang="en-US" sz="2400" b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m</m:t>
                    </m:r>
                  </m:oMath>
                </a14:m>
                <a:endParaRPr lang="el-GR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=2,1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l-GR" sz="24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904" y="2357469"/>
                <a:ext cx="2321921" cy="8230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Content Placeholder 2"/>
              <p:cNvSpPr txBox="1">
                <a:spLocks/>
              </p:cNvSpPr>
              <p:nvPr/>
            </p:nvSpPr>
            <p:spPr>
              <a:xfrm>
                <a:off x="8745884" y="3213114"/>
                <a:ext cx="3183198" cy="196848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𝜎𝜏𝜀𝜌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𝜅𝜐𝛽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𝜅𝜔𝜈</m:t>
                          </m:r>
                        </m:sub>
                      </m:sSub>
                    </m:oMath>
                  </m:oMathPara>
                </a14:m>
                <a:endParaRPr lang="en-US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10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=74,09−19,4</m:t>
                      </m:r>
                    </m:oMath>
                  </m:oMathPara>
                </a14:m>
                <a:endParaRPr lang="en-US" sz="24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10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=54,69≈54,7 </m:t>
                      </m:r>
                      <m:sSup>
                        <m:sSupPr>
                          <m:ctrlP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5884" y="3213114"/>
                <a:ext cx="3183198" cy="1968486"/>
              </a:xfrm>
              <a:prstGeom prst="rect">
                <a:avLst/>
              </a:prstGeom>
              <a:blipFill>
                <a:blip r:embed="rId7"/>
                <a:stretch>
                  <a:fillRect l="-38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Oval 57"/>
          <p:cNvSpPr/>
          <p:nvPr/>
        </p:nvSpPr>
        <p:spPr>
          <a:xfrm>
            <a:off x="10035483" y="2642851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Oval 58"/>
          <p:cNvSpPr/>
          <p:nvPr/>
        </p:nvSpPr>
        <p:spPr>
          <a:xfrm>
            <a:off x="1423912" y="3716648"/>
            <a:ext cx="762000" cy="531215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407356" y="3716648"/>
            <a:ext cx="762000" cy="531215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Content Placeholder 2"/>
              <p:cNvSpPr txBox="1">
                <a:spLocks/>
              </p:cNvSpPr>
              <p:nvPr/>
            </p:nvSpPr>
            <p:spPr>
              <a:xfrm>
                <a:off x="8359922" y="2563851"/>
                <a:ext cx="1519774" cy="41027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υ</m:t>
                    </m:r>
                    <m:r>
                      <m:rPr>
                        <m:nor/>
                      </m:rPr>
                      <a:rPr lang="el-GR" sz="24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n-US" sz="2400" b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4,2 </m:t>
                    </m:r>
                    <m:r>
                      <m:rPr>
                        <m:nor/>
                      </m:rPr>
                      <a:rPr lang="en-US" sz="2400" b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m</m:t>
                    </m:r>
                  </m:oMath>
                </a14:m>
                <a:endParaRPr lang="el-GR" sz="24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6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922" y="2563851"/>
                <a:ext cx="1519774" cy="410274"/>
              </a:xfrm>
              <a:prstGeom prst="rect">
                <a:avLst/>
              </a:prstGeom>
              <a:blipFill>
                <a:blip r:embed="rId8"/>
                <a:stretch>
                  <a:fillRect b="-4348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62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5" grpId="0" uiExpand="1" build="p"/>
      <p:bldP spid="18" grpId="0" uiExpand="1" build="p" animBg="1"/>
      <p:bldP spid="17" grpId="0" animBg="1"/>
      <p:bldP spid="33" grpId="0" animBg="1"/>
      <p:bldP spid="34" grpId="0" animBg="1"/>
      <p:bldP spid="49" grpId="0" animBg="1"/>
      <p:bldP spid="53" grpId="0" uiExpand="1" build="p" animBg="1"/>
      <p:bldP spid="54" grpId="0" animBg="1"/>
      <p:bldP spid="55" grpId="0" uiExpand="1" build="p" animBg="1"/>
      <p:bldP spid="56" grpId="0" build="p" animBg="1"/>
      <p:bldP spid="57" grpId="0" uiExpand="1" build="p" animBg="1"/>
      <p:bldP spid="58" grpId="0" animBg="1"/>
      <p:bldP spid="59" grpId="0" animBg="1"/>
      <p:bldP spid="60" grpId="0" animBg="1"/>
      <p:bldP spid="6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962" y="289000"/>
            <a:ext cx="7705695" cy="188411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/Σελ.99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1741" y="953660"/>
            <a:ext cx="228031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κ.κυλ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=36π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89950" y="963402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κων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6099291" y="3224687"/>
                <a:ext cx="2321921" cy="296894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  <m:sSup>
                            <m:sSupPr>
                              <m:ctrlPr>
                                <a:rPr lang="el-GR" sz="240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sz="24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l-GR" sz="2400" i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∙9∙2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1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1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8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291" y="3224687"/>
                <a:ext cx="2321921" cy="29689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>
                <a:off x="1034893" y="1846729"/>
                <a:ext cx="3183198" cy="65277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𝜅𝜐𝜆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𝜅𝜔𝜈</m:t>
                          </m:r>
                        </m:sub>
                      </m:sSub>
                    </m:oMath>
                  </m:oMathPara>
                </a14:m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893" y="1846729"/>
                <a:ext cx="3183198" cy="652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3426934" y="1877330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Content Placeholder 2"/>
              <p:cNvSpPr txBox="1">
                <a:spLocks/>
              </p:cNvSpPr>
              <p:nvPr/>
            </p:nvSpPr>
            <p:spPr>
              <a:xfrm>
                <a:off x="2765537" y="2636659"/>
                <a:ext cx="1751045" cy="82303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υ</m:t>
                    </m:r>
                    <m:r>
                      <m:rPr>
                        <m:nor/>
                      </m:rPr>
                      <a:rPr lang="el-GR" sz="24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l-GR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R</m:t>
                    </m:r>
                  </m:oMath>
                </a14:m>
                <a:endParaRPr lang="el-GR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sz="24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537" y="2636659"/>
                <a:ext cx="1751045" cy="8230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Content Placeholder 2"/>
              <p:cNvSpPr txBox="1">
                <a:spLocks/>
              </p:cNvSpPr>
              <p:nvPr/>
            </p:nvSpPr>
            <p:spPr>
              <a:xfrm>
                <a:off x="8813548" y="4475663"/>
                <a:ext cx="3183198" cy="17052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𝜅𝜐𝜆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𝜅𝜔𝜈</m:t>
                          </m:r>
                        </m:sub>
                      </m:sSub>
                    </m:oMath>
                  </m:oMathPara>
                </a14:m>
                <a:endParaRPr lang="en-US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10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54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𝜋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−18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𝜋</m:t>
                      </m:r>
                    </m:oMath>
                  </m:oMathPara>
                </a14:m>
                <a:endParaRPr lang="en-US" sz="24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10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36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𝜋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3548" y="4475663"/>
                <a:ext cx="3183198" cy="1705250"/>
              </a:xfrm>
              <a:prstGeom prst="rect">
                <a:avLst/>
              </a:prstGeom>
              <a:blipFill>
                <a:blip r:embed="rId6"/>
                <a:stretch>
                  <a:fillRect l="-38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Oval 57"/>
          <p:cNvSpPr/>
          <p:nvPr/>
        </p:nvSpPr>
        <p:spPr>
          <a:xfrm>
            <a:off x="10003921" y="3876157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187038" y="2642851"/>
                <a:ext cx="2494357" cy="409473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κ.κυλ</a:t>
                </a:r>
                <a:r>
                  <a:rPr lang="el-GR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36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lang="en-US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100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>
                          <a:latin typeface="Cambria Math" panose="02040503050406030204" pitchFamily="18" charset="0"/>
                        </a:rPr>
                        <m:t>πR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US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US" dirty="0" smtClean="0">
                  <a:latin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1200" dirty="0" smtClean="0">
                  <a:latin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3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US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US" b="0" dirty="0" smtClean="0">
                  <a:latin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8" y="2642851"/>
                <a:ext cx="2494357" cy="4094733"/>
              </a:xfrm>
              <a:prstGeom prst="rect">
                <a:avLst/>
              </a:prstGeom>
              <a:blipFill>
                <a:blip r:embed="rId7"/>
                <a:stretch>
                  <a:fillRect l="-2920" t="-297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3344879" y="3676043"/>
                <a:ext cx="2291540" cy="25060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r>
                  <a:rPr lang="el-GR" sz="2400" baseline="-25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κυλ</a:t>
                </a:r>
                <a:r>
                  <a:rPr lang="el-GR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π</m:t>
                    </m:r>
                    <m:sSup>
                      <m:sSup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n-US" sz="2400" dirty="0" smtClean="0">
                  <a:ea typeface="Tahoma" panose="020B0604030504040204" pitchFamily="34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100" dirty="0" smtClean="0"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π</m:t>
                      </m:r>
                      <m:sSup>
                        <m:sSup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dirty="0">
                  <a:ea typeface="Tahoma" panose="020B0604030504040204" pitchFamily="34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100" b="0" dirty="0" smtClean="0"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dirty="0">
                  <a:ea typeface="Tahoma" panose="020B0604030504040204" pitchFamily="34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54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879" y="3676043"/>
                <a:ext cx="2291540" cy="2506011"/>
              </a:xfrm>
              <a:prstGeom prst="rect">
                <a:avLst/>
              </a:prstGeom>
              <a:blipFill>
                <a:blip r:embed="rId8"/>
                <a:stretch>
                  <a:fillRect t="-339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 flipV="1">
            <a:off x="534582" y="4155619"/>
            <a:ext cx="255128" cy="26560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65911" y="4576353"/>
            <a:ext cx="255128" cy="26560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00938" y="3123503"/>
            <a:ext cx="255128" cy="26560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089950" y="3180587"/>
            <a:ext cx="255128" cy="26560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847101" y="5491142"/>
            <a:ext cx="1597735" cy="50787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135611" y="3180587"/>
            <a:ext cx="1149408" cy="39774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7"/>
          </p:cNvCxnSpPr>
          <p:nvPr/>
        </p:nvCxnSpPr>
        <p:spPr>
          <a:xfrm flipV="1">
            <a:off x="5210853" y="3389111"/>
            <a:ext cx="3947002" cy="217640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7" idx="6"/>
          </p:cNvCxnSpPr>
          <p:nvPr/>
        </p:nvCxnSpPr>
        <p:spPr>
          <a:xfrm>
            <a:off x="8285019" y="3379457"/>
            <a:ext cx="872836" cy="965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9272784" y="2636659"/>
                <a:ext cx="2504100" cy="75412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sz="22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V</a:t>
                </a:r>
                <a:r>
                  <a:rPr lang="el-GR" sz="22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κώνου</a:t>
                </a:r>
                <a:r>
                  <a:rPr lang="el-GR" sz="22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l-GR" sz="22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b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54</m:t>
                        </m:r>
                        <m:r>
                          <m:rPr>
                            <m:nor/>
                          </m:rPr>
                          <a:rPr lang="el-GR" sz="22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  <m:r>
                          <m:rPr>
                            <m:nor/>
                          </m:rPr>
                          <a:rPr lang="en-US" sz="2200" i="1" dirty="0"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20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=18</m:t>
                    </m:r>
                    <m:r>
                      <a:rPr lang="el-GR" sz="2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l-GR" sz="2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84" y="2636659"/>
                <a:ext cx="2504100" cy="754123"/>
              </a:xfrm>
              <a:prstGeom prst="rect">
                <a:avLst/>
              </a:prstGeom>
              <a:blipFill>
                <a:blip r:embed="rId9"/>
                <a:stretch>
                  <a:fillRect l="-48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13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5" grpId="0" uiExpand="1" build="p"/>
      <p:bldP spid="18" grpId="0" uiExpand="1" build="p" animBg="1"/>
      <p:bldP spid="53" grpId="0" uiExpand="1" build="p" animBg="1"/>
      <p:bldP spid="54" grpId="0" animBg="1"/>
      <p:bldP spid="56" grpId="0" build="p" animBg="1"/>
      <p:bldP spid="57" grpId="0" uiExpand="1" build="p" animBg="1"/>
      <p:bldP spid="58" grpId="0" animBg="1"/>
      <p:bldP spid="25" grpId="0" build="p" animBg="1"/>
      <p:bldP spid="26" grpId="0" uiExpand="1" build="p" animBg="1"/>
      <p:bldP spid="6" grpId="0" animBg="1"/>
      <p:bldP spid="37" grpId="0" animBg="1"/>
      <p:bldP spid="4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1101</Words>
  <Application>Microsoft Office PowerPoint</Application>
  <PresentationFormat>Widescreen</PresentationFormat>
  <Paragraphs>225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Tahoma</vt:lpstr>
      <vt:lpstr>Office Theme</vt:lpstr>
      <vt:lpstr>PowerPoint Presentation</vt:lpstr>
      <vt:lpstr>Για εξάσκηση…</vt:lpstr>
      <vt:lpstr>Άσκηση 1α/Σελ.97</vt:lpstr>
      <vt:lpstr>Άσκηση 2/Σελ.98</vt:lpstr>
      <vt:lpstr>Άσκηση 3/Σελ.98</vt:lpstr>
      <vt:lpstr>Άσκηση 7/Σελ.98</vt:lpstr>
      <vt:lpstr>Άσκηση 7/Σελ.98</vt:lpstr>
      <vt:lpstr>Άσκηση 10/Σελ.99</vt:lpstr>
      <vt:lpstr>Άσκηση 11/Σελ.99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132</cp:revision>
  <dcterms:created xsi:type="dcterms:W3CDTF">2020-03-31T05:44:40Z</dcterms:created>
  <dcterms:modified xsi:type="dcterms:W3CDTF">2020-05-09T05:05:05Z</dcterms:modified>
</cp:coreProperties>
</file>