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3" r:id="rId2"/>
    <p:sldId id="300" r:id="rId3"/>
    <p:sldId id="301" r:id="rId4"/>
    <p:sldId id="298" r:id="rId5"/>
    <p:sldId id="305" r:id="rId6"/>
    <p:sldId id="306" r:id="rId7"/>
    <p:sldId id="304" r:id="rId8"/>
    <p:sldId id="286" r:id="rId9"/>
    <p:sldId id="302" r:id="rId10"/>
    <p:sldId id="307" r:id="rId11"/>
    <p:sldId id="308" r:id="rId12"/>
    <p:sldId id="309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23708-5CBD-4887-8C33-DA7D1A99DCD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65398-57BB-47FF-BF4C-D007E72C1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3872347" cy="1509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163: </a:t>
            </a:r>
          </a:p>
          <a:p>
            <a:pPr marL="0" indent="0">
              <a:buNone/>
            </a:pPr>
            <a:r>
              <a:rPr lang="el-GR" dirty="0" smtClean="0"/>
              <a:t>3β, 3γ</a:t>
            </a:r>
          </a:p>
          <a:p>
            <a:pPr marL="0" indent="0">
              <a:buNone/>
            </a:pPr>
            <a:r>
              <a:rPr lang="el-GR" dirty="0" smtClean="0"/>
              <a:t>5, 6, 7, 8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7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213" y="219556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2188248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218824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2953481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840328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27771" y="2188243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ΕΚΠΤΩΣΗ (-)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203" y="294371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2950245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358" y="3836348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842882"/>
            <a:ext cx="3616036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1226129" y="2849169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82047" y="2849169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  <a:endCxn id="34" idx="0"/>
          </p:cNvCxnSpPr>
          <p:nvPr/>
        </p:nvCxnSpPr>
        <p:spPr>
          <a:xfrm flipH="1">
            <a:off x="1515448" y="4432680"/>
            <a:ext cx="289318" cy="62688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4" idx="0"/>
            <a:endCxn id="32" idx="4"/>
          </p:cNvCxnSpPr>
          <p:nvPr/>
        </p:nvCxnSpPr>
        <p:spPr>
          <a:xfrm flipV="1">
            <a:off x="1515448" y="4432680"/>
            <a:ext cx="4245236" cy="62688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550089" y="5059569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𝟒𝟎𝟎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9" y="5059569"/>
                <a:ext cx="1930718" cy="8655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4538540" y="5374542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540" y="5374542"/>
                <a:ext cx="1570879" cy="461665"/>
              </a:xfrm>
              <a:prstGeom prst="rect">
                <a:avLst/>
              </a:prstGeom>
              <a:blipFill>
                <a:blip r:embed="rId3"/>
                <a:stretch>
                  <a:fillRect r="-77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557340" y="5158891"/>
                <a:ext cx="174079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340" y="5158891"/>
                <a:ext cx="1740797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1029330" y="5128098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117813" y="5597365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953273" y="6134527"/>
            <a:ext cx="4350326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εισιτήριο είχε έκπτωση 20%</a:t>
            </a:r>
            <a:endParaRPr lang="en-US" sz="2200" dirty="0"/>
          </a:p>
        </p:txBody>
      </p:sp>
      <p:sp>
        <p:nvSpPr>
          <p:cNvPr id="40" name="TextBox 39"/>
          <p:cNvSpPr txBox="1"/>
          <p:nvPr/>
        </p:nvSpPr>
        <p:spPr>
          <a:xfrm>
            <a:off x="7940390" y="384288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036696" y="5238319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125179" y="5707586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5"/>
          <a:srcRect b="41238"/>
          <a:stretch/>
        </p:blipFill>
        <p:spPr>
          <a:xfrm>
            <a:off x="3596786" y="277091"/>
            <a:ext cx="5743591" cy="171969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8937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28" grpId="0" animBg="1"/>
      <p:bldP spid="32" grpId="0" animBg="1"/>
      <p:bldP spid="34" grpId="0" animBg="1"/>
      <p:bldP spid="37" grpId="0"/>
      <p:bldP spid="36" grpId="0"/>
      <p:bldP spid="44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8043057" y="2099873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057" y="2099873"/>
                <a:ext cx="1485266" cy="15248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0624" y="1514717"/>
            <a:ext cx="6169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"/>
          <a:srcRect b="60234"/>
          <a:stretch/>
        </p:blipFill>
        <p:spPr>
          <a:xfrm>
            <a:off x="3596786" y="277092"/>
            <a:ext cx="5743591" cy="116378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641" y="1514717"/>
            <a:ext cx="5038725" cy="11144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5" name="TextBox 34"/>
          <p:cNvSpPr txBox="1"/>
          <p:nvPr/>
        </p:nvSpPr>
        <p:spPr>
          <a:xfrm>
            <a:off x="8043057" y="151471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38385" y="1529522"/>
            <a:ext cx="18317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Συνταξιούχοι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8359441" y="2629142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724001" y="2664953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8914128" y="2411789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629746" y="317725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Ατόμων	Χρήματα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629746" y="3778630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	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60624" y="3778630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Συνταξιούχοι(€320)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596" y="436051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4474" y="4360511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Κανονικά(€400)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57446" y="4942404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50-10-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40-x		(40-x)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250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88324" y="4942404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Παιδικά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(€250)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337294" y="2978865"/>
            <a:ext cx="1801091" cy="3172551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337294" y="6271632"/>
            <a:ext cx="180109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17 700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/>
              <p:cNvSpPr/>
              <p:nvPr/>
            </p:nvSpPr>
            <p:spPr>
              <a:xfrm>
                <a:off x="6256090" y="3807229"/>
                <a:ext cx="58593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20∙10+400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+(40−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)∙250=17700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090" y="3807229"/>
                <a:ext cx="5859361" cy="461665"/>
              </a:xfrm>
              <a:prstGeom prst="rect">
                <a:avLst/>
              </a:prstGeom>
              <a:blipFill>
                <a:blip r:embed="rId5"/>
                <a:stretch>
                  <a:fillRect b="-2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6257858" y="4357542"/>
                <a:ext cx="59423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⇔3200+400</m:t>
                      </m:r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+10000−250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858" y="4357542"/>
                <a:ext cx="5942396" cy="461665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6257858" y="4850327"/>
                <a:ext cx="59003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⇔400</m:t>
                      </m:r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−250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−3200−10000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858" y="4850327"/>
                <a:ext cx="5900398" cy="461665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6303531" y="6197835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531" y="6197835"/>
                <a:ext cx="1570879" cy="461665"/>
              </a:xfrm>
              <a:prstGeom prst="rect">
                <a:avLst/>
              </a:prstGeom>
              <a:blipFill>
                <a:blip r:embed="rId8"/>
                <a:stretch>
                  <a:fillRect r="-775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6254503" y="5342514"/>
                <a:ext cx="2420471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</m:den>
                      </m:f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4500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503" y="5342514"/>
                <a:ext cx="2420471" cy="7936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6743700" y="5443538"/>
            <a:ext cx="585788" cy="32986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867524" y="5810258"/>
            <a:ext cx="585788" cy="32986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6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7" grpId="0" animBg="1"/>
      <p:bldP spid="35" grpId="0" animBg="1"/>
      <p:bldP spid="42" grpId="0" animBg="1"/>
      <p:bldP spid="45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" grpId="0" animBg="1"/>
      <p:bldP spid="59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0624" y="1514717"/>
            <a:ext cx="6169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2"/>
          <a:srcRect b="60234"/>
          <a:stretch/>
        </p:blipFill>
        <p:spPr>
          <a:xfrm>
            <a:off x="3596786" y="277092"/>
            <a:ext cx="5743591" cy="116378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641" y="1514717"/>
            <a:ext cx="5038725" cy="11144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2" name="TextBox 51"/>
          <p:cNvSpPr txBox="1"/>
          <p:nvPr/>
        </p:nvSpPr>
        <p:spPr>
          <a:xfrm>
            <a:off x="2629746" y="317725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Ατόμων	Χρήματα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629746" y="3778630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	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60624" y="3778630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Συνταξιούχοι(€320)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643596" y="436051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4474" y="4360511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Κανονικά(€400)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57446" y="4942404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50-10-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40-x		(40-x)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250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88324" y="4942404"/>
            <a:ext cx="2315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Παιδικά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(€250)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4337294" y="2978865"/>
            <a:ext cx="1801091" cy="3172551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337294" y="6271632"/>
            <a:ext cx="180109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17 700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8173968" y="3037225"/>
                <a:ext cx="1166409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968" y="3037225"/>
                <a:ext cx="1166409" cy="461665"/>
              </a:xfrm>
              <a:prstGeom prst="rect">
                <a:avLst/>
              </a:prstGeom>
              <a:blipFill>
                <a:blip r:embed="rId4"/>
                <a:stretch>
                  <a:fillRect r="-518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632143" y="3853431"/>
            <a:ext cx="136727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Παιδικά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8479320" y="3845678"/>
                <a:ext cx="33182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40−</m:t>
                      </m:r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40−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320" y="3845678"/>
                <a:ext cx="3318216" cy="461665"/>
              </a:xfrm>
              <a:prstGeom prst="rect">
                <a:avLst/>
              </a:prstGeom>
              <a:blipFill>
                <a:blip r:embed="rId5"/>
                <a:stretch>
                  <a:fillRect r="-18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038998" y="5009149"/>
            <a:ext cx="435032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Ταξίδεψαν 10 συνταξιούχοι και 10 παιδιά.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76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8" grpId="0" animBg="1"/>
      <p:bldP spid="29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1"/>
            <a:ext cx="4398820" cy="1190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Σελίδες 166-168 (Ενότητας):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1, 2, 3, 4, 5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3β, γ/Σελ.163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723" y="1099387"/>
            <a:ext cx="4662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Ζώνη(ΧΖ): 90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 Οδηγών(ΣΟ):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</a:t>
            </a:r>
          </a:p>
          <a:p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Κράνος (ΧΚ): 25%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 Μοτοσικλετιστών (ΣΜ): 280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0624" y="6342218"/>
            <a:ext cx="408364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ΧΚ ήταν 70 άτομα.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886" y="277092"/>
            <a:ext cx="6130046" cy="286068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896650" y="3338688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624" y="3301830"/>
            <a:ext cx="550286" cy="498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72407" y="4027985"/>
            <a:ext cx="1485266" cy="1524841"/>
            <a:chOff x="1772407" y="4027985"/>
            <a:chExt cx="1485266" cy="15248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772407" y="4027985"/>
                  <a:ext cx="1485266" cy="152484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FF0066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</m:oMath>
                    </m:oMathPara>
                  </a14:m>
                  <a:endParaRPr lang="el-GR" sz="24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algn="ctr"/>
                  <a:endParaRPr lang="el-GR" sz="2400" b="0" i="1" dirty="0" smtClean="0">
                    <a:latin typeface="Cambria Math" panose="020405030504060302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2407" y="4027985"/>
                  <a:ext cx="1485266" cy="15248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 flipV="1">
              <a:off x="1911925" y="4127600"/>
              <a:ext cx="426249" cy="194997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911925" y="4606360"/>
              <a:ext cx="426249" cy="18404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338719" y="4605739"/>
              <a:ext cx="352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4847358" y="3301830"/>
            <a:ext cx="550286" cy="4985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9676" y="3338688"/>
            <a:ext cx="484737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Σύνολο: ΣΟ+ΣΜ=450+280=730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29675" y="3878323"/>
            <a:ext cx="484737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Παρανόμησαν: ΧΖ+ΧΚ=90+70=160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5529675" y="4428578"/>
                <a:ext cx="3337234" cy="18250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l-GR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Μέρος του συνόλου που παρανόμησε:</a:t>
                </a:r>
              </a:p>
              <a:p>
                <a:pPr algn="just"/>
                <a:endParaRPr lang="el-G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Παράνομοι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𝜆𝜊𝜄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730</m:t>
                          </m:r>
                        </m:den>
                      </m:f>
                    </m:oMath>
                  </m:oMathPara>
                </a14:m>
                <a:endParaRPr lang="el-GR" dirty="0" smtClean="0"/>
              </a:p>
              <a:p>
                <a:pPr algn="just"/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675" y="4428578"/>
                <a:ext cx="3337234" cy="1825051"/>
              </a:xfrm>
              <a:prstGeom prst="rect">
                <a:avLst/>
              </a:prstGeom>
              <a:blipFill>
                <a:blip r:embed="rId4"/>
                <a:stretch>
                  <a:fillRect l="-2727" t="-2318" r="-3455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9011932" y="4428578"/>
                <a:ext cx="2730239" cy="18250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73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21,9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932" y="4428578"/>
                <a:ext cx="2730239" cy="18250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9776697" y="4444628"/>
                <a:ext cx="1200707" cy="84803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697" y="4444628"/>
                <a:ext cx="1200707" cy="8480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9491061" y="4430783"/>
            <a:ext cx="285636" cy="28939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491061" y="4896365"/>
            <a:ext cx="285636" cy="33318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29675" y="6342219"/>
            <a:ext cx="621249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Παρανομούσε το 21,9% των οδηγών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8" grpId="0" animBg="1"/>
      <p:bldP spid="18" grpId="0" animBg="1"/>
      <p:bldP spid="4" grpId="0" animBg="1"/>
      <p:bldP spid="30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262" y="283672"/>
            <a:ext cx="7215286" cy="147585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6213" y="232026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2312940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231293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3078173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965020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5/Σελ.163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208" y="232025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Αρχικό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(ΑΤ)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27771" y="2312935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ΕΠΙΧΟΡΗΓΗΣΗ (-)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5974" y="231293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(ΤΤ)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203" y="3068403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3074937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69824" y="307493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2358" y="3961040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981429"/>
            <a:ext cx="3616036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4118262" y="687085"/>
            <a:ext cx="4208320" cy="318268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789225" y="1021599"/>
            <a:ext cx="671266" cy="346363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1" y="2973861"/>
            <a:ext cx="1524000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24000" y="2984874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</p:cNvCxnSpPr>
          <p:nvPr/>
        </p:nvCxnSpPr>
        <p:spPr>
          <a:xfrm>
            <a:off x="1828801" y="4557372"/>
            <a:ext cx="1708882" cy="707374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2" idx="4"/>
          </p:cNvCxnSpPr>
          <p:nvPr/>
        </p:nvCxnSpPr>
        <p:spPr>
          <a:xfrm flipV="1">
            <a:off x="3537683" y="4568385"/>
            <a:ext cx="2164954" cy="696361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222005" y="5390037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𝟎𝟎𝟎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005" y="5390037"/>
                <a:ext cx="2631355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4980848" y="5390037"/>
                <a:ext cx="2473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5390037"/>
                <a:ext cx="2473946" cy="461665"/>
              </a:xfrm>
              <a:prstGeom prst="rect">
                <a:avLst/>
              </a:prstGeom>
              <a:blipFill>
                <a:blip r:embed="rId4"/>
                <a:stretch>
                  <a:fillRect r="-246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4980848" y="5990699"/>
                <a:ext cx="21479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45 500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5990699"/>
                <a:ext cx="2147960" cy="461665"/>
              </a:xfrm>
              <a:prstGeom prst="rect">
                <a:avLst/>
              </a:prstGeom>
              <a:blipFill>
                <a:blip r:embed="rId5"/>
                <a:stretch>
                  <a:fillRect r="-8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3064406" y="5471614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385948" y="5926375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1673" y="6055087"/>
            <a:ext cx="347577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Επέστρεψε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€45 500.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60624" y="966551"/>
            <a:ext cx="3616036" cy="769441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κτιρίου: </a:t>
            </a:r>
          </a:p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90 000</a:t>
            </a:r>
            <a:r>
              <a:rPr lang="el-G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€40 000=</a:t>
            </a:r>
            <a:r>
              <a:rPr lang="el-G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€130 000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4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3" grpId="0" animBg="1"/>
      <p:bldP spid="27" grpId="0" animBg="1"/>
      <p:bldP spid="28" grpId="0" animBg="1"/>
      <p:bldP spid="32" grpId="0" animBg="1"/>
      <p:bldP spid="34" grpId="0" animBg="1"/>
      <p:bldP spid="35" grpId="0"/>
      <p:bldP spid="37" grpId="0"/>
      <p:bldP spid="4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1" y="1045625"/>
            <a:ext cx="5298297" cy="42693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837696" y="107706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26204" y="3574832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Τιμή: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750-187,5= €562,50</a:t>
            </a:r>
            <a:endParaRPr lang="en-US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3024" y="1091871"/>
            <a:ext cx="18317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Desktop PC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928894" y="1662223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187,5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94" y="1662223"/>
                <a:ext cx="1485266" cy="15248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V="1">
            <a:off x="6068412" y="1761838"/>
            <a:ext cx="426249" cy="19499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068412" y="2240598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95206" y="2239977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6068412" y="2757496"/>
            <a:ext cx="1345748" cy="42956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553677" y="2757496"/>
            <a:ext cx="2261841" cy="429568"/>
          </a:xfrm>
          <a:prstGeom prst="ellipse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</a:t>
            </a:r>
            <a:endParaRPr lang="en-US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8231496" y="4621995"/>
            <a:ext cx="790230" cy="429568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4763" y="5314951"/>
            <a:ext cx="3756743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Έκπτωση: 25%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 θα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πληρωθεί το 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100-25=75% της Αρχικής Τιμής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9947779" y="5159805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562,5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7779" y="5159805"/>
                <a:ext cx="1485266" cy="15248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10087297" y="5259420"/>
            <a:ext cx="426249" cy="19499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087297" y="5738180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514091" y="5737559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7818" y="5051563"/>
            <a:ext cx="35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553677" y="2886552"/>
            <a:ext cx="475898" cy="208008"/>
          </a:xfrm>
          <a:prstGeom prst="right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 animBg="1"/>
      <p:bldP spid="30" grpId="0" animBg="1"/>
      <p:bldP spid="33" grpId="0"/>
      <p:bldP spid="3" grpId="0" animBg="1"/>
      <p:bldP spid="34" grpId="0"/>
      <p:bldP spid="35" grpId="0" animBg="1"/>
      <p:bldP spid="41" grpId="0" animBg="1"/>
      <p:bldP spid="37" grpId="0" animBg="1"/>
      <p:bldP spid="40" grpId="0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1" y="1045625"/>
            <a:ext cx="5298297" cy="42693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3024" y="283113"/>
            <a:ext cx="18317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Laptop PC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03818" y="104562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	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3818" y="159258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3818" y="2139549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x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412,5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6303818" y="3769055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𝟒𝟏𝟐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818" y="3769055"/>
                <a:ext cx="2631355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179129" y="4850911"/>
                <a:ext cx="3046219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412,5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129" y="4850911"/>
                <a:ext cx="3046219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6545515" y="5929698"/>
                <a:ext cx="17407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550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5" y="5929698"/>
                <a:ext cx="1740798" cy="461665"/>
              </a:xfrm>
              <a:prstGeom prst="rect">
                <a:avLst/>
              </a:prstGeom>
              <a:blipFill>
                <a:blip r:embed="rId5"/>
                <a:stretch>
                  <a:fillRect r="-1053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6684904" y="4906331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797405" y="5437883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834822" y="1520660"/>
            <a:ext cx="929917" cy="13268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541938" y="1472282"/>
            <a:ext cx="987517" cy="137519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4"/>
            <a:endCxn id="26" idx="0"/>
          </p:cNvCxnSpPr>
          <p:nvPr/>
        </p:nvCxnSpPr>
        <p:spPr>
          <a:xfrm>
            <a:off x="7299781" y="2847475"/>
            <a:ext cx="319715" cy="92158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3" idx="4"/>
          </p:cNvCxnSpPr>
          <p:nvPr/>
        </p:nvCxnSpPr>
        <p:spPr>
          <a:xfrm flipV="1">
            <a:off x="7764739" y="2847476"/>
            <a:ext cx="2270958" cy="92157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700654" y="5860867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Τιμή: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€550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23" grpId="0" animBg="1"/>
      <p:bldP spid="24" grpId="0" animBg="1"/>
      <p:bldP spid="26" grpId="0" animBg="1"/>
      <p:bldP spid="27" grpId="0"/>
      <p:bldP spid="28" grpId="0"/>
      <p:bldP spid="42" grpId="0" animBg="1"/>
      <p:bldP spid="43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1" y="1045625"/>
            <a:ext cx="5298297" cy="42693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3024" y="283113"/>
            <a:ext cx="18317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(Οθόνη)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03818" y="104562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	ΤΤ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3818" y="1592587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3818" y="2139549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x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210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6303818" y="3769055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𝟐𝟏𝟎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818" y="3769055"/>
                <a:ext cx="2631355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179129" y="4850911"/>
                <a:ext cx="2813784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210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129" y="4850911"/>
                <a:ext cx="2813784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6545515" y="5929698"/>
                <a:ext cx="17407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280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5" y="5929698"/>
                <a:ext cx="1740798" cy="461665"/>
              </a:xfrm>
              <a:prstGeom prst="rect">
                <a:avLst/>
              </a:prstGeom>
              <a:blipFill>
                <a:blip r:embed="rId5"/>
                <a:stretch>
                  <a:fillRect r="-702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6684904" y="4906331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797405" y="5437883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834822" y="1520660"/>
            <a:ext cx="929917" cy="13268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541938" y="1472282"/>
            <a:ext cx="987517" cy="137519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2" idx="4"/>
            <a:endCxn id="26" idx="0"/>
          </p:cNvCxnSpPr>
          <p:nvPr/>
        </p:nvCxnSpPr>
        <p:spPr>
          <a:xfrm>
            <a:off x="7299781" y="2847475"/>
            <a:ext cx="319715" cy="92158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3" idx="4"/>
          </p:cNvCxnSpPr>
          <p:nvPr/>
        </p:nvCxnSpPr>
        <p:spPr>
          <a:xfrm flipV="1">
            <a:off x="7764739" y="2847476"/>
            <a:ext cx="2270958" cy="92157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700654" y="5860867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Τιμή: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€280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23" grpId="0" animBg="1"/>
      <p:bldP spid="24" grpId="0" animBg="1"/>
      <p:bldP spid="26" grpId="0" animBg="1"/>
      <p:bldP spid="27" grpId="0"/>
      <p:bldP spid="28" grpId="0"/>
      <p:bldP spid="42" grpId="0" animBg="1"/>
      <p:bldP spid="43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1" y="1045625"/>
            <a:ext cx="5298297" cy="42693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837696" y="1077066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26204" y="3574832"/>
            <a:ext cx="33476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Τιμή: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7-1,75= €5,25</a:t>
            </a:r>
            <a:endParaRPr lang="en-US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3024" y="1091871"/>
            <a:ext cx="183171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(Ποντίκι)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928894" y="1662223"/>
                <a:ext cx="1485266" cy="15248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894" y="1662223"/>
                <a:ext cx="1485266" cy="15248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V="1">
            <a:off x="6206962" y="1761838"/>
            <a:ext cx="426249" cy="19499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206962" y="2240598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33756" y="2239977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6068412" y="2757496"/>
            <a:ext cx="1345748" cy="42956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553677" y="2757496"/>
            <a:ext cx="2261841" cy="429568"/>
          </a:xfrm>
          <a:prstGeom prst="ellipse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</a:t>
            </a:r>
            <a:endParaRPr lang="en-US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8231496" y="4621995"/>
            <a:ext cx="790230" cy="429568"/>
          </a:xfrm>
          <a:prstGeom prst="ellipse">
            <a:avLst/>
          </a:prstGeom>
          <a:solidFill>
            <a:srgbClr val="FF0066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54763" y="5314951"/>
            <a:ext cx="3756743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Έκπτωση: 25%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Άρα θα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πληρωθεί το 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100-25=75% της Αρχικής Τιμής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9767664" y="5187515"/>
                <a:ext cx="1485266" cy="153234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l-GR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l-GR" sz="2400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5,25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7664" y="5187515"/>
                <a:ext cx="1485266" cy="15323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10087297" y="5259420"/>
            <a:ext cx="426249" cy="19499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087297" y="5738180"/>
            <a:ext cx="426249" cy="18404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514091" y="5737559"/>
            <a:ext cx="35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7818" y="5051563"/>
            <a:ext cx="35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553677" y="2886552"/>
            <a:ext cx="475898" cy="208008"/>
          </a:xfrm>
          <a:prstGeom prst="right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 animBg="1"/>
      <p:bldP spid="30" grpId="0" animBg="1"/>
      <p:bldP spid="33" grpId="0"/>
      <p:bldP spid="3" grpId="0" animBg="1"/>
      <p:bldP spid="34" grpId="0"/>
      <p:bldP spid="35" grpId="0" animBg="1"/>
      <p:bldP spid="41" grpId="0" animBg="1"/>
      <p:bldP spid="37" grpId="0" animBg="1"/>
      <p:bldP spid="40" grpId="0"/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852" y="269298"/>
            <a:ext cx="8387416" cy="230262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4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9436117" y="2641364"/>
                <a:ext cx="2577839" cy="15162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2000</m:t>
                      </m:r>
                    </m:oMath>
                  </m:oMathPara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sz="1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360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117" y="2641364"/>
                <a:ext cx="2577839" cy="1516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423191" y="6225565"/>
            <a:ext cx="227847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Συνολικά έξοδα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0624" y="2641364"/>
            <a:ext cx="322335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Ποσοστά Εξόδων: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(18+3+7+10+30)%=68%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6322" y="2641364"/>
            <a:ext cx="285221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Διατροφή: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(100-68)%=32%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58004" y="2921521"/>
            <a:ext cx="734291" cy="255213"/>
          </a:xfrm>
          <a:prstGeom prst="right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9702946" y="3176734"/>
            <a:ext cx="412604" cy="29562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0624" y="3798181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Όλα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Υπόλοιπα     Διατροφή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624" y="4345143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	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32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624" y="4892105"/>
            <a:ext cx="4793673" cy="492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x	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640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601685" y="3780642"/>
                <a:ext cx="2631355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𝟔𝟒𝟎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685" y="3780642"/>
                <a:ext cx="2631355" cy="8655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691628" y="4273216"/>
            <a:ext cx="929917" cy="13268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7"/>
          </p:cNvCxnSpPr>
          <p:nvPr/>
        </p:nvCxnSpPr>
        <p:spPr>
          <a:xfrm flipV="1">
            <a:off x="1485362" y="3966872"/>
            <a:ext cx="4116323" cy="500652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6"/>
          </p:cNvCxnSpPr>
          <p:nvPr/>
        </p:nvCxnSpPr>
        <p:spPr>
          <a:xfrm flipV="1">
            <a:off x="4357461" y="3988108"/>
            <a:ext cx="1244224" cy="948516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427544" y="4273216"/>
            <a:ext cx="929917" cy="1326815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5562430" y="4852416"/>
                <a:ext cx="281378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l-GR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430" y="4852416"/>
                <a:ext cx="2813784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5952606" y="5764206"/>
                <a:ext cx="19107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606" y="5764206"/>
                <a:ext cx="1910715" cy="461665"/>
              </a:xfrm>
              <a:prstGeom prst="rect">
                <a:avLst/>
              </a:prstGeom>
              <a:blipFill>
                <a:blip r:embed="rId6"/>
                <a:stretch>
                  <a:fillRect r="-31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V="1">
            <a:off x="6068205" y="4907836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180706" y="5439388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61787" y="5808917"/>
            <a:ext cx="1771237" cy="482904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12703" y="2651046"/>
            <a:ext cx="6169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0767898" y="2889422"/>
            <a:ext cx="412604" cy="29562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029700" y="4243134"/>
            <a:ext cx="298425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Ξοδεύει €360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9215439" y="4907836"/>
                <a:ext cx="2817658" cy="15162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3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3100" b="0" i="0" smtClean="0">
                              <a:latin typeface="Cambria Math" panose="02040503050406030204" pitchFamily="18" charset="0"/>
                            </a:rPr>
                            <m:t>Ενοίκιο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3100" b="0" i="0" smtClean="0">
                              <a:latin typeface="Cambria Math" panose="02040503050406030204" pitchFamily="18" charset="0"/>
                            </a:rPr>
                            <m:t>Διασκέδαση</m:t>
                          </m:r>
                        </m:den>
                      </m:f>
                      <m:r>
                        <a:rPr lang="el-GR" sz="3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3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100" b="0" i="1" smtClean="0">
                              <a:latin typeface="Cambria Math" panose="02040503050406030204" pitchFamily="18" charset="0"/>
                            </a:rPr>
                            <m:t>30%</m:t>
                          </m:r>
                        </m:num>
                        <m:den>
                          <m:r>
                            <a:rPr lang="el-GR" sz="3100" b="0" i="1" smtClean="0">
                              <a:latin typeface="Cambria Math" panose="02040503050406030204" pitchFamily="18" charset="0"/>
                            </a:rPr>
                            <m:t>10%</m:t>
                          </m:r>
                        </m:den>
                      </m:f>
                    </m:oMath>
                  </m:oMathPara>
                </a14:m>
                <a:endParaRPr lang="el-GR" sz="3100" dirty="0" smtClean="0"/>
              </a:p>
              <a:p>
                <a:pPr marL="0" indent="0">
                  <a:buNone/>
                </a:pPr>
                <a:endParaRPr lang="el-GR" sz="16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5439" y="4907836"/>
                <a:ext cx="2817658" cy="15162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8431843" y="4917518"/>
            <a:ext cx="6169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1314287" y="4894723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1355348" y="5379183"/>
            <a:ext cx="352537" cy="15323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7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8" grpId="0" animBg="1"/>
      <p:bldP spid="18" grpId="0" animBg="1"/>
      <p:bldP spid="25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2" grpId="0" animBg="1"/>
      <p:bldP spid="24" grpId="0"/>
      <p:bldP spid="27" grpId="0"/>
      <p:bldP spid="13" grpId="0" animBg="1"/>
      <p:bldP spid="35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08" y="124933"/>
            <a:ext cx="7413368" cy="150110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76213" y="2195569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Αρχική Τιμή (ΑΤ)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13921" y="2188248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ΜΕΤΑΒΟΛΗ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979" y="218824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Τελική Τιμή (ΤΤ)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624" y="2953481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Ποσοστού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624" y="3840328"/>
            <a:ext cx="111273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Γραμμή Πραγματικών Τιμών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8/Σελ.164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208" y="2195564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Αρχικός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Πληθυσμός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(ΑΤ)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27771" y="2188243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ΑΥΞΗΣΗ (+)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5974" y="2188242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Τελικός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Πληθυσμός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(ΤΤ)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203" y="2943711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27766" y="2950245"/>
            <a:ext cx="3347620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358" y="3836348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9273" y="3842882"/>
            <a:ext cx="3616036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8330112" y="851478"/>
            <a:ext cx="1179356" cy="418657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2237" y="460303"/>
            <a:ext cx="1990090" cy="41518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26129" y="2849169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82047" y="2849169"/>
            <a:ext cx="1157273" cy="1583511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8" idx="4"/>
            <a:endCxn id="34" idx="0"/>
          </p:cNvCxnSpPr>
          <p:nvPr/>
        </p:nvCxnSpPr>
        <p:spPr>
          <a:xfrm flipH="1">
            <a:off x="1515448" y="4432680"/>
            <a:ext cx="289318" cy="62688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4" idx="0"/>
            <a:endCxn id="32" idx="4"/>
          </p:cNvCxnSpPr>
          <p:nvPr/>
        </p:nvCxnSpPr>
        <p:spPr>
          <a:xfrm flipV="1">
            <a:off x="1515448" y="4432680"/>
            <a:ext cx="4245236" cy="626889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550089" y="5059569"/>
                <a:ext cx="1930718" cy="86557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9" y="5059569"/>
                <a:ext cx="1930718" cy="865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2705833" y="5228849"/>
                <a:ext cx="26438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833" y="5228849"/>
                <a:ext cx="2643865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5347350" y="6085382"/>
                <a:ext cx="21479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350" y="6085382"/>
                <a:ext cx="2147959" cy="461665"/>
              </a:xfrm>
              <a:prstGeom prst="rect">
                <a:avLst/>
              </a:prstGeom>
              <a:blipFill>
                <a:blip r:embed="rId5"/>
                <a:stretch>
                  <a:fillRect r="-283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7493" y="1168141"/>
            <a:ext cx="4558837" cy="80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Ποσοστιαία Διαφορά στον Πληθυσμό: </a:t>
            </a:r>
          </a:p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(3-1)%=2%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691988" y="5856423"/>
                <a:ext cx="264386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88" y="5856423"/>
                <a:ext cx="2643865" cy="783804"/>
              </a:xfrm>
              <a:prstGeom prst="rect">
                <a:avLst/>
              </a:prstGeom>
              <a:blipFill>
                <a:blip r:embed="rId6"/>
                <a:stretch>
                  <a:fillRect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3089549" y="5889645"/>
            <a:ext cx="393598" cy="24644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178032" y="6358912"/>
            <a:ext cx="332825" cy="22044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932237" y="100924"/>
            <a:ext cx="4636308" cy="415184"/>
          </a:xfrm>
          <a:prstGeom prst="ellipse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940390" y="2956717"/>
            <a:ext cx="33476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61565" y="5809230"/>
            <a:ext cx="435032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πόλη είχε 20 000 κατοίκους στην αρχή της χρονιάς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18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3" grpId="0" animBg="1"/>
      <p:bldP spid="27" grpId="0" animBg="1"/>
      <p:bldP spid="28" grpId="0" animBg="1"/>
      <p:bldP spid="32" grpId="0" animBg="1"/>
      <p:bldP spid="34" grpId="0" animBg="1"/>
      <p:bldP spid="35" grpId="0"/>
      <p:bldP spid="37" grpId="0"/>
      <p:bldP spid="45" grpId="0" animBg="1"/>
      <p:bldP spid="36" grpId="0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911</Words>
  <Application>Microsoft Office PowerPoint</Application>
  <PresentationFormat>Widescreen</PresentationFormat>
  <Paragraphs>204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151</cp:revision>
  <dcterms:created xsi:type="dcterms:W3CDTF">2020-03-30T06:48:58Z</dcterms:created>
  <dcterms:modified xsi:type="dcterms:W3CDTF">2020-05-10T07:30:31Z</dcterms:modified>
</cp:coreProperties>
</file>