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93" r:id="rId2"/>
    <p:sldId id="316" r:id="rId3"/>
    <p:sldId id="317" r:id="rId4"/>
    <p:sldId id="31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C23708-5CBD-4887-8C33-DA7D1A99DCD6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465398-57BB-47FF-BF4C-D007E72C1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870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035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52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11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189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169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443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58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225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292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222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889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A3340-892F-45C2-B786-C29F2ABE4B6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710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0326371">
            <a:off x="1199617" y="1417174"/>
            <a:ext cx="4204437" cy="1325563"/>
          </a:xfrm>
        </p:spPr>
        <p:txBody>
          <a:bodyPr/>
          <a:lstStyle/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 επανάληψη…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0271" y="3187161"/>
            <a:ext cx="4398820" cy="1190875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 smtClean="0"/>
              <a:t>Σελίδες 166-168 (Ενότητας): </a:t>
            </a:r>
          </a:p>
          <a:p>
            <a:pPr marL="0" indent="0">
              <a:buNone/>
            </a:pPr>
            <a:r>
              <a:rPr lang="el-GR" dirty="0" smtClean="0"/>
              <a:t>12, 13, 14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65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ubtitle 2"/>
          <p:cNvSpPr txBox="1">
            <a:spLocks/>
          </p:cNvSpPr>
          <p:nvPr/>
        </p:nvSpPr>
        <p:spPr>
          <a:xfrm>
            <a:off x="160624" y="277092"/>
            <a:ext cx="3297380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12/Σελ.167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466499" y="2666291"/>
                <a:ext cx="3118097" cy="110671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𝑋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  <m:r>
                        <a:rPr lang="el-GR" sz="24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𝑀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l-GR" sz="24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𝐵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18</m:t>
                          </m:r>
                        </m:den>
                      </m:f>
                    </m:oMath>
                  </m:oMathPara>
                </a14:m>
                <a:endParaRPr lang="en-US" sz="2400" i="1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499" y="2666291"/>
                <a:ext cx="3118097" cy="110671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3294271" y="2661791"/>
                <a:ext cx="3256126" cy="110671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4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l-GR" sz="2400" b="0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M</m:t>
                          </m:r>
                          <m:r>
                            <a:rPr lang="el-GR" sz="2400" b="0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𝐵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15</m:t>
                          </m:r>
                          <m:r>
                            <a:rPr lang="el-GR" sz="2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12</m:t>
                          </m:r>
                          <m:r>
                            <a:rPr lang="el-GR" sz="2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18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4271" y="2661791"/>
                <a:ext cx="3256126" cy="110671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5477857" y="2677211"/>
                <a:ext cx="1794044" cy="110671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4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0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4500</m:t>
                          </m:r>
                        </m:num>
                        <m:den>
                          <m:r>
                            <a:rPr lang="el-GR" sz="2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45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7857" y="2677211"/>
                <a:ext cx="1794044" cy="110671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6610139" y="2691947"/>
                <a:ext cx="1794044" cy="110671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4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=100</m:t>
                      </m:r>
                    </m:oMath>
                  </m:oMathPara>
                </a14:m>
                <a:endParaRPr lang="en-US" sz="2400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0139" y="2691947"/>
                <a:ext cx="1794044" cy="110671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Oval 25"/>
          <p:cNvSpPr/>
          <p:nvPr/>
        </p:nvSpPr>
        <p:spPr>
          <a:xfrm>
            <a:off x="711626" y="2663542"/>
            <a:ext cx="798517" cy="1144468"/>
          </a:xfrm>
          <a:prstGeom prst="ellipse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>
            <a:stCxn id="26" idx="4"/>
            <a:endCxn id="28" idx="0"/>
          </p:cNvCxnSpPr>
          <p:nvPr/>
        </p:nvCxnSpPr>
        <p:spPr>
          <a:xfrm>
            <a:off x="1110885" y="3808010"/>
            <a:ext cx="835783" cy="838020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804477" y="4646030"/>
                <a:ext cx="2284382" cy="1049199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1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𝚾</m:t>
                          </m:r>
                        </m:num>
                        <m:den>
                          <m:r>
                            <a:rPr lang="el-GR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𝟏𝟓</m:t>
                          </m:r>
                        </m:den>
                      </m:f>
                      <m:r>
                        <a:rPr lang="el-GR" sz="2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𝟏𝟎𝟎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477" y="4646030"/>
                <a:ext cx="2284382" cy="10491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Oval 30"/>
          <p:cNvSpPr/>
          <p:nvPr/>
        </p:nvSpPr>
        <p:spPr>
          <a:xfrm>
            <a:off x="1676674" y="2663541"/>
            <a:ext cx="798517" cy="1144468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825568" y="2613551"/>
            <a:ext cx="798517" cy="1144468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>
            <a:stCxn id="31" idx="4"/>
            <a:endCxn id="39" idx="0"/>
          </p:cNvCxnSpPr>
          <p:nvPr/>
        </p:nvCxnSpPr>
        <p:spPr>
          <a:xfrm>
            <a:off x="2075933" y="3808009"/>
            <a:ext cx="2466419" cy="818294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39" idx="0"/>
            <a:endCxn id="54" idx="3"/>
          </p:cNvCxnSpPr>
          <p:nvPr/>
        </p:nvCxnSpPr>
        <p:spPr>
          <a:xfrm flipV="1">
            <a:off x="4542352" y="3615603"/>
            <a:ext cx="2400156" cy="101070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3400161" y="4626303"/>
                <a:ext cx="2284382" cy="1049199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1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𝚳</m:t>
                          </m:r>
                        </m:num>
                        <m:den>
                          <m:r>
                            <a:rPr lang="el-GR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  <m:r>
                        <a:rPr lang="el-GR" sz="2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𝟏𝟎𝟎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0161" y="4626303"/>
                <a:ext cx="2284382" cy="10491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Oval 44"/>
          <p:cNvSpPr/>
          <p:nvPr/>
        </p:nvSpPr>
        <p:spPr>
          <a:xfrm>
            <a:off x="2468325" y="2677211"/>
            <a:ext cx="798517" cy="1144468"/>
          </a:xfrm>
          <a:prstGeom prst="ellipse">
            <a:avLst/>
          </a:prstGeom>
          <a:noFill/>
          <a:ln w="3810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Connector 45"/>
          <p:cNvCxnSpPr>
            <a:stCxn id="45" idx="4"/>
            <a:endCxn id="50" idx="0"/>
          </p:cNvCxnSpPr>
          <p:nvPr/>
        </p:nvCxnSpPr>
        <p:spPr>
          <a:xfrm>
            <a:off x="2867584" y="3821679"/>
            <a:ext cx="4356995" cy="819851"/>
          </a:xfrm>
          <a:prstGeom prst="line">
            <a:avLst/>
          </a:prstGeom>
          <a:ln w="2857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50" idx="0"/>
            <a:endCxn id="54" idx="3"/>
          </p:cNvCxnSpPr>
          <p:nvPr/>
        </p:nvCxnSpPr>
        <p:spPr>
          <a:xfrm flipH="1" flipV="1">
            <a:off x="6942508" y="3615603"/>
            <a:ext cx="282071" cy="1025927"/>
          </a:xfrm>
          <a:prstGeom prst="line">
            <a:avLst/>
          </a:prstGeom>
          <a:ln w="2857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/>
            </p:nvSpPr>
            <p:spPr>
              <a:xfrm>
                <a:off x="6082388" y="4641530"/>
                <a:ext cx="2284382" cy="1049199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1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𝚩</m:t>
                          </m:r>
                        </m:num>
                        <m:den>
                          <m:r>
                            <a:rPr lang="el-GR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𝟏𝟖</m:t>
                          </m:r>
                        </m:den>
                      </m:f>
                      <m:r>
                        <a:rPr lang="el-GR" sz="2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𝟏𝟎𝟎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2388" y="4641530"/>
                <a:ext cx="2284382" cy="10491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1" name="Straight Connector 50"/>
          <p:cNvCxnSpPr>
            <a:endCxn id="54" idx="3"/>
          </p:cNvCxnSpPr>
          <p:nvPr/>
        </p:nvCxnSpPr>
        <p:spPr>
          <a:xfrm flipV="1">
            <a:off x="1946668" y="3615603"/>
            <a:ext cx="4995840" cy="1023678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val 52"/>
          <p:cNvSpPr/>
          <p:nvPr/>
        </p:nvSpPr>
        <p:spPr>
          <a:xfrm>
            <a:off x="6833132" y="2654561"/>
            <a:ext cx="798517" cy="1144468"/>
          </a:xfrm>
          <a:prstGeom prst="ellipse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6825568" y="2634522"/>
            <a:ext cx="798517" cy="1149408"/>
          </a:xfrm>
          <a:prstGeom prst="ellipse">
            <a:avLst/>
          </a:prstGeom>
          <a:noFill/>
          <a:ln w="3810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804477" y="5699729"/>
                <a:ext cx="2284382" cy="1049199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el-GR" sz="24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Χ</m:t>
                      </m:r>
                      <m:r>
                        <a:rPr lang="el-GR" sz="24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sz="24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15∙100</m:t>
                      </m:r>
                    </m:oMath>
                  </m:oMathPara>
                </a14:m>
                <a:endParaRPr lang="el-GR" sz="2400" b="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el-GR" sz="24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Χ</m:t>
                      </m:r>
                      <m:r>
                        <a:rPr lang="el-GR" sz="2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l-GR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m:t>€</m:t>
                      </m:r>
                      <m:r>
                        <a:rPr lang="el-GR" sz="24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1500</m:t>
                      </m:r>
                    </m:oMath>
                  </m:oMathPara>
                </a14:m>
                <a:endParaRPr lang="en-US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477" y="5699729"/>
                <a:ext cx="2284382" cy="10491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/>
              <p:cNvSpPr/>
              <p:nvPr/>
            </p:nvSpPr>
            <p:spPr>
              <a:xfrm>
                <a:off x="3400161" y="5685874"/>
                <a:ext cx="2284382" cy="1049199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el-GR" sz="24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Μ</m:t>
                      </m:r>
                      <m:r>
                        <a:rPr lang="el-GR" sz="24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sz="24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12∙100</m:t>
                      </m:r>
                    </m:oMath>
                  </m:oMathPara>
                </a14:m>
                <a:endParaRPr lang="el-GR" sz="2400" b="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el-GR" sz="24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Μ</m:t>
                      </m:r>
                      <m:r>
                        <a:rPr lang="el-GR" sz="2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l-GR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m:t>€</m:t>
                      </m:r>
                      <m:r>
                        <a:rPr lang="el-GR" sz="24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1200</m:t>
                      </m:r>
                    </m:oMath>
                  </m:oMathPara>
                </a14:m>
                <a:endParaRPr lang="en-US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0161" y="5685874"/>
                <a:ext cx="2284382" cy="1049199"/>
              </a:xfrm>
              <a:prstGeom prst="rect">
                <a:avLst/>
              </a:prstGeom>
              <a:blipFill>
                <a:blip r:embed="rId10"/>
                <a:stretch>
                  <a:fillRect r="-796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ctangle 60"/>
              <p:cNvSpPr/>
              <p:nvPr/>
            </p:nvSpPr>
            <p:spPr>
              <a:xfrm>
                <a:off x="6082388" y="5699729"/>
                <a:ext cx="2284382" cy="1049199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el-GR" sz="24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Β</m:t>
                      </m:r>
                      <m:r>
                        <a:rPr lang="el-GR" sz="24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sz="24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18∙100</m:t>
                      </m:r>
                    </m:oMath>
                  </m:oMathPara>
                </a14:m>
                <a:endParaRPr lang="el-GR" sz="2400" b="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el-GR" sz="24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Β</m:t>
                      </m:r>
                      <m:r>
                        <a:rPr lang="el-GR" sz="2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l-GR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m:t>€</m:t>
                      </m:r>
                      <m:r>
                        <a:rPr lang="el-GR" sz="2400" b="0" i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18</m:t>
                      </m:r>
                      <m:r>
                        <a:rPr lang="el-GR" sz="24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00</m:t>
                      </m:r>
                    </m:oMath>
                  </m:oMathPara>
                </a14:m>
                <a:endParaRPr lang="en-US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1" name="Rectangle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2388" y="5699729"/>
                <a:ext cx="2284382" cy="104919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TextBox 61"/>
          <p:cNvSpPr txBox="1"/>
          <p:nvPr/>
        </p:nvSpPr>
        <p:spPr>
          <a:xfrm>
            <a:off x="8430370" y="5288795"/>
            <a:ext cx="3686680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</a:t>
            </a:r>
            <a:r>
              <a:rPr lang="el-G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 Άρης θα 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πάρει 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€1125, ο Χάρης €1500, ο 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Μάνος €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1200 και ο </a:t>
            </a:r>
            <a:r>
              <a:rPr lang="el-G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Βάσος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€1800 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147212" y="175388"/>
            <a:ext cx="6878538" cy="2156319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42528" y="1001351"/>
                <a:ext cx="1927932" cy="135562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rgbClr val="FF0066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l-GR" sz="2400" dirty="0" smtClean="0"/>
                  <a:t>Α: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400" b="0" i="1" smtClean="0">
                            <a:latin typeface="Cambria Math" panose="02040503050406030204" pitchFamily="18" charset="0"/>
                          </a:rPr>
                          <m:t>20</m:t>
                        </m:r>
                      </m:num>
                      <m:den>
                        <m:r>
                          <a:rPr lang="el-GR" sz="2400" b="0" i="1" smtClean="0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el-G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l-G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5625</m:t>
                    </m:r>
                  </m:oMath>
                </a14:m>
                <a:endParaRPr lang="el-GR" sz="2400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endParaRPr lang="el-GR" sz="2400" b="0" i="1" dirty="0" smtClean="0"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400" b="0" i="1" smtClean="0">
                          <a:latin typeface="Cambria Math" panose="02040503050406030204" pitchFamily="18" charset="0"/>
                        </a:rPr>
                        <m:t>     =1125</m:t>
                      </m:r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528" y="1001351"/>
                <a:ext cx="1927932" cy="1355628"/>
              </a:xfrm>
              <a:prstGeom prst="rect">
                <a:avLst/>
              </a:prstGeom>
              <a:blipFill>
                <a:blip r:embed="rId13"/>
                <a:stretch>
                  <a:fillRect l="-940"/>
                </a:stretch>
              </a:blipFill>
              <a:ln>
                <a:solidFill>
                  <a:srgbClr val="FF006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/>
          <p:nvPr/>
        </p:nvCxnSpPr>
        <p:spPr>
          <a:xfrm>
            <a:off x="662736" y="1355752"/>
            <a:ext cx="336816" cy="304778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06154" y="1024263"/>
            <a:ext cx="336816" cy="304778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042970" y="1406572"/>
            <a:ext cx="4292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en-US" sz="20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2279725" y="1016112"/>
                <a:ext cx="2628603" cy="1200329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rgbClr val="FF0066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l-GR" sz="2200" b="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Υπόλοιπο Χρημάτων: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400" b="0" i="1" smtClean="0">
                          <a:latin typeface="Cambria Math" panose="02040503050406030204" pitchFamily="18" charset="0"/>
                        </a:rPr>
                        <m:t>     =5625−1125</m:t>
                      </m:r>
                    </m:oMath>
                  </m:oMathPara>
                </a14:m>
                <a:endParaRPr lang="el-GR" sz="2400" b="0" dirty="0" smtClean="0"/>
              </a:p>
              <a:p>
                <a:pPr algn="ctr"/>
                <a:r>
                  <a:rPr lang="el-GR" sz="26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=4500</a:t>
                </a:r>
                <a:endParaRPr lang="el-GR" sz="2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9725" y="1016112"/>
                <a:ext cx="2628603" cy="1200329"/>
              </a:xfrm>
              <a:prstGeom prst="rect">
                <a:avLst/>
              </a:prstGeom>
              <a:blipFill>
                <a:blip r:embed="rId14"/>
                <a:stretch>
                  <a:fillRect l="-2309" t="-3518" r="-3233" b="-14070"/>
                </a:stretch>
              </a:blipFill>
              <a:ln>
                <a:solidFill>
                  <a:srgbClr val="FF006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6509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7" grpId="0"/>
      <p:bldP spid="30" grpId="0"/>
      <p:bldP spid="25" grpId="0"/>
      <p:bldP spid="26" grpId="0" animBg="1"/>
      <p:bldP spid="28" grpId="0" animBg="1"/>
      <p:bldP spid="31" grpId="0" animBg="1"/>
      <p:bldP spid="32" grpId="0" animBg="1"/>
      <p:bldP spid="39" grpId="0" animBg="1"/>
      <p:bldP spid="45" grpId="0" animBg="1"/>
      <p:bldP spid="50" grpId="0" animBg="1"/>
      <p:bldP spid="53" grpId="0" animBg="1"/>
      <p:bldP spid="54" grpId="0" animBg="1"/>
      <p:bldP spid="55" grpId="0" animBg="1"/>
      <p:bldP spid="56" grpId="0" animBg="1"/>
      <p:bldP spid="61" grpId="0" animBg="1"/>
      <p:bldP spid="62" grpId="0" animBg="1"/>
      <p:bldP spid="36" grpId="0" animBg="1"/>
      <p:bldP spid="42" grpId="0"/>
      <p:bldP spid="4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ubtitle 2"/>
          <p:cNvSpPr txBox="1">
            <a:spLocks/>
          </p:cNvSpPr>
          <p:nvPr/>
        </p:nvSpPr>
        <p:spPr>
          <a:xfrm>
            <a:off x="160624" y="277092"/>
            <a:ext cx="3297380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13/Σελ.168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-148091" y="2261561"/>
                <a:ext cx="3118097" cy="110671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2400" b="0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Α</m:t>
                          </m:r>
                        </m:num>
                        <m:den>
                          <m:r>
                            <a:rPr lang="el-GR" sz="2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300</m:t>
                          </m:r>
                        </m:den>
                      </m:f>
                      <m:r>
                        <a:rPr lang="el-GR" sz="24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2400" b="0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Β</m:t>
                          </m:r>
                        </m:num>
                        <m:den>
                          <m:r>
                            <a:rPr lang="el-GR" sz="2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350</m:t>
                          </m:r>
                        </m:den>
                      </m:f>
                      <m:r>
                        <a:rPr lang="el-GR" sz="24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2400" b="0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Γ</m:t>
                          </m:r>
                        </m:num>
                        <m:den>
                          <m:r>
                            <a:rPr lang="el-GR" sz="2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550</m:t>
                          </m:r>
                        </m:den>
                      </m:f>
                    </m:oMath>
                  </m:oMathPara>
                </a14:m>
                <a:endParaRPr lang="en-US" sz="2400" i="1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48091" y="2261561"/>
                <a:ext cx="3118097" cy="110671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2469821" y="2272051"/>
                <a:ext cx="3256126" cy="110671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4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2400" b="0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Α</m:t>
                          </m:r>
                          <m:r>
                            <a:rPr lang="el-GR" sz="2400" b="0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l-GR" sz="2400" b="0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Β</m:t>
                          </m:r>
                          <m:r>
                            <a:rPr lang="el-GR" sz="2400" b="0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l-GR" sz="2400" b="0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Γ</m:t>
                          </m:r>
                        </m:num>
                        <m:den>
                          <m:r>
                            <a:rPr lang="el-GR" sz="2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300+350+550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9821" y="2272051"/>
                <a:ext cx="3256126" cy="110671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5028157" y="2257491"/>
                <a:ext cx="1794044" cy="110671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4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0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36 000</m:t>
                          </m:r>
                        </m:num>
                        <m:den>
                          <m:r>
                            <a:rPr lang="el-GR" sz="2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1200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8157" y="2257491"/>
                <a:ext cx="1794044" cy="110671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6280359" y="2302207"/>
                <a:ext cx="1794044" cy="110671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4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=30</m:t>
                      </m:r>
                    </m:oMath>
                  </m:oMathPara>
                </a14:m>
                <a:endParaRPr lang="en-US" sz="2400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0359" y="2302207"/>
                <a:ext cx="1794044" cy="110671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Oval 44"/>
          <p:cNvSpPr/>
          <p:nvPr/>
        </p:nvSpPr>
        <p:spPr>
          <a:xfrm>
            <a:off x="1853735" y="2272481"/>
            <a:ext cx="798517" cy="1144468"/>
          </a:xfrm>
          <a:prstGeom prst="ellipse">
            <a:avLst/>
          </a:prstGeom>
          <a:noFill/>
          <a:ln w="3810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Connector 45"/>
          <p:cNvCxnSpPr>
            <a:stCxn id="45" idx="4"/>
            <a:endCxn id="50" idx="0"/>
          </p:cNvCxnSpPr>
          <p:nvPr/>
        </p:nvCxnSpPr>
        <p:spPr>
          <a:xfrm>
            <a:off x="2252994" y="3416949"/>
            <a:ext cx="776290" cy="822647"/>
          </a:xfrm>
          <a:prstGeom prst="line">
            <a:avLst/>
          </a:prstGeom>
          <a:ln w="2857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endCxn id="54" idx="3"/>
          </p:cNvCxnSpPr>
          <p:nvPr/>
        </p:nvCxnSpPr>
        <p:spPr>
          <a:xfrm flipV="1">
            <a:off x="3029284" y="3186162"/>
            <a:ext cx="3513325" cy="1036844"/>
          </a:xfrm>
          <a:prstGeom prst="line">
            <a:avLst/>
          </a:prstGeom>
          <a:ln w="2857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/>
            </p:nvSpPr>
            <p:spPr>
              <a:xfrm>
                <a:off x="1887093" y="4239596"/>
                <a:ext cx="2284382" cy="1049199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1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𝚪</m:t>
                          </m:r>
                        </m:num>
                        <m:den>
                          <m:r>
                            <a:rPr lang="el-GR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𝟓𝟓𝟎</m:t>
                          </m:r>
                        </m:den>
                      </m:f>
                      <m:r>
                        <a:rPr lang="el-GR" sz="2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𝟑𝟎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7093" y="4239596"/>
                <a:ext cx="2284382" cy="10491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Oval 53"/>
          <p:cNvSpPr/>
          <p:nvPr/>
        </p:nvSpPr>
        <p:spPr>
          <a:xfrm>
            <a:off x="6425669" y="2205081"/>
            <a:ext cx="798517" cy="1149408"/>
          </a:xfrm>
          <a:prstGeom prst="ellipse">
            <a:avLst/>
          </a:prstGeom>
          <a:noFill/>
          <a:ln w="3810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ctangle 60"/>
              <p:cNvSpPr/>
              <p:nvPr/>
            </p:nvSpPr>
            <p:spPr>
              <a:xfrm>
                <a:off x="1887093" y="5297795"/>
                <a:ext cx="2284382" cy="1049199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el-GR" sz="24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Γ</m:t>
                      </m:r>
                      <m:r>
                        <a:rPr lang="el-GR" sz="24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sz="24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30∙550</m:t>
                      </m:r>
                    </m:oMath>
                  </m:oMathPara>
                </a14:m>
                <a:endParaRPr lang="el-GR" sz="2400" b="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el-GR" sz="24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Γ</m:t>
                      </m:r>
                      <m:r>
                        <a:rPr lang="el-GR" sz="2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l-GR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m:t>€</m:t>
                      </m:r>
                      <m:r>
                        <a:rPr lang="el-GR" sz="2400" b="0" i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165</m:t>
                      </m:r>
                      <m:r>
                        <a:rPr lang="el-GR" sz="24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00</m:t>
                      </m:r>
                    </m:oMath>
                  </m:oMathPara>
                </a14:m>
                <a:endParaRPr lang="en-US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1" name="Rectangle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7093" y="5297795"/>
                <a:ext cx="2284382" cy="10491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TextBox 61"/>
          <p:cNvSpPr txBox="1"/>
          <p:nvPr/>
        </p:nvSpPr>
        <p:spPr>
          <a:xfrm>
            <a:off x="5925179" y="5515997"/>
            <a:ext cx="5836691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</a:t>
            </a:r>
            <a:r>
              <a:rPr lang="el-G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 Γ σχολείο θα κρατήσει €13 200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950113" y="3814100"/>
                <a:ext cx="2080568" cy="135562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rgbClr val="FF0066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l-GR" sz="2400" dirty="0"/>
                  <a:t>Γ</a:t>
                </a:r>
                <a:r>
                  <a:rPr lang="el-GR" sz="2400" dirty="0" smtClean="0"/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400" b="0" i="1" smtClean="0">
                            <a:latin typeface="Cambria Math" panose="02040503050406030204" pitchFamily="18" charset="0"/>
                          </a:rPr>
                          <m:t>20</m:t>
                        </m:r>
                      </m:num>
                      <m:den>
                        <m:r>
                          <a:rPr lang="el-GR" sz="2400" b="0" i="1" smtClean="0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el-G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l-G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16500</m:t>
                    </m:r>
                  </m:oMath>
                </a14:m>
                <a:endParaRPr lang="el-GR" sz="2400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endParaRPr lang="el-GR" sz="2400" b="0" i="1" dirty="0" smtClean="0"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400" b="0" i="1" smtClean="0">
                          <a:latin typeface="Cambria Math" panose="02040503050406030204" pitchFamily="18" charset="0"/>
                        </a:rPr>
                        <m:t>     =3300</m:t>
                      </m:r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0113" y="3814100"/>
                <a:ext cx="2080568" cy="135562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solidFill>
                  <a:srgbClr val="FF006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/>
          <p:nvPr/>
        </p:nvCxnSpPr>
        <p:spPr>
          <a:xfrm>
            <a:off x="6470321" y="4168501"/>
            <a:ext cx="336816" cy="304778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6513739" y="3837012"/>
            <a:ext cx="336816" cy="304778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850555" y="4219321"/>
            <a:ext cx="4292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en-US" sz="20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117259" y="160962"/>
            <a:ext cx="6884030" cy="2055479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44" name="TextBox 43"/>
          <p:cNvSpPr txBox="1"/>
          <p:nvPr/>
        </p:nvSpPr>
        <p:spPr>
          <a:xfrm>
            <a:off x="7438186" y="2612195"/>
            <a:ext cx="2974803" cy="4308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Μεγαλύτερο σχολείο: Γ</a:t>
            </a:r>
            <a:endParaRPr lang="el-GR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8931123" y="3790247"/>
                <a:ext cx="2958765" cy="1231106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rgbClr val="FF0066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l-GR" sz="2400" b="0" dirty="0" smtClean="0">
                    <a:latin typeface="Cambria Math" panose="02040503050406030204" pitchFamily="18" charset="0"/>
                  </a:rPr>
                  <a:t>Υπόλοιπο Χρημάτων: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b="0" i="1" smtClean="0">
                          <a:latin typeface="Cambria Math" panose="02040503050406030204" pitchFamily="18" charset="0"/>
                        </a:rPr>
                        <m:t>16500−3300</m:t>
                      </m:r>
                    </m:oMath>
                  </m:oMathPara>
                </a14:m>
                <a:endParaRPr lang="el-GR" sz="2400" b="0" dirty="0" smtClean="0"/>
              </a:p>
              <a:p>
                <a:pPr algn="ctr"/>
                <a:r>
                  <a:rPr lang="el-GR" sz="26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=13200</a:t>
                </a:r>
                <a:endParaRPr lang="el-GR" sz="2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31123" y="3790247"/>
                <a:ext cx="2958765" cy="1231106"/>
              </a:xfrm>
              <a:prstGeom prst="rect">
                <a:avLst/>
              </a:prstGeom>
              <a:blipFill>
                <a:blip r:embed="rId10"/>
                <a:stretch>
                  <a:fillRect l="-2875" t="-3431" r="-3080" b="-14216"/>
                </a:stretch>
              </a:blipFill>
              <a:ln>
                <a:solidFill>
                  <a:srgbClr val="FF006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148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7" grpId="0"/>
      <p:bldP spid="30" grpId="0"/>
      <p:bldP spid="25" grpId="0"/>
      <p:bldP spid="45" grpId="0" animBg="1"/>
      <p:bldP spid="50" grpId="0" animBg="1"/>
      <p:bldP spid="54" grpId="0" animBg="1"/>
      <p:bldP spid="61" grpId="0" animBg="1"/>
      <p:bldP spid="62" grpId="0" animBg="1"/>
      <p:bldP spid="36" grpId="0" animBg="1"/>
      <p:bldP spid="42" grpId="0"/>
      <p:bldP spid="44" grpId="0" animBg="1"/>
      <p:bldP spid="4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ubtitle 2"/>
          <p:cNvSpPr txBox="1">
            <a:spLocks/>
          </p:cNvSpPr>
          <p:nvPr/>
        </p:nvSpPr>
        <p:spPr>
          <a:xfrm>
            <a:off x="160624" y="277092"/>
            <a:ext cx="3297380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14/Σελ.168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9546" y="262109"/>
            <a:ext cx="8297838" cy="1674254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23" name="TextBox 22"/>
          <p:cNvSpPr txBox="1"/>
          <p:nvPr/>
        </p:nvSpPr>
        <p:spPr>
          <a:xfrm>
            <a:off x="160624" y="906907"/>
            <a:ext cx="4662635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Ψήφισαν: 85%</a:t>
            </a:r>
          </a:p>
          <a:p>
            <a:endParaRPr lang="el-GR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Δήμαρχος: 60%</a:t>
            </a:r>
          </a:p>
          <a:p>
            <a:endParaRPr lang="el-GR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Εγγεγραμμένοι Ψηφοφόροι: 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3000</a:t>
            </a:r>
            <a:endParaRPr lang="el-G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256414" y="3277132"/>
            <a:ext cx="334762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 85% του 3000: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256414" y="3953034"/>
                <a:ext cx="1685597" cy="1532343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rgbClr val="FF0066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0" i="1" smtClean="0">
                              <a:latin typeface="Cambria Math" panose="02040503050406030204" pitchFamily="18" charset="0"/>
                            </a:rPr>
                            <m:t>85</m:t>
                          </m:r>
                        </m:num>
                        <m:den>
                          <m:r>
                            <a:rPr lang="el-GR" sz="24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el-GR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l-G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3000</m:t>
                      </m:r>
                    </m:oMath>
                  </m:oMathPara>
                </a14:m>
                <a:endParaRPr lang="el-GR" sz="2400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endParaRPr lang="el-GR" sz="2400" b="0" i="1" dirty="0" smtClean="0"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400" b="0" i="1" smtClean="0">
                          <a:latin typeface="Cambria Math" panose="02040503050406030204" pitchFamily="18" charset="0"/>
                        </a:rPr>
                        <m:t>=2550</m:t>
                      </m:r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6414" y="3953034"/>
                <a:ext cx="1685597" cy="15323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rgbClr val="FF006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Connector 27"/>
          <p:cNvCxnSpPr/>
          <p:nvPr/>
        </p:nvCxnSpPr>
        <p:spPr>
          <a:xfrm flipV="1">
            <a:off x="2462841" y="4302177"/>
            <a:ext cx="282579" cy="198632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1567443" y="4530788"/>
            <a:ext cx="331048" cy="162152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259172" y="2698932"/>
            <a:ext cx="3551519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Αρ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ατόμων που ψήφισαν: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5807703" y="3277132"/>
            <a:ext cx="334762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 60% του 2550: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807703" y="3953034"/>
                <a:ext cx="1685597" cy="152484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rgbClr val="FF0066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0" i="1" smtClean="0">
                              <a:latin typeface="Cambria Math" panose="02040503050406030204" pitchFamily="18" charset="0"/>
                            </a:rPr>
                            <m:t>60</m:t>
                          </m:r>
                        </m:num>
                        <m:den>
                          <m:r>
                            <a:rPr lang="el-GR" sz="24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el-GR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l-G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2550</m:t>
                      </m:r>
                    </m:oMath>
                  </m:oMathPara>
                </a14:m>
                <a:endParaRPr lang="el-GR" sz="2400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endParaRPr lang="el-GR" sz="2400" b="0" i="1" dirty="0" smtClean="0"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400" b="0" i="1" smtClean="0">
                          <a:latin typeface="Cambria Math" panose="02040503050406030204" pitchFamily="18" charset="0"/>
                        </a:rPr>
                        <m:t>=1530</m:t>
                      </m:r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7703" y="3953034"/>
                <a:ext cx="1685597" cy="152484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rgbClr val="FF006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Connector 38"/>
          <p:cNvCxnSpPr/>
          <p:nvPr/>
        </p:nvCxnSpPr>
        <p:spPr>
          <a:xfrm flipV="1">
            <a:off x="7119060" y="4287187"/>
            <a:ext cx="282579" cy="198632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6118732" y="4530788"/>
            <a:ext cx="331048" cy="162152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810461" y="2698932"/>
            <a:ext cx="5207309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Αρ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ατόμων που ψήφισαν τον δήμαρχο:</a:t>
            </a:r>
            <a:endParaRPr lang="en-US" dirty="0"/>
          </a:p>
        </p:txBody>
      </p:sp>
      <p:cxnSp>
        <p:nvCxnSpPr>
          <p:cNvPr id="51" name="Straight Connector 50"/>
          <p:cNvCxnSpPr/>
          <p:nvPr/>
        </p:nvCxnSpPr>
        <p:spPr>
          <a:xfrm flipV="1">
            <a:off x="6180409" y="4031948"/>
            <a:ext cx="282579" cy="198632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109482" y="5870690"/>
            <a:ext cx="5777902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Ο δήμαρχος συγκέντρωσε 1530 ψήφους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242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p"/>
      <p:bldP spid="24" grpId="0" animBg="1"/>
      <p:bldP spid="27" grpId="0" animBg="1"/>
      <p:bldP spid="32" grpId="0" animBg="1"/>
      <p:bldP spid="35" grpId="0" animBg="1"/>
      <p:bldP spid="38" grpId="0" animBg="1"/>
      <p:bldP spid="47" grpId="0" animBg="1"/>
      <p:bldP spid="5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1480</TotalTime>
  <Words>314</Words>
  <Application>Microsoft Office PowerPoint</Application>
  <PresentationFormat>Widescreen</PresentationFormat>
  <Paragraphs>59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Για επανάληψη…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Artemis Orphanou</dc:creator>
  <cp:lastModifiedBy>Artemis Orphanou</cp:lastModifiedBy>
  <cp:revision>174</cp:revision>
  <dcterms:created xsi:type="dcterms:W3CDTF">2020-03-30T06:48:58Z</dcterms:created>
  <dcterms:modified xsi:type="dcterms:W3CDTF">2020-05-17T13:36:00Z</dcterms:modified>
</cp:coreProperties>
</file>