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8" r:id="rId3"/>
    <p:sldId id="319" r:id="rId4"/>
    <p:sldId id="313" r:id="rId5"/>
    <p:sldId id="320" r:id="rId6"/>
    <p:sldId id="321" r:id="rId7"/>
    <p:sldId id="322" r:id="rId8"/>
    <p:sldId id="323" r:id="rId9"/>
    <p:sldId id="324" r:id="rId10"/>
    <p:sldId id="32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446C14"/>
    <a:srgbClr val="558219"/>
    <a:srgbClr val="5C9A2F"/>
    <a:srgbClr val="4A791D"/>
    <a:srgbClr val="ECE1DC"/>
    <a:srgbClr val="EBE1D8"/>
    <a:srgbClr val="FFDDFF"/>
    <a:srgbClr val="FF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198697" y="1412262"/>
            <a:ext cx="4231574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0" y="3187160"/>
            <a:ext cx="3234811" cy="246413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101: </a:t>
            </a:r>
          </a:p>
          <a:p>
            <a:pPr marL="0" indent="0">
              <a:buNone/>
            </a:pPr>
            <a:r>
              <a:rPr lang="el-GR" dirty="0" smtClean="0"/>
              <a:t>3α,β</a:t>
            </a:r>
            <a:endParaRPr lang="en-US" dirty="0" smtClean="0"/>
          </a:p>
          <a:p>
            <a:pPr marL="0" indent="0">
              <a:buNone/>
            </a:pPr>
            <a:r>
              <a:rPr lang="el-GR" dirty="0"/>
              <a:t>Σελίδες </a:t>
            </a:r>
            <a:r>
              <a:rPr lang="el-GR" dirty="0" smtClean="0"/>
              <a:t>103-106: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7</a:t>
            </a:r>
            <a:r>
              <a:rPr lang="el-GR" dirty="0" smtClean="0"/>
              <a:t>,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198697" y="1412262"/>
            <a:ext cx="4231574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0" y="3187160"/>
            <a:ext cx="3234811" cy="102507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</a:t>
            </a:r>
            <a:r>
              <a:rPr lang="el-GR" dirty="0" smtClean="0"/>
              <a:t>103-106: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15</a:t>
            </a:r>
            <a:r>
              <a:rPr lang="el-GR" dirty="0" smtClean="0"/>
              <a:t>, 16,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715842" y="2869142"/>
                <a:ext cx="2765500" cy="23094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𝜐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5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90</m:t>
                    </m:r>
                    <m:r>
                      <m:rPr>
                        <m:sty m:val="p"/>
                      </m:rP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42" y="2869142"/>
                <a:ext cx="2765500" cy="2309451"/>
              </a:xfrm>
              <a:prstGeom prst="rect">
                <a:avLst/>
              </a:prstGeom>
              <a:blipFill>
                <a:blip r:embed="rId2"/>
                <a:stretch>
                  <a:fillRect l="-4167" t="-41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3α/Σελ.101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193" y="1268058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υ=10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9935" y="1268057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898230" y="2869142"/>
                <a:ext cx="2540990" cy="23094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i="1" baseline="-25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ημισφ</a:t>
                </a:r>
                <a:r>
                  <a:rPr lang="el-GR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l-GR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m:rPr>
                          <m:nor/>
                        </m:rPr>
                        <a:rPr lang="el-GR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1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230" y="2869142"/>
                <a:ext cx="2540990" cy="2309451"/>
              </a:xfrm>
              <a:prstGeom prst="rect">
                <a:avLst/>
              </a:prstGeom>
              <a:blipFill>
                <a:blip r:embed="rId3"/>
                <a:stretch>
                  <a:fillRect l="-47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342" y="244270"/>
            <a:ext cx="7281975" cy="46445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481342" y="1040807"/>
                <a:ext cx="3430738" cy="8632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𝜎𝜏𝜀𝜌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</m:t>
                          </m:r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𝜐𝜆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𝜎𝜑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42" y="1040807"/>
                <a:ext cx="3430738" cy="863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7679714" y="1190812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30316" y="1162675"/>
            <a:ext cx="762000" cy="53121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76609" y="1040807"/>
            <a:ext cx="838393" cy="863298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8047189" y="3053148"/>
                <a:ext cx="3430738" cy="8632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𝜎𝜏𝜀𝜌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𝜎𝜑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189" y="3053148"/>
                <a:ext cx="3430738" cy="8632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11245561" y="3203153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8047189" y="3916447"/>
                <a:ext cx="3430737" cy="126214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=90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sz="2400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9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72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189" y="3916447"/>
                <a:ext cx="3430737" cy="12621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57809" y="845691"/>
            <a:ext cx="1905508" cy="21078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22" name="Straight Connector 21"/>
          <p:cNvCxnSpPr/>
          <p:nvPr/>
        </p:nvCxnSpPr>
        <p:spPr>
          <a:xfrm flipV="1">
            <a:off x="6584143" y="3702571"/>
            <a:ext cx="363807" cy="329784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329313" y="4137285"/>
            <a:ext cx="363807" cy="326975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23292" y="3522691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957865" y="3702571"/>
            <a:ext cx="363807" cy="329784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523155" y="4167265"/>
            <a:ext cx="363807" cy="326975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7014" y="3522691"/>
            <a:ext cx="4497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74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uiExpand="1" build="p"/>
      <p:bldP spid="18" grpId="0" uiExpand="1" build="p" animBg="1"/>
      <p:bldP spid="13" grpId="0" uiExpand="1" build="p" animBg="1"/>
      <p:bldP spid="16" grpId="0" animBg="1"/>
      <p:bldP spid="17" grpId="0" animBg="1"/>
      <p:bldP spid="19" grpId="0" animBg="1"/>
      <p:bldP spid="25" grpId="0" uiExpand="1" build="p" animBg="1"/>
      <p:bldP spid="26" grpId="0" animBg="1"/>
      <p:bldP spid="27" grpId="0" build="p" animBg="1"/>
      <p:bldP spid="2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715842" y="2869142"/>
                <a:ext cx="2765500" cy="23094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𝜐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12,8</m:t>
                    </m:r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5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l-GR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320</m:t>
                    </m:r>
                    <m:r>
                      <m:rPr>
                        <m:sty m:val="p"/>
                      </m:rPr>
                      <a:rPr lang="el-G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42" y="2869142"/>
                <a:ext cx="2765500" cy="2309451"/>
              </a:xfrm>
              <a:prstGeom prst="rect">
                <a:avLst/>
              </a:prstGeom>
              <a:blipFill>
                <a:blip r:embed="rId2"/>
                <a:stretch>
                  <a:fillRect l="-4167" t="-41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3β/Σελ.101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193" y="1268058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υ=12,8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9935" y="1268057"/>
            <a:ext cx="22721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898230" y="2869142"/>
                <a:ext cx="2540990" cy="23094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V</a:t>
                </a:r>
                <a:r>
                  <a:rPr lang="el-GR" i="1" baseline="-25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ημισφ</a:t>
                </a:r>
                <a:r>
                  <a:rPr lang="el-GR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</a:rPr>
                  <a:t>=</a:t>
                </a:r>
                <a14:m>
                  <m:oMath xmlns:m="http://schemas.openxmlformats.org/officeDocument/2006/math">
                    <m:r>
                      <a:rPr lang="el-GR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l-G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l-G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l-GR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i="1" dirty="0">
                            <a:effectLst/>
                            <a:ea typeface="Tahoma" panose="020B060403050404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l-GR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i="1" dirty="0" smtClean="0">
                  <a:effectLst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1100" b="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250</m:t>
                          </m:r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l-GR" sz="24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1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i="1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230" y="2869142"/>
                <a:ext cx="2540990" cy="2309451"/>
              </a:xfrm>
              <a:prstGeom prst="rect">
                <a:avLst/>
              </a:prstGeom>
              <a:blipFill>
                <a:blip r:embed="rId3"/>
                <a:stretch>
                  <a:fillRect l="-406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342" y="244270"/>
            <a:ext cx="7281975" cy="46445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481342" y="1040807"/>
                <a:ext cx="3430738" cy="8632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𝜎𝜏𝜀𝜌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</m:t>
                          </m:r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𝜐𝜆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𝜎𝜑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42" y="1040807"/>
                <a:ext cx="3430738" cy="863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7679714" y="1190812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30316" y="1162675"/>
            <a:ext cx="762000" cy="53121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76609" y="1040807"/>
            <a:ext cx="838393" cy="863298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8047189" y="3053148"/>
                <a:ext cx="3430738" cy="8632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𝜎𝜏𝜀𝜌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𝜅𝜔𝜈</m:t>
                          </m:r>
                        </m:sub>
                      </m:sSub>
                      <m:r>
                        <a:rPr lang="el-GR" sz="24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24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ahoma" panose="020B060403050404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24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𝜎𝜑</m:t>
                          </m:r>
                        </m:sub>
                      </m:sSub>
                    </m:oMath>
                  </m:oMathPara>
                </a14:m>
                <a:endParaRPr lang="el-GR" sz="2400" i="1" dirty="0" smtClean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189" y="3053148"/>
                <a:ext cx="3430738" cy="8632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11245561" y="3203153"/>
            <a:ext cx="840335" cy="531215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8047189" y="3916446"/>
                <a:ext cx="3430737" cy="15861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960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+250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2400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9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1210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189" y="3916446"/>
                <a:ext cx="3430737" cy="1586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5822955" y="3657601"/>
            <a:ext cx="363807" cy="329784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508165" y="4047345"/>
            <a:ext cx="363807" cy="326975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62104" y="3477721"/>
            <a:ext cx="4497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07100" y="781126"/>
            <a:ext cx="1356217" cy="222705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152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uiExpand="1" build="p"/>
      <p:bldP spid="18" grpId="0" uiExpand="1" build="p" animBg="1"/>
      <p:bldP spid="13" grpId="0" uiExpand="1" build="p" animBg="1"/>
      <p:bldP spid="16" grpId="0" animBg="1"/>
      <p:bldP spid="17" grpId="0" animBg="1"/>
      <p:bldP spid="19" grpId="0" animBg="1"/>
      <p:bldP spid="25" grpId="0" uiExpand="1" build="p" animBg="1"/>
      <p:bldP spid="26" grpId="0" animBg="1"/>
      <p:bldP spid="27" grpId="0" build="p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9593705" y="2586673"/>
            <a:ext cx="2397589" cy="3174609"/>
            <a:chOff x="277075" y="2170151"/>
            <a:chExt cx="2776896" cy="3593340"/>
          </a:xfrm>
        </p:grpSpPr>
        <p:grpSp>
          <p:nvGrpSpPr>
            <p:cNvPr id="32" name="Group 31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36" name="Oval 35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>
                <a:endCxn id="3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3249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=240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Ρυθμός 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αντλίας: 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l/min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8" y="996519"/>
            <a:ext cx="302355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Χρόνος 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Χρόνος άδειασμα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(γ)Στάθμη 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87038" y="3195013"/>
                <a:ext cx="3142399" cy="257642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l-GR" baseline="-25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κυλ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l-G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l-G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536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l-G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25486,3</m:t>
                      </m:r>
                      <m:sSup>
                        <m:sSupPr>
                          <m:ctrlPr>
                            <a:rPr lang="el-G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3195013"/>
                <a:ext cx="3142399" cy="2576423"/>
              </a:xfrm>
              <a:prstGeom prst="rect">
                <a:avLst/>
              </a:prstGeom>
              <a:blipFill>
                <a:blip r:embed="rId3"/>
                <a:stretch>
                  <a:fillRect l="-4062" t="-517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889" y="250278"/>
            <a:ext cx="7254405" cy="199014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6" name="Rectangle 45"/>
          <p:cNvSpPr/>
          <p:nvPr/>
        </p:nvSpPr>
        <p:spPr>
          <a:xfrm>
            <a:off x="3649230" y="2312582"/>
            <a:ext cx="3930387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1000cm</a:t>
            </a:r>
            <a:r>
              <a:rPr lang="en-US" sz="24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	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825486,3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3649230" y="3364543"/>
                <a:ext cx="3930387" cy="24068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=48254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86,3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4825486,3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=4825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30" y="3364543"/>
                <a:ext cx="3930387" cy="24068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 flipV="1">
            <a:off x="4212836" y="2621279"/>
            <a:ext cx="1236697" cy="42331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12836" y="2599967"/>
            <a:ext cx="1236697" cy="4446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190908" y="4079101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278710" y="4606816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7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build="p" animBg="1"/>
      <p:bldP spid="46" grpId="0" animBg="1"/>
      <p:bldP spid="4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75731" y="3782500"/>
            <a:ext cx="1899849" cy="2545314"/>
            <a:chOff x="277075" y="2170151"/>
            <a:chExt cx="2776896" cy="3593340"/>
          </a:xfrm>
        </p:grpSpPr>
        <p:grpSp>
          <p:nvGrpSpPr>
            <p:cNvPr id="32" name="Group 31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36" name="Oval 35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>
                <a:endCxn id="3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3249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=240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Ρυθμός 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αντλίας: 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l/min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8" y="996519"/>
            <a:ext cx="302355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Χρόνος 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Χρόνος άδειασμα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(γ)Στάθμη 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14637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889" y="250278"/>
            <a:ext cx="7254405" cy="199014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187038" y="3041751"/>
                <a:ext cx="2496737" cy="56288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=4825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3041751"/>
                <a:ext cx="2496737" cy="562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3433610" y="2696981"/>
            <a:ext cx="3072122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240cm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4825,5lt</a:t>
            </a:r>
            <a:endParaRPr lang="en-US" sz="2400" baseline="30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10cm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3422074" y="3840429"/>
                <a:ext cx="3930387" cy="24068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=4825,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5∙10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240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48255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240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=201,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74" y="3840429"/>
                <a:ext cx="3930387" cy="24068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 flipV="1">
            <a:off x="4421535" y="3039335"/>
            <a:ext cx="826167" cy="39839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1535" y="3053211"/>
            <a:ext cx="826167" cy="32105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259372" y="4553131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278061" y="5097378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64516" y="4230169"/>
            <a:ext cx="0" cy="371811"/>
          </a:xfrm>
          <a:prstGeom prst="straightConnector1">
            <a:avLst/>
          </a:prstGeom>
          <a:ln w="38100">
            <a:solidFill>
              <a:srgbClr val="FF00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985470" y="2661561"/>
            <a:ext cx="3072122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1min</a:t>
            </a:r>
            <a:endParaRPr lang="en-US" sz="2400" baseline="30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201,1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9034502" y="3010827"/>
            <a:ext cx="826167" cy="39839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034502" y="3024703"/>
            <a:ext cx="826167" cy="32105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7985470" y="3840429"/>
                <a:ext cx="3930387" cy="24068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=201,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201,1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=33,5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𝑚𝑖𝑛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470" y="3840429"/>
                <a:ext cx="3930387" cy="24068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9185309" y="4576230"/>
            <a:ext cx="336222" cy="2550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67929" y="5052191"/>
            <a:ext cx="253966" cy="25572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757804" y="268582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985470" y="6327814"/>
            <a:ext cx="3930387" cy="4898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33,5 λεπτά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14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  <p:bldP spid="54" grpId="0" animBg="1"/>
      <p:bldP spid="27" grpId="0" build="p" animBg="1"/>
      <p:bldP spid="38" grpId="0" animBg="1"/>
      <p:bldP spid="55" grpId="0" build="p" animBg="1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75731" y="3782500"/>
            <a:ext cx="1899849" cy="2545314"/>
            <a:chOff x="277075" y="2170151"/>
            <a:chExt cx="2776896" cy="3593340"/>
          </a:xfrm>
        </p:grpSpPr>
        <p:grpSp>
          <p:nvGrpSpPr>
            <p:cNvPr id="32" name="Group 31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36" name="Oval 35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>
                <a:endCxn id="3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3249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=240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Ρυθμός 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αντλίας: 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l/min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8" y="996519"/>
            <a:ext cx="302355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Χρόνος 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Χρόνος άδειασμα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(γ)Στάθμη 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57398" y="507142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889" y="250278"/>
            <a:ext cx="7254405" cy="199014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187038" y="3041751"/>
                <a:ext cx="2496737" cy="56288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=4825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,5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𝑙𝑡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3041751"/>
                <a:ext cx="2496737" cy="562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4717610" y="2586611"/>
            <a:ext cx="3072122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1min</a:t>
            </a:r>
            <a:endParaRPr lang="en-US" sz="2400" baseline="30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4825,5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6002211" y="2935878"/>
            <a:ext cx="590598" cy="33492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002211" y="2965159"/>
            <a:ext cx="590598" cy="3056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4717610" y="3765479"/>
                <a:ext cx="3337895" cy="24068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=4825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,5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4825,5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≈804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𝑚𝑖𝑛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610" y="3765479"/>
                <a:ext cx="3337895" cy="24068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5531073" y="4404318"/>
            <a:ext cx="471138" cy="32889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549762" y="4926243"/>
            <a:ext cx="452449" cy="35121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757804" y="268582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971351" y="6232180"/>
            <a:ext cx="3930387" cy="4898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 και 24 λεπτά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8366569" y="2722714"/>
                <a:ext cx="3624726" cy="5480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804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:60=13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24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𝑚𝑖𝑛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569" y="2722714"/>
                <a:ext cx="3624726" cy="548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00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  <p:bldP spid="38" grpId="0" animBg="1"/>
      <p:bldP spid="55" grpId="0" build="p" animBg="1"/>
      <p:bldP spid="58" grpId="0" animBg="1"/>
      <p:bldP spid="59" grpId="0" animBg="1"/>
      <p:bldP spid="3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75731" y="3782500"/>
            <a:ext cx="1899849" cy="2545314"/>
            <a:chOff x="277075" y="2170151"/>
            <a:chExt cx="2776896" cy="3593340"/>
          </a:xfrm>
        </p:grpSpPr>
        <p:grpSp>
          <p:nvGrpSpPr>
            <p:cNvPr id="32" name="Group 31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36" name="Oval 35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>
                <a:endCxn id="3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7/Σελ.104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33" y="990395"/>
            <a:ext cx="33249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=240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Ρυθμός 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αντλίας: 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l/min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358" y="996519"/>
            <a:ext cx="302355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Χρόνος 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Χρόνος άδειασμα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(γ)Στάθμη 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14637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889" y="250278"/>
            <a:ext cx="7254405" cy="199014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4" name="Rectangle 53"/>
          <p:cNvSpPr/>
          <p:nvPr/>
        </p:nvSpPr>
        <p:spPr>
          <a:xfrm>
            <a:off x="3433610" y="2696981"/>
            <a:ext cx="3072122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το (α)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Στάθμη: 10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/33,5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19192" y="4111540"/>
            <a:ext cx="3072122" cy="98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10cm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33,5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  <a:endParaRPr lang="en-US" sz="2400" baseline="30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	60min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4356259" y="4435466"/>
            <a:ext cx="826167" cy="39839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356260" y="4474138"/>
            <a:ext cx="826167" cy="32105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7351739" y="2696981"/>
                <a:ext cx="3930387" cy="24068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3,5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=10∙6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33,5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33,5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600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33,5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=17,9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739" y="2696981"/>
                <a:ext cx="3930387" cy="24068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8477994" y="3323191"/>
            <a:ext cx="621036" cy="29834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604865" y="3857450"/>
            <a:ext cx="712067" cy="34690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757804" y="268582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985470" y="6327814"/>
            <a:ext cx="3930387" cy="4898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κατέβει 17,9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0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8" grpId="0" animBg="1"/>
      <p:bldP spid="55" grpId="0" build="p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50" y="14049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615" y="765609"/>
            <a:ext cx="303019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α=60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β=16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γ=10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x=2cm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Ράβδος: €50, Εργατικά: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€500, Συσκευασία: €200</a:t>
            </a: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Χρέωση: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€0,15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9044" y="794730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κεριών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κέρδους=;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212378" y="1801484"/>
            <a:ext cx="705816" cy="589161"/>
            <a:chOff x="4456460" y="3179011"/>
            <a:chExt cx="2796481" cy="249233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6460" y="3179011"/>
              <a:ext cx="2257425" cy="2028825"/>
            </a:xfrm>
            <a:prstGeom prst="rect">
              <a:avLst/>
            </a:prstGeom>
          </p:spPr>
        </p:pic>
        <p:cxnSp>
          <p:nvCxnSpPr>
            <p:cNvPr id="30" name="Straight Arrow Connector 29"/>
            <p:cNvCxnSpPr/>
            <p:nvPr/>
          </p:nvCxnSpPr>
          <p:spPr>
            <a:xfrm flipH="1">
              <a:off x="4539196" y="5152416"/>
              <a:ext cx="1327200" cy="1291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006103" y="4821771"/>
              <a:ext cx="644368" cy="330645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6717687" y="3297382"/>
              <a:ext cx="4698" cy="141456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 flipH="1">
              <a:off x="6388775" y="4953434"/>
              <a:ext cx="457200" cy="453384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 flipH="1">
              <a:off x="6795741" y="3777974"/>
              <a:ext cx="457200" cy="453384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 flipH="1">
              <a:off x="4948393" y="5217959"/>
              <a:ext cx="457200" cy="453384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  <a:endParaRPr lang="en-US" dirty="0"/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6551646" y="3605335"/>
            <a:ext cx="2277561" cy="2080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Όγκος Κύβου:</a:t>
            </a:r>
            <a:r>
              <a:rPr lang="el-GR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baseline="30000" dirty="0" smtClean="0"/>
              <a:t>3</a:t>
            </a:r>
            <a:endParaRPr lang="el-GR" baseline="30000" dirty="0" smtClean="0"/>
          </a:p>
          <a:p>
            <a:pPr marL="0" indent="0" algn="ctr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= </a:t>
            </a:r>
            <a:r>
              <a:rPr lang="en-US" dirty="0"/>
              <a:t>2</a:t>
            </a:r>
            <a:r>
              <a:rPr lang="el-GR" baseline="30000" dirty="0" smtClean="0"/>
              <a:t>3</a:t>
            </a:r>
            <a:endParaRPr lang="el-GR" dirty="0"/>
          </a:p>
          <a:p>
            <a:pPr marL="0" indent="0" algn="ctr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l-GR" dirty="0"/>
          </a:p>
        </p:txBody>
      </p:sp>
      <p:sp>
        <p:nvSpPr>
          <p:cNvPr id="25" name="Oval 24"/>
          <p:cNvSpPr/>
          <p:nvPr/>
        </p:nvSpPr>
        <p:spPr>
          <a:xfrm>
            <a:off x="2542045" y="3527138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371785" y="3605335"/>
            <a:ext cx="2697041" cy="2080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u="sng" dirty="0"/>
              <a:t>Όγκος </a:t>
            </a:r>
            <a:r>
              <a:rPr lang="el-GR" b="1" u="sng" dirty="0" smtClean="0"/>
              <a:t>#</a:t>
            </a:r>
            <a:r>
              <a:rPr lang="el-GR" b="1" u="sng" dirty="0" err="1" smtClean="0"/>
              <a:t>δου</a:t>
            </a:r>
            <a:r>
              <a:rPr lang="el-GR" b="1" u="sng" dirty="0" smtClean="0"/>
              <a:t>:</a:t>
            </a:r>
            <a:r>
              <a:rPr lang="el-GR" dirty="0" smtClean="0"/>
              <a:t> </a:t>
            </a:r>
            <a:endParaRPr lang="el-GR" dirty="0"/>
          </a:p>
          <a:p>
            <a:pPr marL="0" indent="0" algn="ctr"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π</a:t>
            </a:r>
            <a:r>
              <a:rPr lang="el-GR" dirty="0" smtClean="0"/>
              <a:t>=</a:t>
            </a:r>
            <a:r>
              <a:rPr lang="el-GR" dirty="0" err="1" smtClean="0"/>
              <a:t>α</a:t>
            </a:r>
            <a:r>
              <a:rPr lang="el-GR" dirty="0" err="1" smtClean="0">
                <a:ea typeface="Tahoma" panose="020B0604030504040204" pitchFamily="34" charset="0"/>
                <a:cs typeface="Tahoma" panose="020B0604030504040204" pitchFamily="34" charset="0"/>
              </a:rPr>
              <a:t>‧β‧γ</a:t>
            </a: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 </a:t>
            </a:r>
            <a:r>
              <a:rPr lang="el-GR" dirty="0" smtClean="0"/>
              <a:t>          </a:t>
            </a:r>
            <a:r>
              <a:rPr lang="el-GR" dirty="0" smtClean="0"/>
              <a:t>=60</a:t>
            </a:r>
            <a:r>
              <a:rPr lang="el-GR" dirty="0" smtClean="0">
                <a:ea typeface="Tahoma" panose="020B0604030504040204" pitchFamily="34" charset="0"/>
                <a:cs typeface="Tahoma" panose="020B0604030504040204" pitchFamily="34" charset="0"/>
              </a:rPr>
              <a:t>‧16‧10</a:t>
            </a:r>
            <a:endParaRPr lang="el-GR" baseline="30000" dirty="0" smtClean="0"/>
          </a:p>
          <a:p>
            <a:pPr marL="0" indent="0" algn="ctr">
              <a:buNone/>
            </a:pPr>
            <a:r>
              <a:rPr lang="el-GR" dirty="0" smtClean="0"/>
              <a:t>     </a:t>
            </a:r>
            <a:r>
              <a:rPr lang="el-GR" dirty="0" smtClean="0"/>
              <a:t>     =9600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cm</a:t>
            </a:r>
            <a:r>
              <a:rPr lang="el-GR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33644" y="278197"/>
            <a:ext cx="2096920" cy="1319869"/>
            <a:chOff x="319521" y="2830657"/>
            <a:chExt cx="3592832" cy="226781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521" y="2830657"/>
              <a:ext cx="3592832" cy="2267816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</p:pic>
        <p:sp>
          <p:nvSpPr>
            <p:cNvPr id="28" name="Rectangle 27"/>
            <p:cNvSpPr/>
            <p:nvPr/>
          </p:nvSpPr>
          <p:spPr>
            <a:xfrm>
              <a:off x="2909455" y="3048000"/>
              <a:ext cx="318654" cy="235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8566" y="3731204"/>
              <a:ext cx="284017" cy="328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19058" y="4805362"/>
              <a:ext cx="377535" cy="2931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2238" y="140490"/>
            <a:ext cx="5893677" cy="291515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9" name="Cloud Callout 38"/>
          <p:cNvSpPr/>
          <p:nvPr/>
        </p:nvSpPr>
        <p:spPr>
          <a:xfrm>
            <a:off x="1484538" y="2135108"/>
            <a:ext cx="3543410" cy="719882"/>
          </a:xfrm>
          <a:prstGeom prst="cloudCallout">
            <a:avLst>
              <a:gd name="adj1" fmla="val -15578"/>
              <a:gd name="adj2" fmla="val -7235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Λιώνω το κερί και το μεταγγίζω…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Cloud Callout 39"/>
          <p:cNvSpPr/>
          <p:nvPr/>
        </p:nvSpPr>
        <p:spPr>
          <a:xfrm>
            <a:off x="3390483" y="2662941"/>
            <a:ext cx="3018027" cy="841366"/>
          </a:xfrm>
          <a:prstGeom prst="cloudCallout">
            <a:avLst>
              <a:gd name="adj1" fmla="val -27419"/>
              <a:gd name="adj2" fmla="val -6706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3375493" y="5786667"/>
            <a:ext cx="2697041" cy="936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u="sng" dirty="0" smtClean="0"/>
              <a:t>10 ράβδοι:</a:t>
            </a:r>
            <a:r>
              <a:rPr lang="el-GR" dirty="0" smtClean="0"/>
              <a:t> </a:t>
            </a: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96000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cm</a:t>
            </a:r>
            <a:r>
              <a:rPr lang="el-GR" baseline="30000" dirty="0" smtClean="0"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9312027" y="4674004"/>
            <a:ext cx="2673888" cy="10116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Αριθμός Κεριών</a:t>
            </a:r>
            <a:r>
              <a:rPr lang="el-GR" b="1" u="sng" dirty="0" smtClean="0"/>
              <a:t>:</a:t>
            </a:r>
            <a:r>
              <a:rPr lang="el-GR" dirty="0" smtClean="0"/>
              <a:t> </a:t>
            </a:r>
            <a:endParaRPr lang="el-GR" dirty="0" smtClean="0"/>
          </a:p>
          <a:p>
            <a:pPr marL="0" indent="0" algn="ctr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96000:8=12000</a:t>
            </a:r>
            <a:endParaRPr lang="el-GR" dirty="0"/>
          </a:p>
        </p:txBody>
      </p:sp>
      <p:sp>
        <p:nvSpPr>
          <p:cNvPr id="43" name="Rounded Rectangle 42"/>
          <p:cNvSpPr/>
          <p:nvPr/>
        </p:nvSpPr>
        <p:spPr>
          <a:xfrm>
            <a:off x="7400248" y="6235332"/>
            <a:ext cx="4585667" cy="4898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κατασκευάσει 12 000 κεριά.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87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7" grpId="0" animBg="1"/>
      <p:bldP spid="25" grpId="0" animBg="1"/>
      <p:bldP spid="26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50" y="14049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615" y="765609"/>
            <a:ext cx="303019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α=60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β=16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γ=10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x=2cm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Ράβδος: €50, Εργατικά: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€500, Συσκευασία: €200</a:t>
            </a: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Χρέωση: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€0,15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9044" y="794730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κεριών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κέρδους=;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212378" y="1801484"/>
            <a:ext cx="705816" cy="589161"/>
            <a:chOff x="4456460" y="3179011"/>
            <a:chExt cx="2796481" cy="249233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56460" y="3179011"/>
              <a:ext cx="2257425" cy="2028825"/>
            </a:xfrm>
            <a:prstGeom prst="rect">
              <a:avLst/>
            </a:prstGeom>
          </p:spPr>
        </p:pic>
        <p:cxnSp>
          <p:nvCxnSpPr>
            <p:cNvPr id="30" name="Straight Arrow Connector 29"/>
            <p:cNvCxnSpPr/>
            <p:nvPr/>
          </p:nvCxnSpPr>
          <p:spPr>
            <a:xfrm flipH="1">
              <a:off x="4539196" y="5152416"/>
              <a:ext cx="1327200" cy="1291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006103" y="4821771"/>
              <a:ext cx="644368" cy="330645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6717687" y="3297382"/>
              <a:ext cx="4698" cy="1414569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 flipH="1">
              <a:off x="6388775" y="4953434"/>
              <a:ext cx="457200" cy="453384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 flipH="1">
              <a:off x="6795741" y="3777974"/>
              <a:ext cx="457200" cy="453384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 flipH="1">
              <a:off x="4948393" y="5217959"/>
              <a:ext cx="457200" cy="453384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  <a:endParaRPr lang="en-US" dirty="0"/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299804" y="5729628"/>
            <a:ext cx="3225226" cy="1040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Έσοδα από Κεριά:</a:t>
            </a:r>
            <a:endParaRPr lang="el-GR" dirty="0" smtClean="0"/>
          </a:p>
          <a:p>
            <a:pPr marL="0" indent="0" algn="ctr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12000</a:t>
            </a:r>
            <a:r>
              <a:rPr lang="el-GR" dirty="0" smtClean="0">
                <a:ea typeface="Tahoma" panose="020B0604030504040204" pitchFamily="34" charset="0"/>
                <a:cs typeface="Tahoma" panose="020B0604030504040204" pitchFamily="34" charset="0"/>
              </a:rPr>
              <a:t>‧0,15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€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1800</a:t>
            </a:r>
            <a:endParaRPr lang="el-GR" dirty="0"/>
          </a:p>
        </p:txBody>
      </p:sp>
      <p:sp>
        <p:nvSpPr>
          <p:cNvPr id="25" name="Oval 24"/>
          <p:cNvSpPr/>
          <p:nvPr/>
        </p:nvSpPr>
        <p:spPr>
          <a:xfrm>
            <a:off x="2517389" y="3085514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33644" y="278197"/>
            <a:ext cx="2096920" cy="1319869"/>
            <a:chOff x="319521" y="2830657"/>
            <a:chExt cx="3592832" cy="226781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521" y="2830657"/>
              <a:ext cx="3592832" cy="2267816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</p:pic>
        <p:sp>
          <p:nvSpPr>
            <p:cNvPr id="28" name="Rectangle 27"/>
            <p:cNvSpPr/>
            <p:nvPr/>
          </p:nvSpPr>
          <p:spPr>
            <a:xfrm>
              <a:off x="2909455" y="3048000"/>
              <a:ext cx="318654" cy="235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8566" y="3731204"/>
              <a:ext cx="284017" cy="328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19058" y="4805362"/>
              <a:ext cx="377535" cy="2931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2238" y="140490"/>
            <a:ext cx="5893677" cy="291515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1" name="Content Placeholder 2"/>
          <p:cNvSpPr txBox="1">
            <a:spLocks/>
          </p:cNvSpPr>
          <p:nvPr/>
        </p:nvSpPr>
        <p:spPr>
          <a:xfrm>
            <a:off x="3296806" y="3218721"/>
            <a:ext cx="2697041" cy="936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u="sng" dirty="0" smtClean="0"/>
              <a:t>Κόστος ράβδων:</a:t>
            </a:r>
            <a:r>
              <a:rPr lang="el-GR" dirty="0" smtClean="0"/>
              <a:t> </a:t>
            </a:r>
            <a:endParaRPr lang="el-GR" dirty="0"/>
          </a:p>
          <a:p>
            <a:pPr marL="0" indent="0" algn="ctr"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‧50=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€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00248" y="6235332"/>
            <a:ext cx="4585667" cy="4898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έχει κέρδος 50%.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299804" y="4212418"/>
            <a:ext cx="5732474" cy="1517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u="sng" dirty="0" smtClean="0"/>
              <a:t>Συνολικό Κόστος:</a:t>
            </a:r>
            <a:endParaRPr lang="el-GR" dirty="0"/>
          </a:p>
          <a:p>
            <a:pPr marL="0" indent="0">
              <a:buNone/>
            </a:pP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Κ.Ράβ+Κ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Συσκ+Κ.Εργ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500+500+200</a:t>
            </a:r>
          </a:p>
          <a:p>
            <a:pPr marL="0" indent="0"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=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1200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6342035" y="3240428"/>
            <a:ext cx="2969992" cy="936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u="sng" dirty="0" smtClean="0"/>
              <a:t>Καθαρό Κέρδος:</a:t>
            </a:r>
            <a:r>
              <a:rPr lang="el-GR" dirty="0" smtClean="0"/>
              <a:t> </a:t>
            </a:r>
            <a:endParaRPr lang="el-GR" dirty="0"/>
          </a:p>
          <a:p>
            <a:pPr marL="0" indent="0" algn="ctr"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1800-1200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€ 6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6342034" y="4502669"/>
                <a:ext cx="4585795" cy="159832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b="1" u="sng" dirty="0" smtClean="0"/>
                  <a:t>Ποσοστό Κέρδους:</a:t>
                </a:r>
                <a:r>
                  <a:rPr lang="el-GR" dirty="0" smtClean="0"/>
                  <a:t> </a:t>
                </a:r>
              </a:p>
              <a:p>
                <a:pPr marL="0" indent="0">
                  <a:buNone/>
                </a:pPr>
                <a:endParaRPr lang="el-GR" sz="1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600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1200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=50%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034" y="4502669"/>
                <a:ext cx="4585795" cy="1598328"/>
              </a:xfrm>
              <a:prstGeom prst="rect">
                <a:avLst/>
              </a:prstGeom>
              <a:blipFill>
                <a:blip r:embed="rId5"/>
                <a:stretch>
                  <a:fillRect l="-2517" t="-6061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8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5" grpId="0" animBg="1"/>
      <p:bldP spid="41" grpId="0" animBg="1"/>
      <p:bldP spid="43" grpId="0" animBg="1"/>
      <p:bldP spid="38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933</Words>
  <Application>Microsoft Office PowerPoint</Application>
  <PresentationFormat>Widescreen</PresentationFormat>
  <Paragraphs>227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Tahoma</vt:lpstr>
      <vt:lpstr>Office Theme</vt:lpstr>
      <vt:lpstr>Για επανάληψη…</vt:lpstr>
      <vt:lpstr>Άσκηση 3α/Σελ.101</vt:lpstr>
      <vt:lpstr>Άσκηση 3β/Σελ.101</vt:lpstr>
      <vt:lpstr>Άσκηση 7/Σελ.104</vt:lpstr>
      <vt:lpstr>Άσκηση 7/Σελ.104</vt:lpstr>
      <vt:lpstr>Άσκηση 7/Σελ.104</vt:lpstr>
      <vt:lpstr>Άσκηση 7/Σελ.104</vt:lpstr>
      <vt:lpstr>Άσκηση 12/Σελ.105</vt:lpstr>
      <vt:lpstr>Άσκηση 12/Σελ.105</vt:lpstr>
      <vt:lpstr>Για επανάληψη…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161</cp:revision>
  <dcterms:created xsi:type="dcterms:W3CDTF">2020-03-31T05:44:40Z</dcterms:created>
  <dcterms:modified xsi:type="dcterms:W3CDTF">2020-05-17T08:38:53Z</dcterms:modified>
</cp:coreProperties>
</file>