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9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5842-3A3E-4CBA-B0AF-E4EB754C6B1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01877"/>
            <a:ext cx="9144000" cy="1762727"/>
          </a:xfrm>
        </p:spPr>
        <p:txBody>
          <a:bodyPr/>
          <a:lstStyle/>
          <a:p>
            <a:r>
              <a:rPr lang="el-GR" dirty="0" smtClean="0"/>
              <a:t>ΟΥΣΙΕΣ ΠΟΥ ΠΡΟΚΑΛΟΥΝ ΕΘΙΣΜΟ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79" y="2411562"/>
            <a:ext cx="5299841" cy="35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228"/>
            <a:ext cx="10515600" cy="5183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Το πεπτικό σύστημα επιβαρύνεται επίσης</a:t>
            </a:r>
            <a:r>
              <a:rPr lang="el-GR" dirty="0" smtClean="0"/>
              <a:t>, καθώς </a:t>
            </a:r>
            <a:r>
              <a:rPr lang="el-GR" dirty="0"/>
              <a:t>το οινόπνευμα προκαλεί αύξηση </a:t>
            </a:r>
            <a:r>
              <a:rPr lang="el-GR" dirty="0" smtClean="0"/>
              <a:t>των εκκρίσεων </a:t>
            </a:r>
            <a:r>
              <a:rPr lang="el-GR" dirty="0"/>
              <a:t>του στομάχου και στη </a:t>
            </a:r>
            <a:r>
              <a:rPr lang="el-GR" dirty="0" smtClean="0"/>
              <a:t>συνέχεια φλεγμονή.  Παράλληλα</a:t>
            </a:r>
            <a:r>
              <a:rPr lang="el-GR" dirty="0"/>
              <a:t>, η υπερβολική </a:t>
            </a:r>
            <a:r>
              <a:rPr lang="el-GR" dirty="0" smtClean="0"/>
              <a:t>κατανάλωση </a:t>
            </a:r>
            <a:r>
              <a:rPr lang="el-GR" dirty="0"/>
              <a:t>οινοπνεύματος ελαττώνει την </a:t>
            </a:r>
            <a:r>
              <a:rPr lang="el-GR" dirty="0" smtClean="0"/>
              <a:t>ικανότητα </a:t>
            </a:r>
            <a:r>
              <a:rPr lang="el-GR" dirty="0"/>
              <a:t>του λεπτού εντέρου να </a:t>
            </a:r>
            <a:r>
              <a:rPr lang="el-GR" dirty="0" smtClean="0"/>
              <a:t>απορροφά τις </a:t>
            </a:r>
            <a:r>
              <a:rPr lang="el-GR" dirty="0"/>
              <a:t>θρεπτικές ουσίες που περιέχονται </a:t>
            </a:r>
            <a:r>
              <a:rPr lang="el-GR" dirty="0" smtClean="0"/>
              <a:t>στην τροφή </a:t>
            </a:r>
            <a:r>
              <a:rPr lang="el-GR" dirty="0"/>
              <a:t>μας. Συνέπεια του γεγονότος </a:t>
            </a:r>
            <a:r>
              <a:rPr lang="el-GR" dirty="0" smtClean="0"/>
              <a:t>αυτού είναι </a:t>
            </a:r>
            <a:r>
              <a:rPr lang="el-GR" dirty="0"/>
              <a:t>η φθορά του ήπατος, το οποίο, αντί </a:t>
            </a:r>
            <a:r>
              <a:rPr lang="el-GR" dirty="0" smtClean="0"/>
              <a:t>να αποθηκεύει </a:t>
            </a:r>
            <a:r>
              <a:rPr lang="el-GR" dirty="0"/>
              <a:t>τις πρωτεΐνες και τους </a:t>
            </a:r>
            <a:r>
              <a:rPr lang="el-GR" dirty="0" smtClean="0"/>
              <a:t>υδατάνθρακες </a:t>
            </a:r>
            <a:r>
              <a:rPr lang="el-GR" dirty="0"/>
              <a:t>που χρησιμοποιούνται από τα </a:t>
            </a:r>
            <a:r>
              <a:rPr lang="el-GR" dirty="0" smtClean="0"/>
              <a:t>ηπατικά </a:t>
            </a:r>
            <a:r>
              <a:rPr lang="el-GR" dirty="0"/>
              <a:t>κύτταρα, αποθηκεύει λίπη, με </a:t>
            </a:r>
            <a:r>
              <a:rPr lang="el-GR" dirty="0" smtClean="0"/>
              <a:t>αποτέλεσμα </a:t>
            </a:r>
            <a:r>
              <a:rPr lang="el-GR" dirty="0"/>
              <a:t>τη διόγκωσή του. Η συνεχιζόμενη </a:t>
            </a:r>
            <a:r>
              <a:rPr lang="el-GR" dirty="0" smtClean="0"/>
              <a:t>κατανάλωση </a:t>
            </a:r>
            <a:r>
              <a:rPr lang="el-GR" dirty="0"/>
              <a:t>οινοπνεύματος από έναν </a:t>
            </a:r>
            <a:r>
              <a:rPr lang="el-GR" dirty="0" smtClean="0"/>
              <a:t>αλκοολικό καταλήγει </a:t>
            </a:r>
            <a:r>
              <a:rPr lang="el-GR" dirty="0"/>
              <a:t>συχνά σε εκφυλισμό του </a:t>
            </a:r>
            <a:r>
              <a:rPr lang="el-GR" dirty="0" smtClean="0"/>
              <a:t>ηπατικού ιστού</a:t>
            </a:r>
            <a:r>
              <a:rPr lang="el-GR" dirty="0"/>
              <a:t>, μια κατάσταση που ονομάζεται </a:t>
            </a:r>
            <a:r>
              <a:rPr lang="el-GR" b="1" dirty="0" smtClean="0"/>
              <a:t>κίρρωση </a:t>
            </a:r>
            <a:r>
              <a:rPr lang="el-GR" dirty="0"/>
              <a:t>του ήπατος, η οποία, αν και δεν </a:t>
            </a:r>
            <a:r>
              <a:rPr lang="el-GR" dirty="0" smtClean="0"/>
              <a:t>περιορίζεται </a:t>
            </a:r>
            <a:r>
              <a:rPr lang="el-GR" dirty="0"/>
              <a:t>στους αλκοολικούς, </a:t>
            </a:r>
            <a:r>
              <a:rPr lang="el-GR" dirty="0" smtClean="0"/>
              <a:t>παρουσιάζεται ωστόσο </a:t>
            </a:r>
            <a:r>
              <a:rPr lang="el-GR" dirty="0"/>
              <a:t>σε ποσοστό οκτώ φορές </a:t>
            </a:r>
            <a:r>
              <a:rPr lang="el-GR" dirty="0" smtClean="0"/>
              <a:t>μεγαλύτερο </a:t>
            </a:r>
            <a:r>
              <a:rPr lang="el-GR" dirty="0"/>
              <a:t>σ’ αυτούς παρά στα μη εξαρτημένα </a:t>
            </a:r>
            <a:r>
              <a:rPr lang="el-GR" dirty="0" smtClean="0"/>
              <a:t>από το </a:t>
            </a:r>
            <a:r>
              <a:rPr lang="el-GR" dirty="0"/>
              <a:t>αλκοόλ άτομα.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61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κατάχρηση του αλκοόλ προκαλεί </a:t>
            </a:r>
            <a:r>
              <a:rPr lang="el-GR" sz="3600" dirty="0" smtClean="0"/>
              <a:t>υπέρταση </a:t>
            </a:r>
            <a:r>
              <a:rPr lang="el-GR" sz="3600" dirty="0"/>
              <a:t>και έτσι αυξάνει τις πιθανότητες </a:t>
            </a:r>
            <a:r>
              <a:rPr lang="el-GR" sz="3600" dirty="0" smtClean="0"/>
              <a:t>για </a:t>
            </a:r>
            <a:r>
              <a:rPr lang="el-GR" sz="3600" dirty="0"/>
              <a:t>την εμφάνιση καρδιαγγειακών νοσημάτων</a:t>
            </a:r>
            <a:r>
              <a:rPr lang="el-GR" sz="3600" dirty="0" smtClean="0"/>
              <a:t>. Το </a:t>
            </a:r>
            <a:r>
              <a:rPr lang="el-GR" sz="3600" dirty="0"/>
              <a:t>αλκοόλ όμως συσχετίζεται και με την </a:t>
            </a:r>
            <a:r>
              <a:rPr lang="el-GR" sz="3600" dirty="0" smtClean="0"/>
              <a:t>αύξηση </a:t>
            </a:r>
            <a:r>
              <a:rPr lang="el-GR" sz="3600" dirty="0"/>
              <a:t>της πιθανότητας να εκδηλωθούν </a:t>
            </a:r>
            <a:r>
              <a:rPr lang="el-GR" sz="3600" dirty="0" smtClean="0"/>
              <a:t>διάφορες </a:t>
            </a:r>
            <a:r>
              <a:rPr lang="el-GR" sz="3600" dirty="0"/>
              <a:t>μορφές καρκίνου (στομάχου, </a:t>
            </a:r>
            <a:r>
              <a:rPr lang="el-GR" sz="3600" dirty="0" smtClean="0"/>
              <a:t>ήπατος, πνευμόνων</a:t>
            </a:r>
            <a:r>
              <a:rPr lang="el-GR" sz="3600" dirty="0"/>
              <a:t>), ενώ σε συνδυασμό με τη </a:t>
            </a:r>
            <a:r>
              <a:rPr lang="el-GR" sz="3600" dirty="0" smtClean="0"/>
              <a:t>νικοτίνη </a:t>
            </a:r>
            <a:r>
              <a:rPr lang="el-GR" sz="3600" dirty="0"/>
              <a:t>ευθύνεται για καρκίνους του </a:t>
            </a:r>
            <a:r>
              <a:rPr lang="el-GR" sz="3600" dirty="0" smtClean="0"/>
              <a:t>λάρυγγα και </a:t>
            </a:r>
            <a:r>
              <a:rPr lang="el-GR" sz="3600" dirty="0"/>
              <a:t>του οισοφάγου.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1069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92879" cy="1325563"/>
          </a:xfrm>
        </p:spPr>
        <p:txBody>
          <a:bodyPr/>
          <a:lstStyle/>
          <a:p>
            <a:r>
              <a:rPr lang="el-GR" b="1" dirty="0" smtClean="0"/>
              <a:t>Η νικοτίνη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νικοτίνη είναι μια δραστική ουσία </a:t>
            </a:r>
            <a:r>
              <a:rPr lang="el-GR" dirty="0" smtClean="0"/>
              <a:t>που περιέχεται </a:t>
            </a:r>
            <a:r>
              <a:rPr lang="el-GR" dirty="0"/>
              <a:t>στον καπνό των τσιγάρων και </a:t>
            </a:r>
            <a:r>
              <a:rPr lang="el-GR" dirty="0" smtClean="0"/>
              <a:t>είναι </a:t>
            </a:r>
            <a:r>
              <a:rPr lang="el-GR" dirty="0"/>
              <a:t>το ίδιο εθιστική όσο και η κοκαΐνη. </a:t>
            </a:r>
            <a:r>
              <a:rPr lang="el-GR" dirty="0" smtClean="0"/>
              <a:t>Στην επιβλαβή </a:t>
            </a:r>
            <a:r>
              <a:rPr lang="el-GR" dirty="0"/>
              <a:t>για τον οργανισμό δράση της </a:t>
            </a:r>
            <a:r>
              <a:rPr lang="el-GR" dirty="0" smtClean="0"/>
              <a:t>νικοτίνης </a:t>
            </a:r>
            <a:r>
              <a:rPr lang="el-GR" dirty="0"/>
              <a:t>περιλαμβάνονται η έντονη </a:t>
            </a:r>
            <a:r>
              <a:rPr lang="el-GR" dirty="0" smtClean="0"/>
              <a:t>σύσπαση των </a:t>
            </a:r>
            <a:r>
              <a:rPr lang="el-GR" dirty="0"/>
              <a:t>αγγείων, λόγω έκκρισης αδρεναλίνης, </a:t>
            </a:r>
            <a:r>
              <a:rPr lang="el-GR" dirty="0" smtClean="0"/>
              <a:t>η επακόλουθη </a:t>
            </a:r>
            <a:r>
              <a:rPr lang="el-GR" dirty="0"/>
              <a:t>αύξηση της αρτηριακής </a:t>
            </a:r>
            <a:r>
              <a:rPr lang="el-GR" dirty="0" smtClean="0"/>
              <a:t>πίεσης και </a:t>
            </a:r>
            <a:r>
              <a:rPr lang="el-GR" dirty="0"/>
              <a:t>η αύξηση της κινητικότητας του </a:t>
            </a:r>
            <a:r>
              <a:rPr lang="el-GR" dirty="0" smtClean="0"/>
              <a:t>γαστρεντερικού </a:t>
            </a:r>
            <a:r>
              <a:rPr lang="el-GR" dirty="0"/>
              <a:t>σωλήνα.</a:t>
            </a:r>
          </a:p>
          <a:p>
            <a:r>
              <a:rPr lang="el-GR" dirty="0"/>
              <a:t>Οι καπνιστές, εκτός από τους </a:t>
            </a:r>
            <a:r>
              <a:rPr lang="el-GR" dirty="0" smtClean="0"/>
              <a:t>κινδύνους στους </a:t>
            </a:r>
            <a:r>
              <a:rPr lang="el-GR" dirty="0"/>
              <a:t>οποίους εκτίθενται λόγω της </a:t>
            </a:r>
            <a:r>
              <a:rPr lang="el-GR" dirty="0" smtClean="0"/>
              <a:t>νικοτίνης </a:t>
            </a:r>
            <a:r>
              <a:rPr lang="el-GR" dirty="0"/>
              <a:t>(αυξημένες πιθανότητες για </a:t>
            </a:r>
            <a:r>
              <a:rPr lang="el-GR" dirty="0" smtClean="0"/>
              <a:t>καρδιαγγειακά </a:t>
            </a:r>
            <a:r>
              <a:rPr lang="el-GR" dirty="0"/>
              <a:t>νοσήματα και παθήσεις του στομάχου</a:t>
            </a:r>
            <a:r>
              <a:rPr lang="el-GR" dirty="0" smtClean="0"/>
              <a:t>), υπόκεινται </a:t>
            </a:r>
            <a:r>
              <a:rPr lang="el-GR" dirty="0"/>
              <a:t>στις καταστρεπτικές </a:t>
            </a:r>
            <a:r>
              <a:rPr lang="el-GR" dirty="0" smtClean="0"/>
              <a:t>συνέπειες της </a:t>
            </a:r>
            <a:r>
              <a:rPr lang="el-GR" dirty="0"/>
              <a:t>πίσσας, ενός από τα πολλά </a:t>
            </a:r>
            <a:r>
              <a:rPr lang="el-GR" dirty="0" smtClean="0"/>
              <a:t>επικίνδυνα προϊόντα </a:t>
            </a:r>
            <a:r>
              <a:rPr lang="el-GR" dirty="0"/>
              <a:t>που παράγονται κατά την </a:t>
            </a:r>
            <a:r>
              <a:rPr lang="el-GR" dirty="0" smtClean="0"/>
              <a:t>καύση του </a:t>
            </a:r>
            <a:r>
              <a:rPr lang="el-GR" dirty="0"/>
              <a:t>τσιγάρου. Αποδεδειγμένα πλέον η </a:t>
            </a:r>
            <a:r>
              <a:rPr lang="el-GR" dirty="0" smtClean="0"/>
              <a:t>πίσσα </a:t>
            </a:r>
            <a:r>
              <a:rPr lang="el-GR" dirty="0"/>
              <a:t>ευθύνεται για την εμφάνιση καρκίνου </a:t>
            </a:r>
            <a:r>
              <a:rPr lang="el-GR" dirty="0" smtClean="0"/>
              <a:t>του πνεύμονα</a:t>
            </a:r>
            <a:r>
              <a:rPr lang="el-GR" dirty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2" y="0"/>
            <a:ext cx="2340428" cy="17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476" y="789134"/>
            <a:ext cx="9680027" cy="54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Εθισμός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Μερικές από τις ουσίες που </a:t>
            </a:r>
            <a:r>
              <a:rPr lang="el-GR" dirty="0" smtClean="0"/>
              <a:t>καταναλώνει </a:t>
            </a:r>
            <a:r>
              <a:rPr lang="el-GR" dirty="0"/>
              <a:t>ο άνθρωπος προκαλούν </a:t>
            </a:r>
            <a:r>
              <a:rPr lang="el-GR" b="1" dirty="0"/>
              <a:t>εθισμό</a:t>
            </a:r>
            <a:r>
              <a:rPr lang="el-GR" dirty="0"/>
              <a:t>, </a:t>
            </a:r>
            <a:r>
              <a:rPr lang="el-GR" dirty="0" smtClean="0"/>
              <a:t>δηλαδή </a:t>
            </a:r>
            <a:r>
              <a:rPr lang="el-GR" dirty="0"/>
              <a:t>μεταβάλλουν τη λειτουργία των </a:t>
            </a:r>
            <a:r>
              <a:rPr lang="el-GR" dirty="0" smtClean="0"/>
              <a:t>νευρικών</a:t>
            </a:r>
            <a:r>
              <a:rPr lang="en-US" dirty="0" smtClean="0"/>
              <a:t> </a:t>
            </a:r>
            <a:r>
              <a:rPr lang="el-GR" dirty="0" smtClean="0"/>
              <a:t>κυττάρων </a:t>
            </a:r>
            <a:r>
              <a:rPr lang="el-GR" dirty="0"/>
              <a:t>του, ώστε να μην μπορούν </a:t>
            </a:r>
            <a:r>
              <a:rPr lang="el-GR" dirty="0" smtClean="0"/>
              <a:t>πλέον </a:t>
            </a:r>
            <a:r>
              <a:rPr lang="el-GR" dirty="0"/>
              <a:t>αυτά να λειτουργήσουν χωρίς τη </a:t>
            </a:r>
            <a:r>
              <a:rPr lang="el-GR" dirty="0" smtClean="0"/>
              <a:t>συνεχή</a:t>
            </a:r>
            <a:r>
              <a:rPr lang="en-US" dirty="0" smtClean="0"/>
              <a:t> </a:t>
            </a:r>
            <a:r>
              <a:rPr lang="el-GR" dirty="0" smtClean="0"/>
              <a:t>λήψη </a:t>
            </a:r>
            <a:r>
              <a:rPr lang="el-GR" dirty="0"/>
              <a:t>των ουσιών αυτών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Ουσίες </a:t>
            </a:r>
            <a:r>
              <a:rPr lang="el-GR" dirty="0"/>
              <a:t>όπως το </a:t>
            </a:r>
            <a:r>
              <a:rPr lang="el-GR" b="1" dirty="0"/>
              <a:t>αλκοόλ</a:t>
            </a:r>
            <a:r>
              <a:rPr lang="el-GR" dirty="0"/>
              <a:t>, η </a:t>
            </a:r>
            <a:r>
              <a:rPr lang="el-GR" b="1" dirty="0"/>
              <a:t>νικοτίνη</a:t>
            </a:r>
            <a:r>
              <a:rPr lang="el-GR" dirty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b="1" dirty="0"/>
              <a:t>ναρκωτικά</a:t>
            </a:r>
            <a:r>
              <a:rPr lang="el-GR" dirty="0"/>
              <a:t> προκαλούν συνήθως ανοχή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απαιτούν </a:t>
            </a:r>
            <a:r>
              <a:rPr lang="el-GR" dirty="0"/>
              <a:t>δηλαδή από το χρήστη τη </a:t>
            </a:r>
            <a:r>
              <a:rPr lang="el-GR" dirty="0" smtClean="0"/>
              <a:t>λήψη</a:t>
            </a:r>
            <a:r>
              <a:rPr lang="en-US" dirty="0" smtClean="0"/>
              <a:t> </a:t>
            </a:r>
            <a:r>
              <a:rPr lang="el-GR" dirty="0" smtClean="0"/>
              <a:t>ολοένα </a:t>
            </a:r>
            <a:r>
              <a:rPr lang="el-GR" dirty="0"/>
              <a:t>και μεγαλύτερων ποσοτήτων και </a:t>
            </a:r>
            <a:r>
              <a:rPr lang="el-GR" dirty="0" smtClean="0"/>
              <a:t>καθίστανται </a:t>
            </a:r>
            <a:r>
              <a:rPr lang="el-GR" dirty="0"/>
              <a:t>τελικά τόσο πολύ αναγκαίες (</a:t>
            </a:r>
            <a:r>
              <a:rPr lang="el-GR" dirty="0" smtClean="0"/>
              <a:t>εξάρτηση</a:t>
            </a:r>
            <a:r>
              <a:rPr lang="el-GR" dirty="0"/>
              <a:t>), ώστε να μην μπορεί πλέον ο </a:t>
            </a:r>
            <a:r>
              <a:rPr lang="el-GR" dirty="0" smtClean="0"/>
              <a:t>χρήστης</a:t>
            </a: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ζήσει χωρίς αυτές.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89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Εξάρτηση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εξάρτηση διακρίνεται συχνά σε </a:t>
            </a:r>
            <a:r>
              <a:rPr lang="el-GR" b="1" dirty="0" smtClean="0"/>
              <a:t>ψυχική</a:t>
            </a:r>
            <a:r>
              <a:rPr lang="el-GR" dirty="0" smtClean="0"/>
              <a:t> και </a:t>
            </a:r>
            <a:r>
              <a:rPr lang="el-GR" b="1" dirty="0"/>
              <a:t>σωματική</a:t>
            </a:r>
            <a:r>
              <a:rPr lang="el-GR" dirty="0"/>
              <a:t>, αν και η διάκριση αυτή δεν </a:t>
            </a:r>
            <a:r>
              <a:rPr lang="el-GR" dirty="0" smtClean="0"/>
              <a:t>είναι </a:t>
            </a:r>
            <a:r>
              <a:rPr lang="el-GR" dirty="0"/>
              <a:t>πάντοτε σαφής. </a:t>
            </a:r>
            <a:r>
              <a:rPr lang="el-GR" dirty="0" smtClean="0"/>
              <a:t>Στη ψυχική </a:t>
            </a:r>
            <a:r>
              <a:rPr lang="el-GR" dirty="0"/>
              <a:t>εξάρτηση, ο χρήστης, όταν δε </a:t>
            </a:r>
            <a:r>
              <a:rPr lang="el-GR" dirty="0" smtClean="0"/>
              <a:t>λαμβάνει την </a:t>
            </a:r>
            <a:r>
              <a:rPr lang="el-GR" dirty="0"/>
              <a:t>ουσία που του έχει προκαλέσει εθισμό</a:t>
            </a:r>
            <a:r>
              <a:rPr lang="el-GR" dirty="0" smtClean="0"/>
              <a:t>, εκδηλώνει </a:t>
            </a:r>
            <a:r>
              <a:rPr lang="el-GR" dirty="0"/>
              <a:t>επιθετικότητα ή </a:t>
            </a:r>
            <a:r>
              <a:rPr lang="el-GR" dirty="0" smtClean="0"/>
              <a:t>γίνεται μελαγχολικός</a:t>
            </a:r>
            <a:r>
              <a:rPr lang="el-GR" dirty="0"/>
              <a:t>, είναι μάλιστα ικανός να φθάσει σε </a:t>
            </a:r>
            <a:r>
              <a:rPr lang="el-GR" dirty="0" smtClean="0"/>
              <a:t>αξιόποινες </a:t>
            </a:r>
            <a:r>
              <a:rPr lang="el-GR" dirty="0"/>
              <a:t>πράξεις προκειμένου να την </a:t>
            </a:r>
            <a:r>
              <a:rPr lang="el-GR" dirty="0" smtClean="0"/>
              <a:t>αποκτήσει</a:t>
            </a:r>
            <a:r>
              <a:rPr lang="el-GR" dirty="0"/>
              <a:t>. </a:t>
            </a:r>
            <a:r>
              <a:rPr lang="el-GR" dirty="0" smtClean="0"/>
              <a:t>Στη </a:t>
            </a:r>
            <a:r>
              <a:rPr lang="el-GR" dirty="0"/>
              <a:t>σωματική εξάρτηση, </a:t>
            </a:r>
            <a:r>
              <a:rPr lang="el-GR" dirty="0" smtClean="0"/>
              <a:t>ο χρήστης </a:t>
            </a:r>
            <a:r>
              <a:rPr lang="el-GR" dirty="0"/>
              <a:t>εκδηλώνει όλα τα </a:t>
            </a:r>
            <a:r>
              <a:rPr lang="el-GR" dirty="0" smtClean="0"/>
              <a:t>χαρακτηριστικά της </a:t>
            </a:r>
            <a:r>
              <a:rPr lang="el-GR" dirty="0"/>
              <a:t>ψυχικής εξάρτησης, σ’ αυτά όμως </a:t>
            </a:r>
            <a:r>
              <a:rPr lang="el-GR" dirty="0" smtClean="0"/>
              <a:t>προστίθενται </a:t>
            </a:r>
            <a:r>
              <a:rPr lang="el-GR" dirty="0"/>
              <a:t>και διάφορα οργανικά </a:t>
            </a:r>
            <a:r>
              <a:rPr lang="el-GR" dirty="0" smtClean="0"/>
              <a:t>συμπτώματα</a:t>
            </a:r>
            <a:r>
              <a:rPr lang="el-GR" dirty="0"/>
              <a:t>, όπως είναι η ναυτία, η τάση για εμετό, </a:t>
            </a:r>
            <a:r>
              <a:rPr lang="el-GR" dirty="0" smtClean="0"/>
              <a:t>οι σωματικοί </a:t>
            </a:r>
            <a:r>
              <a:rPr lang="el-GR" dirty="0"/>
              <a:t>πόνοι, η διάρροια κ.ά.</a:t>
            </a:r>
          </a:p>
          <a:p>
            <a:r>
              <a:rPr lang="el-GR" dirty="0"/>
              <a:t>Η </a:t>
            </a:r>
            <a:r>
              <a:rPr lang="el-GR" b="1" dirty="0"/>
              <a:t>απεξάρτηση</a:t>
            </a:r>
            <a:r>
              <a:rPr lang="el-GR" dirty="0"/>
              <a:t>, η απαλλαγή δηλαδή </a:t>
            </a:r>
            <a:r>
              <a:rPr lang="el-GR" dirty="0" smtClean="0"/>
              <a:t>του ατόμου </a:t>
            </a:r>
            <a:r>
              <a:rPr lang="el-GR" dirty="0"/>
              <a:t>από την ανάγκη χρήσης της </a:t>
            </a:r>
            <a:r>
              <a:rPr lang="el-GR" dirty="0" smtClean="0"/>
              <a:t>ουσίας που </a:t>
            </a:r>
            <a:r>
              <a:rPr lang="el-GR" dirty="0"/>
              <a:t>του έχει προκαλέσει εθισμό, δεν </a:t>
            </a:r>
            <a:r>
              <a:rPr lang="el-GR" dirty="0" smtClean="0"/>
              <a:t>είναι εύκολη </a:t>
            </a:r>
            <a:r>
              <a:rPr lang="el-GR" dirty="0"/>
              <a:t>διαδικασία, καθώς συχνά έχει </a:t>
            </a:r>
            <a:r>
              <a:rPr lang="el-GR" dirty="0" smtClean="0"/>
              <a:t>μεγάλη </a:t>
            </a:r>
            <a:r>
              <a:rPr lang="el-GR" dirty="0"/>
              <a:t>διάρκεια και είναι επίπονη.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6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Ναρκωτικά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Τα ναρκωτικά είναι ουσίες που </a:t>
            </a:r>
            <a:r>
              <a:rPr lang="el-GR" dirty="0" smtClean="0"/>
              <a:t>επιδρούν στο </a:t>
            </a:r>
            <a:r>
              <a:rPr lang="el-GR" dirty="0"/>
              <a:t>κεντρικό </a:t>
            </a:r>
            <a:r>
              <a:rPr lang="el-GR" dirty="0" smtClean="0"/>
              <a:t>νευρικό σύστημα </a:t>
            </a:r>
            <a:r>
              <a:rPr lang="el-GR" dirty="0"/>
              <a:t>και στον </a:t>
            </a:r>
            <a:r>
              <a:rPr lang="el-GR" dirty="0" smtClean="0"/>
              <a:t>ψυχισμό </a:t>
            </a:r>
            <a:r>
              <a:rPr lang="el-GR" dirty="0"/>
              <a:t>του χρήστη. Στην κατηγορία αυτή </a:t>
            </a:r>
            <a:r>
              <a:rPr lang="el-GR" dirty="0" smtClean="0"/>
              <a:t>ανήκουν </a:t>
            </a:r>
            <a:r>
              <a:rPr lang="el-GR" dirty="0"/>
              <a:t>η </a:t>
            </a:r>
            <a:r>
              <a:rPr lang="el-GR" b="1" dirty="0"/>
              <a:t>ηρωίνη</a:t>
            </a:r>
            <a:r>
              <a:rPr lang="el-GR" dirty="0"/>
              <a:t>, η </a:t>
            </a:r>
            <a:r>
              <a:rPr lang="el-GR" b="1" dirty="0"/>
              <a:t>μορφίνη</a:t>
            </a:r>
            <a:r>
              <a:rPr lang="el-GR" dirty="0"/>
              <a:t>, η </a:t>
            </a:r>
            <a:r>
              <a:rPr lang="el-GR" b="1" dirty="0" err="1"/>
              <a:t>μεθαδόνη</a:t>
            </a:r>
            <a:r>
              <a:rPr lang="el-GR" dirty="0"/>
              <a:t>, </a:t>
            </a:r>
            <a:r>
              <a:rPr lang="el-GR" dirty="0" smtClean="0"/>
              <a:t>η </a:t>
            </a:r>
            <a:r>
              <a:rPr lang="el-GR" b="1" dirty="0" smtClean="0"/>
              <a:t>κοκαΐνη</a:t>
            </a:r>
            <a:r>
              <a:rPr lang="el-GR" dirty="0"/>
              <a:t>, το </a:t>
            </a:r>
            <a:r>
              <a:rPr lang="el-GR" b="1" dirty="0"/>
              <a:t>LSD</a:t>
            </a:r>
            <a:r>
              <a:rPr lang="el-GR" dirty="0"/>
              <a:t>, η </a:t>
            </a:r>
            <a:r>
              <a:rPr lang="el-GR" b="1" dirty="0"/>
              <a:t>μαριχουάνα</a:t>
            </a:r>
            <a:r>
              <a:rPr lang="el-GR" dirty="0"/>
              <a:t> κ.ά.</a:t>
            </a:r>
          </a:p>
          <a:p>
            <a:r>
              <a:rPr lang="el-GR" dirty="0"/>
              <a:t>Η μορφίνη και η ηρωίνη είναι </a:t>
            </a:r>
            <a:r>
              <a:rPr lang="el-GR" dirty="0" smtClean="0"/>
              <a:t>προϊόντα του </a:t>
            </a:r>
            <a:r>
              <a:rPr lang="el-GR" dirty="0"/>
              <a:t>οπίου, το οποίο </a:t>
            </a:r>
            <a:r>
              <a:rPr lang="el-GR" dirty="0" smtClean="0"/>
              <a:t>παράγεται </a:t>
            </a:r>
            <a:r>
              <a:rPr lang="el-GR" dirty="0"/>
              <a:t>από το </a:t>
            </a:r>
            <a:r>
              <a:rPr lang="el-GR" dirty="0" smtClean="0"/>
              <a:t>φυτό «</a:t>
            </a:r>
            <a:r>
              <a:rPr lang="el-GR" dirty="0" err="1" smtClean="0"/>
              <a:t>μήκων</a:t>
            </a:r>
            <a:r>
              <a:rPr lang="el-GR" dirty="0" smtClean="0"/>
              <a:t> </a:t>
            </a:r>
            <a:r>
              <a:rPr lang="el-GR" dirty="0"/>
              <a:t>η υπνοφόρος» (παπαρούνα). Η </a:t>
            </a:r>
            <a:r>
              <a:rPr lang="el-GR" dirty="0" smtClean="0"/>
              <a:t>παπαρούνα </a:t>
            </a:r>
            <a:r>
              <a:rPr lang="el-GR" dirty="0"/>
              <a:t>ήταν γνωστή στους αρχαίους Αιγύπτιους, που τη χρησιμοποιούσαν για </a:t>
            </a:r>
            <a:r>
              <a:rPr lang="el-GR" dirty="0" smtClean="0"/>
              <a:t>την καταπολέμηση </a:t>
            </a:r>
            <a:r>
              <a:rPr lang="el-GR" dirty="0"/>
              <a:t>του πόνου και ως </a:t>
            </a:r>
            <a:r>
              <a:rPr lang="el-GR" dirty="0" smtClean="0"/>
              <a:t>κατευναστικό </a:t>
            </a:r>
            <a:r>
              <a:rPr lang="el-GR" dirty="0"/>
              <a:t>του νευρικού συστήματος. Το </a:t>
            </a:r>
            <a:r>
              <a:rPr lang="el-GR" dirty="0" smtClean="0"/>
              <a:t>1800 απομονώθηκε </a:t>
            </a:r>
            <a:r>
              <a:rPr lang="el-GR" dirty="0"/>
              <a:t>από το όπιο η μορφίνη, </a:t>
            </a:r>
            <a:r>
              <a:rPr lang="el-GR" dirty="0" smtClean="0"/>
              <a:t>η οποία </a:t>
            </a:r>
            <a:r>
              <a:rPr lang="el-GR" dirty="0"/>
              <a:t>χρησιμοποιήθηκε ευρέως μέχρι </a:t>
            </a:r>
            <a:r>
              <a:rPr lang="el-GR" dirty="0" smtClean="0"/>
              <a:t>το 1870</a:t>
            </a:r>
            <a:r>
              <a:rPr lang="el-GR" dirty="0"/>
              <a:t>, οπότε απαγορεύτηκε η πώλησή της</a:t>
            </a:r>
            <a:r>
              <a:rPr lang="el-GR" dirty="0" smtClean="0"/>
              <a:t>, γιατί </a:t>
            </a:r>
            <a:r>
              <a:rPr lang="el-GR" dirty="0"/>
              <a:t>στο μεταξύ είχαν διαπιστωθεί οι </a:t>
            </a:r>
            <a:r>
              <a:rPr lang="el-GR" dirty="0" smtClean="0"/>
              <a:t>βλαβερές </a:t>
            </a:r>
            <a:r>
              <a:rPr lang="el-GR" dirty="0"/>
              <a:t>παρενέργειές της. Αργότερα, με </a:t>
            </a:r>
            <a:r>
              <a:rPr lang="el-GR" dirty="0" smtClean="0"/>
              <a:t>χημική </a:t>
            </a:r>
            <a:r>
              <a:rPr lang="el-GR" dirty="0"/>
              <a:t>επεξεργασία του οπίου, </a:t>
            </a:r>
            <a:r>
              <a:rPr lang="el-GR" dirty="0" smtClean="0"/>
              <a:t>παρασκευάστηκε η ηρωίνη, η οποία, επειδή θεωρήθηκε ουσία </a:t>
            </a:r>
            <a:r>
              <a:rPr lang="el-GR" dirty="0"/>
              <a:t>χωρίς παρενέργειες, </a:t>
            </a:r>
            <a:r>
              <a:rPr lang="el-GR" dirty="0" smtClean="0"/>
              <a:t>χρησιμοποιήθηκε </a:t>
            </a:r>
            <a:r>
              <a:rPr lang="el-GR" dirty="0"/>
              <a:t>ως φάρμακο ακόμη και για την </a:t>
            </a:r>
            <a:r>
              <a:rPr lang="el-GR" dirty="0" smtClean="0"/>
              <a:t>αντιμετώπιση </a:t>
            </a:r>
            <a:r>
              <a:rPr lang="el-GR" dirty="0"/>
              <a:t>του βήχα. Στις αρχές όμως του </a:t>
            </a:r>
            <a:r>
              <a:rPr lang="el-GR" dirty="0" smtClean="0"/>
              <a:t>20ού αιώνα</a:t>
            </a:r>
            <a:r>
              <a:rPr lang="el-GR" dirty="0"/>
              <a:t>, όταν είχαν γίνει πλέον αντιληπτές </a:t>
            </a:r>
            <a:r>
              <a:rPr lang="el-GR" dirty="0" smtClean="0"/>
              <a:t>οι καταστρεπτικές </a:t>
            </a:r>
            <a:r>
              <a:rPr lang="el-GR" dirty="0"/>
              <a:t>συνέπειές της, </a:t>
            </a:r>
            <a:r>
              <a:rPr lang="el-GR" dirty="0" smtClean="0"/>
              <a:t>απαγορεύτηκε </a:t>
            </a:r>
            <a:r>
              <a:rPr lang="el-GR" dirty="0"/>
              <a:t>η χρήση της.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00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3324"/>
            <a:ext cx="10515600" cy="559363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l-GR" b="1" dirty="0" err="1"/>
              <a:t>μεθαδόνη</a:t>
            </a:r>
            <a:r>
              <a:rPr lang="el-GR" dirty="0"/>
              <a:t> είναι μια ναρκωτική </a:t>
            </a:r>
            <a:r>
              <a:rPr lang="el-GR" dirty="0" smtClean="0"/>
              <a:t>ουσία που </a:t>
            </a:r>
            <a:r>
              <a:rPr lang="el-GR" dirty="0"/>
              <a:t>έχει παρόμοια δράση με τη μορφίνη</a:t>
            </a:r>
            <a:r>
              <a:rPr lang="el-GR" dirty="0" smtClean="0"/>
              <a:t>. Επειδή </a:t>
            </a:r>
            <a:r>
              <a:rPr lang="el-GR" dirty="0"/>
              <a:t>χορηγείται από το στόμα και </a:t>
            </a:r>
            <a:r>
              <a:rPr lang="el-GR" dirty="0" smtClean="0"/>
              <a:t>διασπάται </a:t>
            </a:r>
            <a:r>
              <a:rPr lang="el-GR" dirty="0"/>
              <a:t>στο λεπτό έντερο, έχει βραδύτερη </a:t>
            </a:r>
            <a:r>
              <a:rPr lang="el-GR" dirty="0" smtClean="0"/>
              <a:t>και ηπιότερη </a:t>
            </a:r>
            <a:r>
              <a:rPr lang="el-GR" dirty="0"/>
              <a:t>δράση από άλλα ναρκωτικά. </a:t>
            </a:r>
            <a:r>
              <a:rPr lang="el-GR" dirty="0" smtClean="0"/>
              <a:t>Για το </a:t>
            </a:r>
            <a:r>
              <a:rPr lang="el-GR" dirty="0"/>
              <a:t>λόγο αυτό τα τελευταία χρόνια </a:t>
            </a:r>
            <a:r>
              <a:rPr lang="el-GR" dirty="0" smtClean="0"/>
              <a:t>χρησιμοποιείται </a:t>
            </a:r>
            <a:r>
              <a:rPr lang="el-GR" dirty="0"/>
              <a:t>σε προγράμματα απεξάρτησης </a:t>
            </a:r>
            <a:r>
              <a:rPr lang="el-GR" dirty="0" smtClean="0"/>
              <a:t>ναρκομανών</a:t>
            </a:r>
            <a:r>
              <a:rPr lang="el-GR" dirty="0"/>
              <a:t>, στους οποίους χορηγείται σε </a:t>
            </a:r>
            <a:r>
              <a:rPr lang="el-GR" dirty="0" smtClean="0"/>
              <a:t>σταδιακά μειούμενες </a:t>
            </a:r>
            <a:r>
              <a:rPr lang="el-GR" dirty="0"/>
              <a:t>δόσεις ως </a:t>
            </a:r>
            <a:r>
              <a:rPr lang="el-GR" dirty="0" smtClean="0"/>
              <a:t>υποκατάστατο της </a:t>
            </a:r>
            <a:r>
              <a:rPr lang="el-GR" dirty="0"/>
              <a:t>ηρωίνης</a:t>
            </a:r>
            <a:r>
              <a:rPr lang="el-GR" dirty="0" smtClean="0"/>
              <a:t>.</a:t>
            </a:r>
          </a:p>
          <a:p>
            <a:r>
              <a:rPr lang="el-GR" dirty="0"/>
              <a:t>Τα εξαρτημένα από τα ναρκωτικά </a:t>
            </a:r>
            <a:r>
              <a:rPr lang="el-GR" dirty="0" smtClean="0"/>
              <a:t>άτομα δύσκολα </a:t>
            </a:r>
            <a:r>
              <a:rPr lang="el-GR" dirty="0"/>
              <a:t>μπορούν να σταματήσουν τη </a:t>
            </a:r>
            <a:r>
              <a:rPr lang="el-GR" dirty="0" smtClean="0"/>
              <a:t>λήψη των </a:t>
            </a:r>
            <a:r>
              <a:rPr lang="el-GR" dirty="0"/>
              <a:t>ουσιών αυτών. Και αν ακόμη το </a:t>
            </a:r>
            <a:r>
              <a:rPr lang="el-GR" dirty="0" smtClean="0"/>
              <a:t>αποφασίσουν</a:t>
            </a:r>
            <a:r>
              <a:rPr lang="el-GR" dirty="0"/>
              <a:t>, έχουν να αντιμετωπίσουν ένα </a:t>
            </a:r>
            <a:r>
              <a:rPr lang="el-GR" dirty="0" smtClean="0"/>
              <a:t>σύνολο </a:t>
            </a:r>
            <a:r>
              <a:rPr lang="el-GR" dirty="0"/>
              <a:t>συμπτωμάτων (</a:t>
            </a:r>
            <a:r>
              <a:rPr lang="el-GR" b="1" dirty="0"/>
              <a:t>στερητικό </a:t>
            </a:r>
            <a:r>
              <a:rPr lang="el-GR" b="1" dirty="0" smtClean="0"/>
              <a:t>σύνδρομο</a:t>
            </a:r>
            <a:r>
              <a:rPr lang="el-GR" dirty="0"/>
              <a:t>) που καθιστά την κατάσταση επώδυνη</a:t>
            </a:r>
            <a:r>
              <a:rPr lang="el-GR" dirty="0" smtClean="0"/>
              <a:t>.</a:t>
            </a:r>
          </a:p>
          <a:p>
            <a:r>
              <a:rPr lang="el-GR" dirty="0"/>
              <a:t>Στο στερητικό σύνδρομο </a:t>
            </a:r>
            <a:r>
              <a:rPr lang="el-GR" dirty="0" smtClean="0"/>
              <a:t>περιλαμβάνονται συμπτώματα </a:t>
            </a:r>
            <a:r>
              <a:rPr lang="el-GR" dirty="0"/>
              <a:t>όπως η έντονη διέγερση, </a:t>
            </a:r>
            <a:r>
              <a:rPr lang="el-GR" dirty="0" smtClean="0"/>
              <a:t>η έντονη </a:t>
            </a:r>
            <a:r>
              <a:rPr lang="el-GR" dirty="0"/>
              <a:t>εφίδρωση, οι μυϊκές συσπάσεις </a:t>
            </a:r>
            <a:r>
              <a:rPr lang="el-GR" dirty="0" smtClean="0"/>
              <a:t>και οι </a:t>
            </a:r>
            <a:r>
              <a:rPr lang="el-GR" dirty="0"/>
              <a:t>ισχυροί πόνοι σε ολόκληρο το σώμα. </a:t>
            </a:r>
            <a:r>
              <a:rPr lang="el-GR" dirty="0" smtClean="0"/>
              <a:t>Η ένταση </a:t>
            </a:r>
            <a:r>
              <a:rPr lang="el-GR" dirty="0"/>
              <a:t>των συμπτωμάτων αυτών είναι </a:t>
            </a:r>
            <a:r>
              <a:rPr lang="el-GR" dirty="0" smtClean="0"/>
              <a:t>τόσο μεγάλη</a:t>
            </a:r>
            <a:r>
              <a:rPr lang="el-GR" dirty="0"/>
              <a:t>, που ο χρήστης συχνά </a:t>
            </a:r>
            <a:r>
              <a:rPr lang="el-GR" dirty="0" smtClean="0"/>
              <a:t>αποθαρρύνεται</a:t>
            </a:r>
            <a:r>
              <a:rPr lang="el-GR" dirty="0"/>
              <a:t>, σταματά τη διαδικασία </a:t>
            </a:r>
            <a:r>
              <a:rPr lang="el-GR" dirty="0" smtClean="0"/>
              <a:t>απεξάρτησης και </a:t>
            </a:r>
            <a:r>
              <a:rPr lang="el-GR" dirty="0"/>
              <a:t>επανέρχεται πάλι στη συστηματική </a:t>
            </a:r>
            <a:r>
              <a:rPr lang="el-GR" dirty="0" smtClean="0"/>
              <a:t>χρήση </a:t>
            </a:r>
            <a:r>
              <a:rPr lang="el-GR" dirty="0"/>
              <a:t>ναρκωτικών.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0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Γιατί επανέρχονται στη χρήση;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Ας πάρουμε </a:t>
            </a:r>
            <a:r>
              <a:rPr lang="el-GR" dirty="0"/>
              <a:t>για παράδειγμα ένα μορφινομανή</a:t>
            </a:r>
            <a:r>
              <a:rPr lang="el-GR" dirty="0" smtClean="0"/>
              <a:t>. Γνωρίζουμε </a:t>
            </a:r>
            <a:r>
              <a:rPr lang="el-GR" dirty="0"/>
              <a:t>ότι ο οργανισμός του </a:t>
            </a:r>
            <a:r>
              <a:rPr lang="el-GR" dirty="0" smtClean="0"/>
              <a:t>ανθρώπου παράγει </a:t>
            </a:r>
            <a:r>
              <a:rPr lang="el-GR" dirty="0"/>
              <a:t>ορισμένες ουσίες, τις «</a:t>
            </a:r>
            <a:r>
              <a:rPr lang="el-GR" dirty="0" smtClean="0"/>
              <a:t>φυσιολογικές μορφίνες</a:t>
            </a:r>
            <a:r>
              <a:rPr lang="el-GR" dirty="0"/>
              <a:t>», που λέγονται </a:t>
            </a:r>
            <a:r>
              <a:rPr lang="el-GR" b="1" dirty="0" err="1"/>
              <a:t>ενδορφίνες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b="1" dirty="0" err="1" smtClean="0"/>
              <a:t>εγκεφαλίνες</a:t>
            </a:r>
            <a:r>
              <a:rPr lang="el-GR" dirty="0"/>
              <a:t>. Αυτές επιδρούν στα </a:t>
            </a:r>
            <a:r>
              <a:rPr lang="el-GR" dirty="0" smtClean="0"/>
              <a:t>εγκεφαλικά </a:t>
            </a:r>
            <a:r>
              <a:rPr lang="el-GR" dirty="0"/>
              <a:t>κέντρα και έχουν ως σκοπό την </a:t>
            </a:r>
            <a:r>
              <a:rPr lang="el-GR" dirty="0" smtClean="0"/>
              <a:t>καταστολή </a:t>
            </a:r>
            <a:r>
              <a:rPr lang="el-GR" dirty="0"/>
              <a:t>των μικρών πόνων και των </a:t>
            </a:r>
            <a:r>
              <a:rPr lang="el-GR" dirty="0" smtClean="0"/>
              <a:t>διεγέρσεων που </a:t>
            </a:r>
            <a:r>
              <a:rPr lang="el-GR" dirty="0"/>
              <a:t>παρουσιάζονται ανά πάσα στιγμή </a:t>
            </a:r>
            <a:r>
              <a:rPr lang="el-GR" dirty="0" smtClean="0"/>
              <a:t>στον οργανισμό</a:t>
            </a:r>
            <a:r>
              <a:rPr lang="el-GR" dirty="0"/>
              <a:t>. Αλλιώς η ζωή μας θα ήταν </a:t>
            </a:r>
            <a:r>
              <a:rPr lang="el-GR" dirty="0" smtClean="0"/>
              <a:t>ένα συνεχές </a:t>
            </a:r>
            <a:r>
              <a:rPr lang="el-GR" dirty="0"/>
              <a:t>μαρτύριο. Όταν ο πόνος είναι </a:t>
            </a:r>
            <a:r>
              <a:rPr lang="el-GR" dirty="0" smtClean="0"/>
              <a:t>πολύ μεγάλος</a:t>
            </a:r>
            <a:r>
              <a:rPr lang="el-GR" dirty="0"/>
              <a:t>, δεν αρκεί η δράση των </a:t>
            </a:r>
            <a:r>
              <a:rPr lang="el-GR" dirty="0" err="1" smtClean="0"/>
              <a:t>ενδορφινών</a:t>
            </a:r>
            <a:r>
              <a:rPr lang="el-GR" dirty="0" smtClean="0"/>
              <a:t> για </a:t>
            </a:r>
            <a:r>
              <a:rPr lang="el-GR" dirty="0"/>
              <a:t>την καταστολή του και τότε βοηθάμε </a:t>
            </a:r>
            <a:r>
              <a:rPr lang="el-GR" dirty="0" smtClean="0"/>
              <a:t>τον οργανισμό </a:t>
            </a:r>
            <a:r>
              <a:rPr lang="el-GR" dirty="0"/>
              <a:t>με αναλγητικά φάρμακα.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89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Η μορφίνη και τα παράγωγά της </a:t>
            </a:r>
            <a:r>
              <a:rPr lang="el-GR" sz="3200" dirty="0" smtClean="0"/>
              <a:t>λειτουργούν </a:t>
            </a:r>
            <a:r>
              <a:rPr lang="el-GR" sz="3200" dirty="0"/>
              <a:t>όπως οι </a:t>
            </a:r>
            <a:r>
              <a:rPr lang="el-GR" sz="3200" dirty="0" err="1"/>
              <a:t>ενδορφίνες</a:t>
            </a:r>
            <a:r>
              <a:rPr lang="el-GR" sz="3200" dirty="0"/>
              <a:t>, αλλά έχουν </a:t>
            </a:r>
            <a:r>
              <a:rPr lang="el-GR" sz="3200" dirty="0" smtClean="0"/>
              <a:t>ισχυρότερη </a:t>
            </a:r>
            <a:r>
              <a:rPr lang="el-GR" sz="3200" dirty="0"/>
              <a:t>δράση. Λαμβάνοντας συνεχώς </a:t>
            </a:r>
            <a:r>
              <a:rPr lang="el-GR" sz="3200" dirty="0" smtClean="0"/>
              <a:t>δόσεις </a:t>
            </a:r>
            <a:r>
              <a:rPr lang="el-GR" sz="3200" dirty="0"/>
              <a:t>μορφίνης, εκτός των άλλων, </a:t>
            </a:r>
            <a:r>
              <a:rPr lang="el-GR" sz="3200" dirty="0" smtClean="0"/>
              <a:t>αναστέλλουμε </a:t>
            </a:r>
            <a:r>
              <a:rPr lang="el-GR" sz="3200" dirty="0"/>
              <a:t>τους μηχανισμούς παραγωγής </a:t>
            </a:r>
            <a:r>
              <a:rPr lang="el-GR" sz="3200" dirty="0" smtClean="0"/>
              <a:t>των </a:t>
            </a:r>
            <a:r>
              <a:rPr lang="el-GR" sz="3200" dirty="0" err="1" smtClean="0"/>
              <a:t>ενδορφινών</a:t>
            </a:r>
            <a:r>
              <a:rPr lang="el-GR" sz="3200" dirty="0"/>
              <a:t>, γιατί πλέον οι ουσίες αυτές </a:t>
            </a:r>
            <a:r>
              <a:rPr lang="el-GR" sz="3200" dirty="0" smtClean="0"/>
              <a:t>δε μας </a:t>
            </a:r>
            <a:r>
              <a:rPr lang="el-GR" sz="3200" dirty="0"/>
              <a:t>χρειάζονται. Κατά συνέπεια, όταν ο </a:t>
            </a:r>
            <a:r>
              <a:rPr lang="el-GR" sz="3200" dirty="0" smtClean="0"/>
              <a:t>μορφινομανής </a:t>
            </a:r>
            <a:r>
              <a:rPr lang="el-GR" sz="3200" dirty="0"/>
              <a:t>αποφασίσει να αποτοξινωθεί </a:t>
            </a:r>
            <a:r>
              <a:rPr lang="el-GR" sz="3200" dirty="0" smtClean="0"/>
              <a:t>διακόπτοντας </a:t>
            </a:r>
            <a:r>
              <a:rPr lang="el-GR" sz="3200" dirty="0"/>
              <a:t>τη λήψη ναρκωτικών </a:t>
            </a:r>
            <a:r>
              <a:rPr lang="el-GR" sz="3200" dirty="0" smtClean="0"/>
              <a:t>ουσιών, το </a:t>
            </a:r>
            <a:r>
              <a:rPr lang="el-GR" sz="3200" dirty="0"/>
              <a:t>σύστημα της παραγωγής </a:t>
            </a:r>
            <a:r>
              <a:rPr lang="el-GR" sz="3200" dirty="0" err="1" smtClean="0"/>
              <a:t>ενδορφινών</a:t>
            </a:r>
            <a:r>
              <a:rPr lang="el-GR" sz="3200" dirty="0" smtClean="0"/>
              <a:t> δεν </a:t>
            </a:r>
            <a:r>
              <a:rPr lang="el-GR" sz="3200" dirty="0"/>
              <a:t>μπορεί πια να ενεργοποιηθεί, με </a:t>
            </a:r>
            <a:r>
              <a:rPr lang="el-GR" sz="3200" dirty="0" smtClean="0"/>
              <a:t>συνέπεια </a:t>
            </a:r>
            <a:r>
              <a:rPr lang="el-GR" sz="3200" dirty="0"/>
              <a:t>το άτομο να υποφέρει από πόνους </a:t>
            </a:r>
            <a:r>
              <a:rPr lang="el-GR" sz="3200" dirty="0" smtClean="0"/>
              <a:t>και η </a:t>
            </a:r>
            <a:r>
              <a:rPr lang="el-GR" sz="3200" dirty="0"/>
              <a:t>δραματική αυτή κατάσταση να κάνει </a:t>
            </a:r>
            <a:r>
              <a:rPr lang="el-GR" sz="3200" dirty="0" smtClean="0"/>
              <a:t>πολύ δύσκολη </a:t>
            </a:r>
            <a:r>
              <a:rPr lang="el-GR" sz="3200" dirty="0"/>
              <a:t>την απεξάρτησή του.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337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70764" cy="1325563"/>
          </a:xfrm>
        </p:spPr>
        <p:txBody>
          <a:bodyPr/>
          <a:lstStyle/>
          <a:p>
            <a:r>
              <a:rPr lang="el-GR" b="1" dirty="0" smtClean="0"/>
              <a:t>Κατευναστικές ουσίες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Στην κατηγορία αυτή ανήκουν το </a:t>
            </a:r>
            <a:r>
              <a:rPr lang="el-GR" b="1" dirty="0"/>
              <a:t>αλκοόλ</a:t>
            </a:r>
            <a:r>
              <a:rPr lang="el-GR" dirty="0" smtClean="0"/>
              <a:t>, τα </a:t>
            </a:r>
            <a:r>
              <a:rPr lang="el-GR" b="1" dirty="0" smtClean="0"/>
              <a:t>βαρβιτουρικά, </a:t>
            </a:r>
            <a:r>
              <a:rPr lang="el-GR" dirty="0" smtClean="0"/>
              <a:t>το</a:t>
            </a:r>
            <a:r>
              <a:rPr lang="el-GR" b="1" dirty="0" smtClean="0"/>
              <a:t> αψέντι</a:t>
            </a:r>
            <a:r>
              <a:rPr lang="el-GR" dirty="0" smtClean="0"/>
              <a:t> (πράσινη νεράιδα) και </a:t>
            </a:r>
            <a:r>
              <a:rPr lang="el-GR" dirty="0"/>
              <a:t>άλλες ουσίες. Η </a:t>
            </a:r>
            <a:r>
              <a:rPr lang="el-GR" dirty="0" smtClean="0"/>
              <a:t>συχνή χρήση </a:t>
            </a:r>
            <a:r>
              <a:rPr lang="el-GR" dirty="0"/>
              <a:t>των ουσιών αυτών σε μεγάλες </a:t>
            </a:r>
            <a:r>
              <a:rPr lang="el-GR" dirty="0" smtClean="0"/>
              <a:t>ποσότητες </a:t>
            </a:r>
            <a:r>
              <a:rPr lang="el-GR" dirty="0"/>
              <a:t>και ακόμη περισσότερο η </a:t>
            </a:r>
            <a:r>
              <a:rPr lang="el-GR" dirty="0" smtClean="0"/>
              <a:t>συνδυασμένη </a:t>
            </a:r>
            <a:r>
              <a:rPr lang="el-GR" dirty="0"/>
              <a:t>λήψη τους έχουν καταστρεπτικές </a:t>
            </a:r>
            <a:r>
              <a:rPr lang="el-GR" dirty="0" smtClean="0"/>
              <a:t>επιπτώσεις </a:t>
            </a:r>
            <a:r>
              <a:rPr lang="el-GR" dirty="0"/>
              <a:t>στην υγεία του ατόμου</a:t>
            </a:r>
            <a:r>
              <a:rPr lang="el-GR" dirty="0" smtClean="0"/>
              <a:t>.</a:t>
            </a:r>
          </a:p>
          <a:p>
            <a:r>
              <a:rPr lang="el-GR" dirty="0"/>
              <a:t>Η αιθυλική αλκοόλη (το οινόπνευμα) </a:t>
            </a:r>
            <a:r>
              <a:rPr lang="el-GR" dirty="0" smtClean="0"/>
              <a:t>που περιέχεται </a:t>
            </a:r>
            <a:r>
              <a:rPr lang="el-GR" dirty="0"/>
              <a:t>στα αλκοολούχα ποτά </a:t>
            </a:r>
            <a:r>
              <a:rPr lang="el-GR" dirty="0" smtClean="0"/>
              <a:t>διαχέεται εύκολα </a:t>
            </a:r>
            <a:r>
              <a:rPr lang="el-GR" dirty="0"/>
              <a:t>από το γαστρεντερικό σωλήνα </a:t>
            </a:r>
            <a:r>
              <a:rPr lang="el-GR" dirty="0" smtClean="0"/>
              <a:t>στο αίμα </a:t>
            </a:r>
            <a:r>
              <a:rPr lang="el-GR" dirty="0"/>
              <a:t>και μέσω αυτού σε κάθε όργανο </a:t>
            </a:r>
            <a:r>
              <a:rPr lang="el-GR" dirty="0" smtClean="0"/>
              <a:t>του σώματος</a:t>
            </a:r>
            <a:r>
              <a:rPr lang="el-GR" dirty="0"/>
              <a:t>. Τα συστήματα του </a:t>
            </a:r>
            <a:r>
              <a:rPr lang="el-GR" dirty="0" smtClean="0"/>
              <a:t>οργανισμού που </a:t>
            </a:r>
            <a:r>
              <a:rPr lang="el-GR" dirty="0"/>
              <a:t>προσβάλλονται περισσότερο από </a:t>
            </a:r>
            <a:r>
              <a:rPr lang="el-GR" dirty="0" smtClean="0"/>
              <a:t>την υπερβολική </a:t>
            </a:r>
            <a:r>
              <a:rPr lang="el-GR" dirty="0"/>
              <a:t>και συστηματική χρήση </a:t>
            </a:r>
            <a:r>
              <a:rPr lang="el-GR" dirty="0" smtClean="0"/>
              <a:t>αλκοόλ είναι </a:t>
            </a:r>
            <a:r>
              <a:rPr lang="el-GR" dirty="0"/>
              <a:t>το </a:t>
            </a:r>
            <a:r>
              <a:rPr lang="el-GR" dirty="0" err="1" smtClean="0"/>
              <a:t>νευρομυικό</a:t>
            </a:r>
            <a:r>
              <a:rPr lang="el-GR" dirty="0"/>
              <a:t>, το γαστρεντερικό και </a:t>
            </a:r>
            <a:r>
              <a:rPr lang="el-GR" dirty="0" smtClean="0"/>
              <a:t>το καρδιαγγειακό σύστημα</a:t>
            </a:r>
            <a:r>
              <a:rPr lang="el-GR" dirty="0"/>
              <a:t>. Μάλιστα, όσο </a:t>
            </a:r>
            <a:r>
              <a:rPr lang="el-GR" dirty="0" smtClean="0"/>
              <a:t>μεγαλύτερη </a:t>
            </a:r>
            <a:r>
              <a:rPr lang="el-GR" dirty="0"/>
              <a:t>είναι η περιεκτικότητα ενός </a:t>
            </a:r>
            <a:r>
              <a:rPr lang="el-GR" dirty="0" smtClean="0"/>
              <a:t>οργάνου </a:t>
            </a:r>
            <a:r>
              <a:rPr lang="el-GR" dirty="0"/>
              <a:t>σε νερό, τόσο ευκολότερα διαχέεται </a:t>
            </a:r>
            <a:r>
              <a:rPr lang="el-GR" dirty="0" smtClean="0"/>
              <a:t>το οινόπνευμα </a:t>
            </a:r>
            <a:r>
              <a:rPr lang="el-GR" dirty="0"/>
              <a:t>και τόσο περισσότερο </a:t>
            </a:r>
            <a:r>
              <a:rPr lang="el-GR" dirty="0" smtClean="0"/>
              <a:t>αυξάνεται </a:t>
            </a:r>
            <a:r>
              <a:rPr lang="el-GR" dirty="0"/>
              <a:t>η συγκέντρωσή του στο όργανο </a:t>
            </a:r>
            <a:r>
              <a:rPr lang="el-GR" dirty="0" smtClean="0"/>
              <a:t>αυτό, με </a:t>
            </a:r>
            <a:r>
              <a:rPr lang="el-GR" dirty="0"/>
              <a:t>συνέπεια να πλήττεται σοβαρότερα </a:t>
            </a:r>
            <a:r>
              <a:rPr lang="el-GR" dirty="0" smtClean="0"/>
              <a:t>από άλλα </a:t>
            </a:r>
            <a:r>
              <a:rPr lang="el-GR" dirty="0"/>
              <a:t>όργανα που έχουν μικρότερη </a:t>
            </a:r>
            <a:r>
              <a:rPr lang="el-GR" dirty="0" smtClean="0"/>
              <a:t>περιεκτικότητα </a:t>
            </a:r>
            <a:r>
              <a:rPr lang="el-GR" dirty="0"/>
              <a:t>σε νερό</a:t>
            </a:r>
            <a:r>
              <a:rPr lang="el-GR" dirty="0" smtClean="0"/>
              <a:t>.             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59235" y="0"/>
            <a:ext cx="6327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αψέντι είναι αποσταγμένο ποτό με υψηλή περιεκτικότητα σε </a:t>
            </a:r>
            <a:r>
              <a:rPr lang="el-GR" dirty="0" smtClean="0"/>
              <a:t>οινόπνευμα. </a:t>
            </a:r>
            <a:r>
              <a:rPr lang="el-GR" dirty="0"/>
              <a:t>Προέρχεται από την απόσταξη διαφόρων φυτών, όπως των ανθών και των φύλλων του είδους Αρτεμισία το </a:t>
            </a:r>
            <a:r>
              <a:rPr lang="el-GR" dirty="0" smtClean="0"/>
              <a:t>αψίνθιο, </a:t>
            </a:r>
            <a:r>
              <a:rPr lang="el-GR" dirty="0" err="1"/>
              <a:t>γλυκανίσου</a:t>
            </a:r>
            <a:r>
              <a:rPr lang="el-GR" dirty="0"/>
              <a:t>, </a:t>
            </a:r>
            <a:r>
              <a:rPr lang="el-GR" dirty="0" err="1"/>
              <a:t>μαράθου</a:t>
            </a:r>
            <a:r>
              <a:rPr lang="el-GR" dirty="0"/>
              <a:t> και άλλων </a:t>
            </a:r>
            <a:r>
              <a:rPr lang="el-GR" dirty="0" smtClean="0"/>
              <a:t>βοτάνων. </a:t>
            </a:r>
            <a:r>
              <a:rPr lang="el-GR" dirty="0"/>
              <a:t>Το αψέντι έχει παραδοσιακά φυσικό πράσινο χρώμα, αλλά μπορεί να είναι άχρωμο. Συχνά αναφέρεται ως «η πράσινη νεράιδα».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9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228"/>
            <a:ext cx="10515600" cy="518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Ο εγκέφαλος, για </a:t>
            </a:r>
            <a:r>
              <a:rPr lang="el-GR" sz="3200" dirty="0" smtClean="0"/>
              <a:t>παράδειγμα</a:t>
            </a:r>
            <a:r>
              <a:rPr lang="el-GR" sz="3200" dirty="0"/>
              <a:t>, που έχει μεγάλη </a:t>
            </a:r>
            <a:r>
              <a:rPr lang="el-GR" sz="3200" dirty="0" smtClean="0"/>
              <a:t>περιεκτικότητα σε </a:t>
            </a:r>
            <a:r>
              <a:rPr lang="el-GR" sz="3200" dirty="0"/>
              <a:t>νερό, παρουσιάζει την τάση να </a:t>
            </a:r>
            <a:r>
              <a:rPr lang="el-GR" sz="3200" dirty="0" smtClean="0"/>
              <a:t>συγκεντρώνει </a:t>
            </a:r>
            <a:r>
              <a:rPr lang="el-GR" sz="3200" dirty="0"/>
              <a:t>το οινόπνευμα, ακόμη και αν η </a:t>
            </a:r>
            <a:r>
              <a:rPr lang="el-GR" sz="3200" dirty="0" smtClean="0"/>
              <a:t>ποσότητα </a:t>
            </a:r>
            <a:r>
              <a:rPr lang="el-GR" sz="3200" dirty="0"/>
              <a:t>που θα καταναλωθεί είναι μικρή. </a:t>
            </a:r>
            <a:r>
              <a:rPr lang="el-GR" sz="3200" dirty="0" smtClean="0"/>
              <a:t>Η </a:t>
            </a:r>
            <a:r>
              <a:rPr lang="el-GR" sz="3200" dirty="0" err="1" smtClean="0"/>
              <a:t>ακεταλδεΰδη</a:t>
            </a:r>
            <a:r>
              <a:rPr lang="el-GR" sz="3200" dirty="0" smtClean="0"/>
              <a:t> </a:t>
            </a:r>
            <a:r>
              <a:rPr lang="el-GR" sz="3200" dirty="0"/>
              <a:t>που παράγεται κατά τον </a:t>
            </a:r>
            <a:r>
              <a:rPr lang="el-GR" sz="3200" dirty="0" smtClean="0"/>
              <a:t>καταβολισμό </a:t>
            </a:r>
            <a:r>
              <a:rPr lang="el-GR" sz="3200" dirty="0"/>
              <a:t>του οινοπνεύματος προξενεί </a:t>
            </a:r>
            <a:r>
              <a:rPr lang="el-GR" sz="3200" dirty="0" smtClean="0"/>
              <a:t>καταστροφές </a:t>
            </a:r>
            <a:r>
              <a:rPr lang="el-GR" sz="3200" dirty="0"/>
              <a:t>στα κύτταρα </a:t>
            </a:r>
            <a:r>
              <a:rPr lang="el-GR" sz="3200" dirty="0" smtClean="0"/>
              <a:t> </a:t>
            </a:r>
            <a:r>
              <a:rPr lang="el-GR" sz="3200" dirty="0"/>
              <a:t>και επομένως διαταραχές σε όλα σχεδόν </a:t>
            </a:r>
            <a:r>
              <a:rPr lang="el-GR" sz="3200" dirty="0" smtClean="0"/>
              <a:t>τα συστήματα </a:t>
            </a:r>
            <a:r>
              <a:rPr lang="el-GR" sz="3200" dirty="0"/>
              <a:t>του ανθρώπινου οργανισμού. </a:t>
            </a:r>
            <a:r>
              <a:rPr lang="el-GR" sz="3200" dirty="0" smtClean="0"/>
              <a:t>Οι αλκοολικοί</a:t>
            </a:r>
            <a:r>
              <a:rPr lang="el-GR" sz="3200" dirty="0"/>
              <a:t>, λόγω της φθοράς των </a:t>
            </a:r>
            <a:r>
              <a:rPr lang="el-GR" sz="3200" dirty="0" smtClean="0"/>
              <a:t>κυττάρων του </a:t>
            </a:r>
            <a:r>
              <a:rPr lang="el-GR" sz="3200" dirty="0"/>
              <a:t>εγκεφάλου τους, παρουσιάζουν </a:t>
            </a:r>
            <a:r>
              <a:rPr lang="el-GR" sz="3200" dirty="0" smtClean="0"/>
              <a:t>απώλεια μνήμης</a:t>
            </a:r>
            <a:r>
              <a:rPr lang="el-GR" sz="3200" dirty="0"/>
              <a:t>, φαινόμενα σύγχυσης, </a:t>
            </a:r>
            <a:r>
              <a:rPr lang="el-GR" sz="3200" dirty="0" smtClean="0"/>
              <a:t>παραισθήσεις </a:t>
            </a:r>
            <a:r>
              <a:rPr lang="el-GR" sz="3200" dirty="0"/>
              <a:t>και ψυχωτική </a:t>
            </a:r>
            <a:r>
              <a:rPr lang="el-GR" sz="3200" dirty="0" smtClean="0"/>
              <a:t>συμπεριφορά των </a:t>
            </a:r>
            <a:r>
              <a:rPr lang="el-GR" sz="3200" dirty="0"/>
              <a:t>διάφορων ιστών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469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1312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ΟΥΣΙΕΣ ΠΟΥ ΠΡΟΚΑΛΟΥΝ ΕΘΙΣΜΟ</vt:lpstr>
      <vt:lpstr>Εθισμός</vt:lpstr>
      <vt:lpstr>Εξάρτηση</vt:lpstr>
      <vt:lpstr>Ναρκωτικά</vt:lpstr>
      <vt:lpstr>PowerPoint Presentation</vt:lpstr>
      <vt:lpstr>Γιατί επανέρχονται στη χρήση;</vt:lpstr>
      <vt:lpstr>PowerPoint Presentation</vt:lpstr>
      <vt:lpstr>Κατευναστικές ουσίες</vt:lpstr>
      <vt:lpstr>PowerPoint Presentation</vt:lpstr>
      <vt:lpstr>PowerPoint Presentation</vt:lpstr>
      <vt:lpstr>PowerPoint Presentation</vt:lpstr>
      <vt:lpstr>Η νικοτίνη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ΟΜΟΙΟΣΤΑΣΗ</dc:title>
  <dc:creator>Mikis</dc:creator>
  <cp:lastModifiedBy>MIKIS HADJINEOPHYTOU</cp:lastModifiedBy>
  <cp:revision>176</cp:revision>
  <cp:lastPrinted>2017-10-02T14:06:26Z</cp:lastPrinted>
  <dcterms:created xsi:type="dcterms:W3CDTF">2017-08-22T21:19:01Z</dcterms:created>
  <dcterms:modified xsi:type="dcterms:W3CDTF">2018-02-12T06:58:31Z</dcterms:modified>
</cp:coreProperties>
</file>