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4" r:id="rId1"/>
  </p:sldMasterIdLst>
  <p:notesMasterIdLst>
    <p:notesMasterId r:id="rId31"/>
  </p:notesMasterIdLst>
  <p:sldIdLst>
    <p:sldId id="256" r:id="rId2"/>
    <p:sldId id="258" r:id="rId3"/>
    <p:sldId id="271" r:id="rId4"/>
    <p:sldId id="272" r:id="rId5"/>
    <p:sldId id="270" r:id="rId6"/>
    <p:sldId id="273" r:id="rId7"/>
    <p:sldId id="262" r:id="rId8"/>
    <p:sldId id="274" r:id="rId9"/>
    <p:sldId id="275" r:id="rId10"/>
    <p:sldId id="276" r:id="rId11"/>
    <p:sldId id="277" r:id="rId12"/>
    <p:sldId id="282" r:id="rId13"/>
    <p:sldId id="261" r:id="rId14"/>
    <p:sldId id="278" r:id="rId15"/>
    <p:sldId id="286" r:id="rId16"/>
    <p:sldId id="288" r:id="rId17"/>
    <p:sldId id="287" r:id="rId18"/>
    <p:sldId id="289" r:id="rId19"/>
    <p:sldId id="279" r:id="rId20"/>
    <p:sldId id="285" r:id="rId21"/>
    <p:sldId id="290" r:id="rId22"/>
    <p:sldId id="283" r:id="rId23"/>
    <p:sldId id="291" r:id="rId24"/>
    <p:sldId id="284" r:id="rId25"/>
    <p:sldId id="292" r:id="rId26"/>
    <p:sldId id="295" r:id="rId27"/>
    <p:sldId id="293" r:id="rId28"/>
    <p:sldId id="294" r:id="rId29"/>
    <p:sldId id="280" r:id="rId3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7" d="100"/>
          <a:sy n="57" d="100"/>
        </p:scale>
        <p:origin x="-1440"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4E11E68-EEC5-4534-AD68-CC3D23630AFB}" type="datetimeFigureOut">
              <a:rPr lang="en-US" smtClean="0"/>
              <a:pPr/>
              <a:t>9/16/2015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3EA9966-3871-4D40-B167-5F4F07AD0172}"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b="1" i="1" baseline="0">
                <a:solidFill>
                  <a:srgbClr val="FFFF99"/>
                </a:solidFill>
                <a:latin typeface="Comic Sans MS" pitchFamily="66" charset="0"/>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baseline="0">
                <a:solidFill>
                  <a:schemeClr val="bg2"/>
                </a:solidFill>
                <a:latin typeface="Lucida Calligraphy" pitchFamily="66"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57200" y="6172200"/>
            <a:ext cx="2133600" cy="365125"/>
          </a:xfrm>
        </p:spPr>
        <p:txBody>
          <a:bodyPr/>
          <a:lstStyle>
            <a:lvl1pPr>
              <a:defRPr sz="1600" baseline="0">
                <a:solidFill>
                  <a:schemeClr val="bg2"/>
                </a:solidFill>
                <a:latin typeface="Brush Script MT" pitchFamily="66" charset="0"/>
              </a:defRPr>
            </a:lvl1pPr>
          </a:lstStyle>
          <a:p>
            <a:fld id="{0444F5A5-B157-421D-B168-412BAAA05602}" type="datetime1">
              <a:rPr lang="en-US" smtClean="0"/>
              <a:pPr/>
              <a:t>9/16/2015</a:t>
            </a:fld>
            <a:endParaRPr lang="en-US"/>
          </a:p>
        </p:txBody>
      </p:sp>
      <p:sp>
        <p:nvSpPr>
          <p:cNvPr id="5" name="Footer Placeholder 4"/>
          <p:cNvSpPr>
            <a:spLocks noGrp="1"/>
          </p:cNvSpPr>
          <p:nvPr>
            <p:ph type="ftr" sz="quarter" idx="11"/>
          </p:nvPr>
        </p:nvSpPr>
        <p:spPr>
          <a:xfrm>
            <a:off x="3124200" y="6172200"/>
            <a:ext cx="2895600" cy="365125"/>
          </a:xfrm>
        </p:spPr>
        <p:txBody>
          <a:bodyPr/>
          <a:lstStyle>
            <a:lvl1pPr marL="0" algn="ctr" defTabSz="914400" rtl="0" eaLnBrk="1" latinLnBrk="0" hangingPunct="1">
              <a:defRPr lang="en-US" sz="1600" kern="1200" baseline="0" dirty="0" smtClean="0">
                <a:solidFill>
                  <a:schemeClr val="bg2"/>
                </a:solidFill>
                <a:latin typeface="Brush Script MT" pitchFamily="66" charset="0"/>
                <a:ea typeface="+mn-ea"/>
                <a:cs typeface="+mn-cs"/>
              </a:defRPr>
            </a:lvl1pPr>
          </a:lstStyle>
          <a:p>
            <a:endParaRPr lang="en-US"/>
          </a:p>
        </p:txBody>
      </p:sp>
      <p:sp>
        <p:nvSpPr>
          <p:cNvPr id="6" name="Slide Number Placeholder 5"/>
          <p:cNvSpPr>
            <a:spLocks noGrp="1"/>
          </p:cNvSpPr>
          <p:nvPr>
            <p:ph type="sldNum" sz="quarter" idx="12"/>
          </p:nvPr>
        </p:nvSpPr>
        <p:spPr>
          <a:xfrm>
            <a:off x="6553200" y="6172200"/>
            <a:ext cx="2133600" cy="365125"/>
          </a:xfrm>
        </p:spPr>
        <p:txBody>
          <a:bodyPr/>
          <a:lstStyle>
            <a:lvl1pPr>
              <a:defRPr lang="en-US" sz="1600" kern="1200" baseline="0" smtClean="0">
                <a:solidFill>
                  <a:schemeClr val="bg2"/>
                </a:solidFill>
                <a:latin typeface="Brush Script MT" pitchFamily="66" charset="0"/>
                <a:ea typeface="+mn-ea"/>
                <a:cs typeface="+mn-cs"/>
              </a:defRPr>
            </a:lvl1pPr>
          </a:lstStyle>
          <a:p>
            <a:fld id="{B6F15528-21DE-4FAA-801E-634DDDAF4B2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D13B7E3-B4EA-46DA-91BF-B78BE66D0F09}" type="datetime1">
              <a:rPr lang="en-US" smtClean="0"/>
              <a:pPr/>
              <a:t>9/16/2015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B6BFD7D-9A23-4B7B-B844-1A2F11383129}" type="datetime1">
              <a:rPr lang="en-US" smtClean="0"/>
              <a:pPr/>
              <a:t>9/16/2015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026" name="Picture 2" descr="C:\Documents and Settings\User\Local Settings\Temporary Internet Files\Content.IE5\STEB01UR\MCj04348230000[1].png"/>
          <p:cNvPicPr>
            <a:picLocks noChangeAspect="1" noChangeArrowheads="1"/>
          </p:cNvPicPr>
          <p:nvPr/>
        </p:nvPicPr>
        <p:blipFill>
          <a:blip r:embed="rId2" cstate="print"/>
          <a:srcRect/>
          <a:stretch>
            <a:fillRect/>
          </a:stretch>
        </p:blipFill>
        <p:spPr bwMode="auto">
          <a:xfrm>
            <a:off x="8305800" y="6096000"/>
            <a:ext cx="609600" cy="609600"/>
          </a:xfrm>
          <a:prstGeom prst="rect">
            <a:avLst/>
          </a:prstGeom>
          <a:noFill/>
        </p:spPr>
      </p:pic>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A63660C-F086-4E79-A5DC-D36D60C2A669}" type="datetime1">
              <a:rPr lang="en-US" smtClean="0"/>
              <a:pPr/>
              <a:t>9/16/2015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772400" y="6248400"/>
            <a:ext cx="990600" cy="365125"/>
          </a:xfrm>
        </p:spPr>
        <p:txBody>
          <a:bodyPr/>
          <a:lstStyle>
            <a:lvl1pPr>
              <a:defRPr b="1">
                <a:solidFill>
                  <a:srgbClr val="FFFF00"/>
                </a:solidFill>
              </a:defRPr>
            </a:lvl1p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A6D52AE-840F-4A37-B2D8-8512AD762DBB}" type="datetime1">
              <a:rPr lang="en-US" smtClean="0"/>
              <a:pPr/>
              <a:t>9/16/2015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8E6BC30-F1F5-4238-B3D3-DD5F5F379B9C}" type="datetime1">
              <a:rPr lang="en-US" smtClean="0"/>
              <a:pPr/>
              <a:t>9/16/2015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AA17973-B08C-4BD5-B876-37F05DB866B2}" type="datetime1">
              <a:rPr lang="en-US" smtClean="0"/>
              <a:pPr/>
              <a:t>9/16/2015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8ABB6E6-7984-4133-B72D-17DCC741AF34}" type="datetime1">
              <a:rPr lang="en-US" smtClean="0"/>
              <a:pPr/>
              <a:t>9/16/2015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4C03F89-97FC-4625-BC79-82DF32DF26BA}" type="datetime1">
              <a:rPr lang="en-US" smtClean="0"/>
              <a:pPr/>
              <a:t>9/16/2015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8C72CF0-1F6D-4CA6-82B9-508CA47E932E}" type="datetime1">
              <a:rPr lang="en-US" smtClean="0"/>
              <a:pPr/>
              <a:t>9/16/2015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3141075-97D8-43B7-9F70-B46FD791592E}" type="datetime1">
              <a:rPr lang="en-US" smtClean="0"/>
              <a:pPr/>
              <a:t>9/16/2015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168220"/>
        </a:solidFill>
        <a:effectLst/>
      </p:bgPr>
    </p:bg>
    <p:spTree>
      <p:nvGrpSpPr>
        <p:cNvPr id="1" name=""/>
        <p:cNvGrpSpPr/>
        <p:nvPr/>
      </p:nvGrpSpPr>
      <p:grpSpPr>
        <a:xfrm>
          <a:off x="0" y="0"/>
          <a:ext cx="0" cy="0"/>
          <a:chOff x="0" y="0"/>
          <a:chExt cx="0" cy="0"/>
        </a:xfrm>
      </p:grpSpPr>
      <p:pic>
        <p:nvPicPr>
          <p:cNvPr id="1029" name="Picture 5"/>
          <p:cNvPicPr>
            <a:picLocks noChangeAspect="1" noChangeArrowheads="1"/>
          </p:cNvPicPr>
          <p:nvPr/>
        </p:nvPicPr>
        <p:blipFill>
          <a:blip r:embed="rId13" cstate="print"/>
          <a:srcRect/>
          <a:stretch>
            <a:fillRect/>
          </a:stretch>
        </p:blipFill>
        <p:spPr bwMode="auto">
          <a:xfrm>
            <a:off x="8191500" y="6229350"/>
            <a:ext cx="952500" cy="628650"/>
          </a:xfrm>
          <a:prstGeom prst="rect">
            <a:avLst/>
          </a:prstGeom>
          <a:noFill/>
          <a:ln w="9525">
            <a:noFill/>
            <a:miter lim="800000"/>
            <a:headEnd/>
            <a:tailEnd/>
          </a:ln>
          <a:effectLst/>
        </p:spPr>
      </p:pic>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219200" y="6248400"/>
            <a:ext cx="1676400" cy="365125"/>
          </a:xfrm>
          <a:prstGeom prst="rect">
            <a:avLst/>
          </a:prstGeom>
        </p:spPr>
        <p:txBody>
          <a:bodyPr vert="horz" lIns="91440" tIns="45720" rIns="91440" bIns="45720" rtlCol="0" anchor="ctr"/>
          <a:lstStyle>
            <a:lvl1pPr algn="ctr">
              <a:defRPr sz="1200">
                <a:solidFill>
                  <a:schemeClr val="bg1"/>
                </a:solidFill>
              </a:defRPr>
            </a:lvl1pPr>
          </a:lstStyle>
          <a:p>
            <a:fld id="{D0B40591-DB21-4536-A731-52DE47D37C18}" type="datetime1">
              <a:rPr lang="en-US" smtClean="0"/>
              <a:pPr/>
              <a:t>9/16/2015</a:t>
            </a:fld>
            <a:endParaRPr lang="en-US"/>
          </a:p>
        </p:txBody>
      </p:sp>
      <p:sp>
        <p:nvSpPr>
          <p:cNvPr id="5" name="Footer Placeholder 4"/>
          <p:cNvSpPr>
            <a:spLocks noGrp="1"/>
          </p:cNvSpPr>
          <p:nvPr>
            <p:ph type="ftr" sz="quarter" idx="3"/>
          </p:nvPr>
        </p:nvSpPr>
        <p:spPr>
          <a:xfrm>
            <a:off x="3124200" y="6248400"/>
            <a:ext cx="2895600" cy="365125"/>
          </a:xfrm>
          <a:prstGeom prst="rect">
            <a:avLst/>
          </a:prstGeom>
        </p:spPr>
        <p:txBody>
          <a:bodyPr vert="horz" lIns="91440" tIns="45720" rIns="91440" bIns="45720" rtlCol="0" anchor="ctr"/>
          <a:lstStyle>
            <a:lvl1pPr algn="ctr">
              <a:defRPr sz="1200">
                <a:solidFill>
                  <a:schemeClr val="bg1"/>
                </a:solidFill>
              </a:defRPr>
            </a:lvl1pPr>
          </a:lstStyle>
          <a:p>
            <a:endParaRPr lang="en-US"/>
          </a:p>
        </p:txBody>
      </p:sp>
      <p:sp>
        <p:nvSpPr>
          <p:cNvPr id="6" name="Slide Number Placeholder 5"/>
          <p:cNvSpPr>
            <a:spLocks noGrp="1"/>
          </p:cNvSpPr>
          <p:nvPr>
            <p:ph type="sldNum" sz="quarter" idx="4"/>
          </p:nvPr>
        </p:nvSpPr>
        <p:spPr>
          <a:xfrm>
            <a:off x="6553200" y="6248400"/>
            <a:ext cx="1600200" cy="365125"/>
          </a:xfrm>
          <a:prstGeom prst="rect">
            <a:avLst/>
          </a:prstGeom>
        </p:spPr>
        <p:txBody>
          <a:bodyPr vert="horz" lIns="91440" tIns="45720" rIns="91440" bIns="45720" rtlCol="0" anchor="ctr"/>
          <a:lstStyle>
            <a:lvl1pPr algn="r">
              <a:defRPr sz="1200">
                <a:solidFill>
                  <a:schemeClr val="bg1"/>
                </a:solidFill>
              </a:defRPr>
            </a:lvl1pPr>
          </a:lstStyle>
          <a:p>
            <a:fld id="{B6F15528-21DE-4FAA-801E-634DDDAF4B2B}" type="slidenum">
              <a:rPr lang="en-US" smtClean="0"/>
              <a:pPr/>
              <a:t>‹#›</a:t>
            </a:fld>
            <a:endParaRPr lang="en-US"/>
          </a:p>
        </p:txBody>
      </p:sp>
      <p:pic>
        <p:nvPicPr>
          <p:cNvPr id="1026" name="Picture 2"/>
          <p:cNvPicPr>
            <a:picLocks noChangeAspect="1" noChangeArrowheads="1"/>
          </p:cNvPicPr>
          <p:nvPr/>
        </p:nvPicPr>
        <p:blipFill>
          <a:blip r:embed="rId14" cstate="print"/>
          <a:srcRect/>
          <a:stretch>
            <a:fillRect/>
          </a:stretch>
        </p:blipFill>
        <p:spPr bwMode="auto">
          <a:xfrm>
            <a:off x="0" y="-1"/>
            <a:ext cx="9144000" cy="152401"/>
          </a:xfrm>
          <a:prstGeom prst="rect">
            <a:avLst/>
          </a:prstGeom>
          <a:noFill/>
          <a:ln w="9525">
            <a:noFill/>
            <a:miter lim="800000"/>
            <a:headEnd/>
            <a:tailEnd/>
          </a:ln>
          <a:effectLst/>
        </p:spPr>
      </p:pic>
      <p:pic>
        <p:nvPicPr>
          <p:cNvPr id="13" name="Picture 2"/>
          <p:cNvPicPr>
            <a:picLocks noChangeAspect="1" noChangeArrowheads="1"/>
          </p:cNvPicPr>
          <p:nvPr/>
        </p:nvPicPr>
        <p:blipFill>
          <a:blip r:embed="rId14" cstate="print"/>
          <a:srcRect/>
          <a:stretch>
            <a:fillRect/>
          </a:stretch>
        </p:blipFill>
        <p:spPr bwMode="auto">
          <a:xfrm>
            <a:off x="0" y="6705599"/>
            <a:ext cx="9144000" cy="152401"/>
          </a:xfrm>
          <a:prstGeom prst="rect">
            <a:avLst/>
          </a:prstGeom>
          <a:noFill/>
          <a:ln w="9525">
            <a:noFill/>
            <a:miter lim="800000"/>
            <a:headEnd/>
            <a:tailEnd/>
          </a:ln>
          <a:effectLst/>
        </p:spPr>
      </p:pic>
      <p:pic>
        <p:nvPicPr>
          <p:cNvPr id="14" name="Picture 2"/>
          <p:cNvPicPr>
            <a:picLocks noChangeAspect="1" noChangeArrowheads="1"/>
          </p:cNvPicPr>
          <p:nvPr/>
        </p:nvPicPr>
        <p:blipFill>
          <a:blip r:embed="rId14" cstate="print"/>
          <a:srcRect/>
          <a:stretch>
            <a:fillRect/>
          </a:stretch>
        </p:blipFill>
        <p:spPr bwMode="auto">
          <a:xfrm rot="5400000" flipV="1">
            <a:off x="-3307080" y="3398520"/>
            <a:ext cx="6766560" cy="152400"/>
          </a:xfrm>
          <a:prstGeom prst="rect">
            <a:avLst/>
          </a:prstGeom>
          <a:noFill/>
          <a:ln w="9525">
            <a:noFill/>
            <a:miter lim="800000"/>
            <a:headEnd/>
            <a:tailEnd/>
          </a:ln>
          <a:effectLst/>
        </p:spPr>
      </p:pic>
      <p:pic>
        <p:nvPicPr>
          <p:cNvPr id="15" name="Picture 2"/>
          <p:cNvPicPr>
            <a:picLocks noChangeAspect="1" noChangeArrowheads="1"/>
          </p:cNvPicPr>
          <p:nvPr/>
        </p:nvPicPr>
        <p:blipFill>
          <a:blip r:embed="rId14" cstate="print"/>
          <a:srcRect/>
          <a:stretch>
            <a:fillRect/>
          </a:stretch>
        </p:blipFill>
        <p:spPr bwMode="auto">
          <a:xfrm rot="5400000" flipV="1">
            <a:off x="5684520" y="3307080"/>
            <a:ext cx="6766560" cy="152400"/>
          </a:xfrm>
          <a:prstGeom prst="rect">
            <a:avLst/>
          </a:prstGeom>
          <a:noFill/>
          <a:ln w="9525">
            <a:noFill/>
            <a:miter lim="800000"/>
            <a:headEnd/>
            <a:tailEnd/>
          </a:ln>
          <a:effectLst/>
        </p:spPr>
      </p:pic>
      <p:pic>
        <p:nvPicPr>
          <p:cNvPr id="1035" name="Picture 11"/>
          <p:cNvPicPr>
            <a:picLocks noChangeAspect="1" noChangeArrowheads="1"/>
          </p:cNvPicPr>
          <p:nvPr/>
        </p:nvPicPr>
        <p:blipFill>
          <a:blip r:embed="rId15" cstate="print"/>
          <a:srcRect/>
          <a:stretch>
            <a:fillRect/>
          </a:stretch>
        </p:blipFill>
        <p:spPr bwMode="auto">
          <a:xfrm>
            <a:off x="228600" y="6248400"/>
            <a:ext cx="1038225" cy="457200"/>
          </a:xfrm>
          <a:prstGeom prst="rect">
            <a:avLst/>
          </a:prstGeom>
          <a:noFill/>
          <a:ln w="9525">
            <a:noFill/>
            <a:miter lim="800000"/>
            <a:headEnd/>
            <a:tailEnd/>
          </a:ln>
          <a:effectLst/>
        </p:spPr>
      </p:pic>
    </p:spTree>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timing>
    <p:tnLst>
      <p:par>
        <p:cTn id="1" dur="indefinite" restart="never" nodeType="tmRoot"/>
      </p:par>
    </p:tnLst>
  </p:timing>
  <p:hf hdr="0" ftr="0" dt="0"/>
  <p:txStyles>
    <p:titleStyle>
      <a:lvl1pPr algn="ctr" defTabSz="914400" rtl="0" eaLnBrk="1" latinLnBrk="0" hangingPunct="1">
        <a:spcBef>
          <a:spcPct val="0"/>
        </a:spcBef>
        <a:buNone/>
        <a:defRPr lang="en-US" sz="4400" b="1" i="1" kern="1200" baseline="0" dirty="0" smtClean="0">
          <a:solidFill>
            <a:srgbClr val="FFFF99"/>
          </a:solidFill>
          <a:latin typeface="Comic Sans MS" pitchFamily="66" charset="0"/>
          <a:ea typeface="+mj-ea"/>
          <a:cs typeface="+mj-cs"/>
        </a:defRPr>
      </a:lvl1pPr>
    </p:titleStyle>
    <p:bodyStyle>
      <a:lvl1pPr marL="342900" indent="-342900" algn="l" defTabSz="914400" rtl="0" eaLnBrk="1" latinLnBrk="0" hangingPunct="1">
        <a:spcBef>
          <a:spcPct val="20000"/>
        </a:spcBef>
        <a:buFont typeface="Arial" pitchFamily="34" charset="0"/>
        <a:buChar char="•"/>
        <a:defRPr sz="4000" kern="1200" baseline="0">
          <a:solidFill>
            <a:schemeClr val="bg1">
              <a:lumMod val="95000"/>
            </a:schemeClr>
          </a:solidFill>
          <a:latin typeface="Brush Script MT" pitchFamily="66" charset="0"/>
          <a:ea typeface="+mn-ea"/>
          <a:cs typeface="+mn-cs"/>
        </a:defRPr>
      </a:lvl1pPr>
      <a:lvl2pPr marL="742950" indent="-285750" algn="l" defTabSz="914400" rtl="0" eaLnBrk="1" latinLnBrk="0" hangingPunct="1">
        <a:spcBef>
          <a:spcPct val="20000"/>
        </a:spcBef>
        <a:buFont typeface="Arial" pitchFamily="34" charset="0"/>
        <a:buChar char="–"/>
        <a:defRPr sz="3600" kern="1200" baseline="0">
          <a:solidFill>
            <a:schemeClr val="bg1">
              <a:lumMod val="95000"/>
            </a:schemeClr>
          </a:solidFill>
          <a:latin typeface="Brush Script MT" pitchFamily="66" charset="0"/>
          <a:ea typeface="+mn-ea"/>
          <a:cs typeface="+mn-cs"/>
        </a:defRPr>
      </a:lvl2pPr>
      <a:lvl3pPr marL="1143000" indent="-228600" algn="l" defTabSz="914400" rtl="0" eaLnBrk="1" latinLnBrk="0" hangingPunct="1">
        <a:spcBef>
          <a:spcPct val="20000"/>
        </a:spcBef>
        <a:buFont typeface="Arial" pitchFamily="34" charset="0"/>
        <a:buChar char="•"/>
        <a:defRPr sz="3200" kern="1200" baseline="0">
          <a:solidFill>
            <a:schemeClr val="bg1">
              <a:lumMod val="95000"/>
            </a:schemeClr>
          </a:solidFill>
          <a:latin typeface="Brush Script MT" pitchFamily="66" charset="0"/>
          <a:ea typeface="+mn-ea"/>
          <a:cs typeface="+mn-cs"/>
        </a:defRPr>
      </a:lvl3pPr>
      <a:lvl4pPr marL="1600200" indent="-228600" algn="l" defTabSz="914400" rtl="0" eaLnBrk="1" latinLnBrk="0" hangingPunct="1">
        <a:spcBef>
          <a:spcPct val="20000"/>
        </a:spcBef>
        <a:buFont typeface="Arial" pitchFamily="34" charset="0"/>
        <a:buChar char="–"/>
        <a:defRPr sz="2800" kern="1200" baseline="0">
          <a:solidFill>
            <a:schemeClr val="bg1">
              <a:lumMod val="95000"/>
            </a:schemeClr>
          </a:solidFill>
          <a:latin typeface="Brush Script MT" pitchFamily="66" charset="0"/>
          <a:ea typeface="+mn-ea"/>
          <a:cs typeface="+mn-cs"/>
        </a:defRPr>
      </a:lvl4pPr>
      <a:lvl5pPr marL="2057400" indent="-228600" algn="l" defTabSz="914400" rtl="0" eaLnBrk="1" latinLnBrk="0" hangingPunct="1">
        <a:spcBef>
          <a:spcPct val="20000"/>
        </a:spcBef>
        <a:buFont typeface="Arial" pitchFamily="34" charset="0"/>
        <a:buChar char="»"/>
        <a:defRPr sz="2800" kern="1200" baseline="0">
          <a:solidFill>
            <a:schemeClr val="bg1">
              <a:lumMod val="95000"/>
            </a:schemeClr>
          </a:solidFill>
          <a:latin typeface="Brush Script MT" pitchFamily="66"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http://lfi125.blogspot.com.cy/2008/07/blog-post_05.html" TargetMode="External"/><Relationship Id="rId2" Type="http://schemas.openxmlformats.org/officeDocument/2006/relationships/hyperlink" Target="http://www.arnos.gr/system/files/latiniki_glossa_kai_logotehnia.pdf"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5842" name="Picture 2" descr="Λατινικά Β' Λυκείου"/>
          <p:cNvPicPr>
            <a:picLocks noChangeAspect="1" noChangeArrowheads="1"/>
          </p:cNvPicPr>
          <p:nvPr/>
        </p:nvPicPr>
        <p:blipFill>
          <a:blip r:embed="rId2" cstate="print"/>
          <a:srcRect b="15676"/>
          <a:stretch>
            <a:fillRect/>
          </a:stretch>
        </p:blipFill>
        <p:spPr bwMode="auto">
          <a:xfrm>
            <a:off x="3857625" y="870620"/>
            <a:ext cx="5210175" cy="5911180"/>
          </a:xfrm>
          <a:prstGeom prst="rect">
            <a:avLst/>
          </a:prstGeom>
          <a:noFill/>
        </p:spPr>
      </p:pic>
      <p:sp>
        <p:nvSpPr>
          <p:cNvPr id="2" name="Title 1"/>
          <p:cNvSpPr>
            <a:spLocks noGrp="1"/>
          </p:cNvSpPr>
          <p:nvPr>
            <p:ph type="ctrTitle"/>
          </p:nvPr>
        </p:nvSpPr>
        <p:spPr/>
        <p:txBody>
          <a:bodyPr>
            <a:normAutofit/>
          </a:bodyPr>
          <a:lstStyle/>
          <a:p>
            <a:r>
              <a:rPr lang="en-US" sz="8000" dirty="0" smtClean="0"/>
              <a:t>Lingua Latina</a:t>
            </a:r>
            <a:endParaRPr lang="en-US" sz="8000" dirty="0"/>
          </a:p>
        </p:txBody>
      </p:sp>
      <p:sp>
        <p:nvSpPr>
          <p:cNvPr id="3" name="Subtitle 2"/>
          <p:cNvSpPr>
            <a:spLocks noGrp="1"/>
          </p:cNvSpPr>
          <p:nvPr>
            <p:ph type="subTitle" idx="1"/>
          </p:nvPr>
        </p:nvSpPr>
        <p:spPr/>
        <p:txBody>
          <a:bodyPr>
            <a:normAutofit/>
          </a:bodyPr>
          <a:lstStyle/>
          <a:p>
            <a:r>
              <a:rPr lang="en-US" sz="6000" dirty="0" err="1" smtClean="0">
                <a:solidFill>
                  <a:schemeClr val="tx1"/>
                </a:solidFill>
              </a:rPr>
              <a:t>Introductio</a:t>
            </a:r>
            <a:endParaRPr lang="en-US" sz="6000" dirty="0">
              <a:solidFill>
                <a:schemeClr val="tx1"/>
              </a:solidFill>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1</a:t>
            </a:fld>
            <a:endParaRPr lang="en-US"/>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a:r>
            <a:br>
              <a:rPr lang="en-US" dirty="0"/>
            </a:br>
            <a:r>
              <a:rPr lang="el-GR" dirty="0"/>
              <a:t> Β) Η ΓΕΝΕΣΗ ΤΗΣ ΡΩΜΑΪΚΗΣ ΛΟΓΟΤΕΧΝΙΑΣ </a:t>
            </a:r>
            <a:endParaRPr lang="en-US" dirty="0"/>
          </a:p>
        </p:txBody>
      </p:sp>
      <p:sp>
        <p:nvSpPr>
          <p:cNvPr id="3" name="Content Placeholder 2"/>
          <p:cNvSpPr>
            <a:spLocks noGrp="1"/>
          </p:cNvSpPr>
          <p:nvPr>
            <p:ph idx="1"/>
          </p:nvPr>
        </p:nvSpPr>
        <p:spPr>
          <a:xfrm>
            <a:off x="457200" y="1600200"/>
            <a:ext cx="8229600" cy="4953000"/>
          </a:xfrm>
        </p:spPr>
        <p:txBody>
          <a:bodyPr>
            <a:normAutofit fontScale="70000" lnSpcReduction="20000"/>
          </a:bodyPr>
          <a:lstStyle/>
          <a:p>
            <a:endParaRPr lang="en-US" dirty="0" smtClean="0"/>
          </a:p>
          <a:p>
            <a:r>
              <a:rPr lang="el-GR" dirty="0" smtClean="0"/>
              <a:t> </a:t>
            </a:r>
            <a:r>
              <a:rPr lang="el-GR" sz="4600" dirty="0" smtClean="0"/>
              <a:t>Η ρωμαϊκή λογοτεχνία δεν είναι αυτοφυής αλλά παράγωγη, υπό την επίδραση της ελληνικής γραμματείας. (ο Λίβιος Ανδρόνικος).Το 240 π.Χ. ο Λίβιος Ανδρόνικος, Έλληνας αιχμάλωτος πολέμου από τον Τάραντα παρουσιάζει στη Ρώμη θεατρικές παραστάσεις με ελληνικά έργα διασκευασμένα στα λατινικά. Επίσης μεταφράζει την Οδύσσεια. Η μετέπειτα λογοτεχνική παραγωγή των Ρωμαίων θα είναι άρρηκτα συνδεδεμένη με τις ελληνικές πηγές. </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10</a:t>
            </a:fld>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 Γ) ΟΙ ΕΠΟΧΕΣ ΤΗΣ ΡΩΜΑΪΚΗΣ ΛΟΓΟΤΕΧΝΙΑΣ </a:t>
            </a:r>
            <a:endParaRPr lang="en-US" dirty="0"/>
          </a:p>
        </p:txBody>
      </p:sp>
      <p:sp>
        <p:nvSpPr>
          <p:cNvPr id="3" name="Content Placeholder 2"/>
          <p:cNvSpPr>
            <a:spLocks noGrp="1"/>
          </p:cNvSpPr>
          <p:nvPr>
            <p:ph idx="1"/>
          </p:nvPr>
        </p:nvSpPr>
        <p:spPr>
          <a:xfrm>
            <a:off x="228600" y="1600200"/>
            <a:ext cx="8915400" cy="4953000"/>
          </a:xfrm>
        </p:spPr>
        <p:txBody>
          <a:bodyPr>
            <a:normAutofit fontScale="85000" lnSpcReduction="20000"/>
          </a:bodyPr>
          <a:lstStyle/>
          <a:p>
            <a:endParaRPr lang="en-US" dirty="0" smtClean="0"/>
          </a:p>
          <a:p>
            <a:pPr>
              <a:buNone/>
            </a:pPr>
            <a:r>
              <a:rPr lang="el-GR" sz="5500" b="1" dirty="0" smtClean="0"/>
              <a:t>«Αριστοκρατική» αξιολόγηση (που σήμερα θεωρείται αντιεπιστημονική): </a:t>
            </a:r>
          </a:p>
          <a:p>
            <a:pPr>
              <a:buNone/>
            </a:pPr>
            <a:r>
              <a:rPr lang="el-GR" sz="5500" dirty="0" smtClean="0"/>
              <a:t>• Χρυσός αιώνας </a:t>
            </a:r>
          </a:p>
          <a:p>
            <a:pPr>
              <a:buNone/>
            </a:pPr>
            <a:r>
              <a:rPr lang="el-GR" sz="5500" dirty="0" smtClean="0"/>
              <a:t>• Αργυρός αιώνας </a:t>
            </a:r>
          </a:p>
          <a:p>
            <a:pPr>
              <a:buNone/>
            </a:pPr>
            <a:r>
              <a:rPr lang="el-GR" sz="5500" dirty="0" smtClean="0"/>
              <a:t>• Χάλκινος (κ.ά.) </a:t>
            </a:r>
          </a:p>
        </p:txBody>
      </p:sp>
      <p:sp>
        <p:nvSpPr>
          <p:cNvPr id="4" name="Slide Number Placeholder 3"/>
          <p:cNvSpPr>
            <a:spLocks noGrp="1"/>
          </p:cNvSpPr>
          <p:nvPr>
            <p:ph type="sldNum" sz="quarter" idx="12"/>
          </p:nvPr>
        </p:nvSpPr>
        <p:spPr/>
        <p:txBody>
          <a:bodyPr/>
          <a:lstStyle/>
          <a:p>
            <a:fld id="{B6F15528-21DE-4FAA-801E-634DDDAF4B2B}" type="slidenum">
              <a:rPr lang="en-US" smtClean="0"/>
              <a:pPr/>
              <a:t>11</a:t>
            </a:fld>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6324600"/>
          </a:xfrm>
        </p:spPr>
        <p:txBody>
          <a:bodyPr>
            <a:normAutofit fontScale="70000" lnSpcReduction="20000"/>
          </a:bodyPr>
          <a:lstStyle/>
          <a:p>
            <a:pPr>
              <a:buNone/>
            </a:pPr>
            <a:r>
              <a:rPr lang="el-GR" b="1" dirty="0" smtClean="0">
                <a:solidFill>
                  <a:srgbClr val="FF0000"/>
                </a:solidFill>
              </a:rPr>
              <a:t>Περιγραφική διαίρεση: </a:t>
            </a:r>
          </a:p>
          <a:p>
            <a:pPr>
              <a:buNone/>
            </a:pPr>
            <a:r>
              <a:rPr lang="el-GR" dirty="0" smtClean="0"/>
              <a:t>• Προκλασική ή αρχαϊκή εποχή (240 π.Χ. - περίπου ως το 100 π.Χ.) </a:t>
            </a:r>
          </a:p>
          <a:p>
            <a:pPr>
              <a:buNone/>
            </a:pPr>
            <a:r>
              <a:rPr lang="el-GR" dirty="0" smtClean="0"/>
              <a:t>• Κλασική εποχή (100 π.Χ. - περίπου ως το θάνατο του Αυγούστου το 14 μ.Χ.) </a:t>
            </a:r>
          </a:p>
          <a:p>
            <a:pPr>
              <a:buNone/>
            </a:pPr>
            <a:r>
              <a:rPr lang="el-GR" dirty="0" smtClean="0"/>
              <a:t>• Μετακλασική εποχή (13 μΧ. - ως τα μέσα του 3ου αιώνα μ.Χ.) </a:t>
            </a:r>
          </a:p>
          <a:p>
            <a:pPr>
              <a:buNone/>
            </a:pPr>
            <a:r>
              <a:rPr lang="el-GR" dirty="0" smtClean="0"/>
              <a:t>• Ύστερη Αρχαιότητα (ως τον 6ο αιώνα μ.Χ. , οπότε αρχίζει ο λατινικός μεσαίωνας) </a:t>
            </a:r>
          </a:p>
          <a:p>
            <a:pPr>
              <a:buNone/>
            </a:pPr>
            <a:r>
              <a:rPr lang="el-GR" b="1" dirty="0" smtClean="0">
                <a:solidFill>
                  <a:srgbClr val="FF0000"/>
                </a:solidFill>
              </a:rPr>
              <a:t>Διαίρεση με ιστορικά κριτήρια: </a:t>
            </a:r>
          </a:p>
          <a:p>
            <a:pPr>
              <a:buNone/>
            </a:pPr>
            <a:r>
              <a:rPr lang="el-GR" dirty="0" smtClean="0"/>
              <a:t>• Δημοκρατική περίοδος (240 π.Χ. - 31 π.Χ. – ναυμαχία του Ακτίου) </a:t>
            </a:r>
          </a:p>
          <a:p>
            <a:pPr>
              <a:buNone/>
            </a:pPr>
            <a:r>
              <a:rPr lang="el-GR" dirty="0" smtClean="0"/>
              <a:t>• Αυγούστεια περίοδος (31 π.Χ. - ως το θάνατο του Αυγούστου 14 μ.Χ.) </a:t>
            </a:r>
          </a:p>
          <a:p>
            <a:pPr>
              <a:buNone/>
            </a:pPr>
            <a:r>
              <a:rPr lang="el-GR" dirty="0" smtClean="0"/>
              <a:t>• Αυτοκρατορική περίοδος (χωρίζεται σε πρώιμη, μέση και ύστερη, ως τον 6ο αιώνα μ.Χ.) </a:t>
            </a:r>
            <a:endParaRPr lang="en-US" dirty="0" smtClean="0"/>
          </a:p>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12</a:t>
            </a:fld>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2" descr="http://image.slidesharecdn.com/2-100922165956-phpapp01/95/-15-728.jpg?cb=1285175753"/>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3" name="Slide Number Placeholder 2"/>
          <p:cNvSpPr>
            <a:spLocks noGrp="1"/>
          </p:cNvSpPr>
          <p:nvPr>
            <p:ph type="sldNum" sz="quarter" idx="12"/>
          </p:nvPr>
        </p:nvSpPr>
        <p:spPr/>
        <p:txBody>
          <a:bodyPr/>
          <a:lstStyle/>
          <a:p>
            <a:fld id="{B6F15528-21DE-4FAA-801E-634DDDAF4B2B}" type="slidenum">
              <a:rPr lang="en-US" smtClean="0"/>
              <a:pPr/>
              <a:t>13</a:t>
            </a:fld>
            <a:endParaRPr lang="en-US"/>
          </a:p>
        </p:txBody>
      </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915400" cy="1143000"/>
          </a:xfrm>
        </p:spPr>
        <p:txBody>
          <a:bodyPr/>
          <a:lstStyle/>
          <a:p>
            <a:r>
              <a:rPr lang="el-GR" sz="4000" dirty="0"/>
              <a:t>Δ) ΓΕΝΙΚΑ ΧΑΡΑΚΤΗΡΙΣΤΙΚΑ ΤΗΣ ΡΩΜΑΪΚΗΣ ΛΟΓΟΤΕΧΝΙΑΣ </a:t>
            </a:r>
            <a:endParaRPr lang="en-US" sz="4000" dirty="0"/>
          </a:p>
        </p:txBody>
      </p:sp>
      <p:sp>
        <p:nvSpPr>
          <p:cNvPr id="3" name="Content Placeholder 2"/>
          <p:cNvSpPr>
            <a:spLocks noGrp="1"/>
          </p:cNvSpPr>
          <p:nvPr>
            <p:ph idx="1"/>
          </p:nvPr>
        </p:nvSpPr>
        <p:spPr>
          <a:xfrm>
            <a:off x="228600" y="1600200"/>
            <a:ext cx="8686800" cy="5029200"/>
          </a:xfrm>
        </p:spPr>
        <p:txBody>
          <a:bodyPr>
            <a:normAutofit fontScale="47500" lnSpcReduction="20000"/>
          </a:bodyPr>
          <a:lstStyle/>
          <a:p>
            <a:pPr>
              <a:buNone/>
            </a:pPr>
            <a:r>
              <a:rPr lang="el-GR" dirty="0" smtClean="0"/>
              <a:t>• Σ</a:t>
            </a:r>
            <a:r>
              <a:rPr lang="el-GR" sz="4200" dirty="0" smtClean="0"/>
              <a:t>τενή συνάφεια με την ελληνική γλώσσα και γραμματεία </a:t>
            </a:r>
          </a:p>
          <a:p>
            <a:pPr>
              <a:buNone/>
            </a:pPr>
            <a:r>
              <a:rPr lang="el-GR" sz="4200" dirty="0" smtClean="0"/>
              <a:t>Ελληνικά πρότυπα γονιμοποιούν ρωμαϊκά ταλέντα </a:t>
            </a:r>
          </a:p>
          <a:p>
            <a:pPr>
              <a:buNone/>
            </a:pPr>
            <a:r>
              <a:rPr lang="el-GR" sz="4200" dirty="0" smtClean="0"/>
              <a:t>• Σχέση ρωμαίου λογοτέχνη με ελληνικό πρότυπο : δημιουργική πρόσληψη και ανταγωνισμός </a:t>
            </a:r>
          </a:p>
          <a:p>
            <a:pPr>
              <a:buNone/>
            </a:pPr>
            <a:r>
              <a:rPr lang="el-GR" sz="4200" dirty="0" smtClean="0"/>
              <a:t>• Ανάμειξη διαφορετικών χρονικά προτύπων </a:t>
            </a:r>
            <a:r>
              <a:rPr lang="en-US" sz="4200" dirty="0" smtClean="0"/>
              <a:t>,</a:t>
            </a:r>
            <a:r>
              <a:rPr lang="el-GR" sz="4200" dirty="0" smtClean="0"/>
              <a:t> </a:t>
            </a:r>
            <a:r>
              <a:rPr lang="el-GR" sz="4200" dirty="0" smtClean="0"/>
              <a:t>ιδιόρρυθμη εξέλιξη των λογοτεχνικών ειδών (τελευταίο Ελλήνων) ωριμάζει πρώτο, έπος (πρώτο Ελλήνων) ωριμάζει τελευταίο </a:t>
            </a:r>
          </a:p>
          <a:p>
            <a:pPr>
              <a:buNone/>
            </a:pPr>
            <a:r>
              <a:rPr lang="el-GR" sz="4200" dirty="0" smtClean="0"/>
              <a:t>• Αλλοίωση ή μεταμόρφωση των ελληνικών ειδών ή παραγωγή νέων ειδών π.χ. ελεγεία, σάτιρα </a:t>
            </a:r>
          </a:p>
          <a:p>
            <a:pPr>
              <a:buNone/>
            </a:pPr>
            <a:r>
              <a:rPr lang="el-GR" sz="4200" dirty="0" smtClean="0"/>
              <a:t>• Προοδευτική εξειδίκευση του ρωμαίου λογοτέχνη σε στενότερο ειδολογικό εύρος </a:t>
            </a:r>
            <a:r>
              <a:rPr lang="en-US" sz="4200" dirty="0" smtClean="0"/>
              <a:t>,</a:t>
            </a:r>
            <a:r>
              <a:rPr lang="el-GR" sz="4200" dirty="0" smtClean="0"/>
              <a:t> </a:t>
            </a:r>
            <a:r>
              <a:rPr lang="el-GR" sz="4200" dirty="0" smtClean="0"/>
              <a:t>συμφυρμός ειδών </a:t>
            </a:r>
          </a:p>
          <a:p>
            <a:pPr>
              <a:buNone/>
            </a:pPr>
            <a:r>
              <a:rPr lang="el-GR" sz="4200" dirty="0" smtClean="0"/>
              <a:t>• Συνεχής καλλιέργειααισθητική αρτιότητα </a:t>
            </a:r>
          </a:p>
          <a:p>
            <a:pPr>
              <a:buNone/>
            </a:pPr>
            <a:r>
              <a:rPr lang="el-GR" sz="4200" dirty="0" smtClean="0"/>
              <a:t>• Η ρωμαϊκή λογοτεχνία εκφράζει-προβάλλει τον ιδιάζοντα ιδεολογικό πλούτο της ρωμαϊκής κοινωνίας: πάτρια ήθη, υποδείγματα, πολιτεία, θρησκεία, οικογένεια... </a:t>
            </a:r>
          </a:p>
          <a:p>
            <a:pPr>
              <a:buNone/>
            </a:pPr>
            <a:r>
              <a:rPr lang="el-GR" sz="4200" dirty="0" smtClean="0"/>
              <a:t>• Στιβαρότητα, λογική συντακτική οργάνωση, λιτότητα (φυσικά στοιχεία της λατινικής) + επίκτητα καλολογικά στοιχεία </a:t>
            </a:r>
            <a:r>
              <a:rPr lang="en-US" sz="4200" dirty="0" smtClean="0"/>
              <a:t>,</a:t>
            </a:r>
            <a:r>
              <a:rPr lang="el-GR" sz="4200" dirty="0" smtClean="0"/>
              <a:t> </a:t>
            </a:r>
            <a:r>
              <a:rPr lang="el-GR" sz="4200" dirty="0" smtClean="0"/>
              <a:t>κατάλληλη η λατινική για την παγκόσμια πολιτισμική επικοινωνία, μεγάλος ο βαθμός ωριμότητάς της </a:t>
            </a:r>
            <a:endParaRPr lang="en-US" sz="42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14</a:t>
            </a:fld>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0"/>
            <a:ext cx="8686800" cy="6629400"/>
          </a:xfrm>
        </p:spPr>
        <p:txBody>
          <a:bodyPr>
            <a:noAutofit/>
          </a:bodyPr>
          <a:lstStyle/>
          <a:p>
            <a:pPr marL="0" indent="0">
              <a:buNone/>
            </a:pPr>
            <a:r>
              <a:rPr lang="el-GR" sz="1800" b="1" i="1" dirty="0" smtClean="0">
                <a:solidFill>
                  <a:srgbClr val="FF0000"/>
                </a:solidFill>
                <a:latin typeface="Segoe Print" pitchFamily="2" charset="0"/>
              </a:rPr>
              <a:t>Προκλασική εποχή </a:t>
            </a:r>
            <a:endParaRPr lang="en-US" sz="1800" b="1" dirty="0" smtClean="0">
              <a:solidFill>
                <a:srgbClr val="FF0000"/>
              </a:solidFill>
              <a:latin typeface="Segoe Print" pitchFamily="2" charset="0"/>
            </a:endParaRPr>
          </a:p>
          <a:p>
            <a:pPr marL="0" indent="0">
              <a:buNone/>
            </a:pPr>
            <a:r>
              <a:rPr lang="en-US" sz="1800" b="1" dirty="0" smtClean="0">
                <a:solidFill>
                  <a:srgbClr val="FF0000"/>
                </a:solidFill>
                <a:latin typeface="Segoe Print" pitchFamily="2" charset="0"/>
              </a:rPr>
              <a:t> </a:t>
            </a:r>
          </a:p>
          <a:p>
            <a:pPr marL="0" indent="0">
              <a:buNone/>
            </a:pPr>
            <a:r>
              <a:rPr lang="en-US" sz="1800" b="1" i="1" dirty="0" err="1" smtClean="0">
                <a:solidFill>
                  <a:srgbClr val="FF0000"/>
                </a:solidFill>
                <a:latin typeface="Segoe Print" pitchFamily="2" charset="0"/>
              </a:rPr>
              <a:t>κωμωδία</a:t>
            </a:r>
            <a:endParaRPr lang="en-US" sz="1800" b="1" dirty="0" smtClean="0">
              <a:solidFill>
                <a:srgbClr val="FF0000"/>
              </a:solidFill>
              <a:latin typeface="Segoe Print" pitchFamily="2" charset="0"/>
            </a:endParaRPr>
          </a:p>
          <a:p>
            <a:pPr marL="0" indent="0" algn="just">
              <a:buNone/>
            </a:pPr>
            <a:r>
              <a:rPr lang="el-GR" sz="1800" dirty="0" smtClean="0">
                <a:latin typeface="Segoe Print" pitchFamily="2" charset="0"/>
              </a:rPr>
              <a:t>Το πρώτο είδος που ωριμάζει στη Ρώμη είναι η </a:t>
            </a:r>
            <a:r>
              <a:rPr lang="el-GR" sz="1800" b="1" dirty="0" smtClean="0">
                <a:solidFill>
                  <a:srgbClr val="FF0000"/>
                </a:solidFill>
                <a:latin typeface="Segoe Print" pitchFamily="2" charset="0"/>
              </a:rPr>
              <a:t>κωμωδία. </a:t>
            </a:r>
            <a:r>
              <a:rPr lang="el-GR" sz="1800" dirty="0" smtClean="0">
                <a:latin typeface="Segoe Print" pitchFamily="2" charset="0"/>
              </a:rPr>
              <a:t>Οι ρωμαίοι κωμωδιογράφοι επηρεάζονται περισσότερο από την ελληνιστική Νέα Κωμωδία, κυρίως μάλιστα την κωμωδία του Μενάνδρου. Τα έργα τους έχουν κατά κανόνα περιεχόμενο ελληνικό («</a:t>
            </a:r>
            <a:r>
              <a:rPr lang="en-US" sz="1800" dirty="0" err="1" smtClean="0">
                <a:latin typeface="Segoe Print" pitchFamily="2" charset="0"/>
              </a:rPr>
              <a:t>fabula</a:t>
            </a:r>
            <a:r>
              <a:rPr lang="en-US" sz="1800" dirty="0" smtClean="0">
                <a:latin typeface="Segoe Print" pitchFamily="2" charset="0"/>
              </a:rPr>
              <a:t> </a:t>
            </a:r>
            <a:r>
              <a:rPr lang="en-US" sz="1800" dirty="0" err="1" smtClean="0">
                <a:latin typeface="Segoe Print" pitchFamily="2" charset="0"/>
              </a:rPr>
              <a:t>palliata</a:t>
            </a:r>
            <a:r>
              <a:rPr lang="el-GR" sz="1800" dirty="0" smtClean="0">
                <a:latin typeface="Segoe Print" pitchFamily="2" charset="0"/>
              </a:rPr>
              <a:t>») και όχι ρωμαϊκό («</a:t>
            </a:r>
            <a:r>
              <a:rPr lang="en-US" sz="1800" dirty="0" err="1" smtClean="0">
                <a:latin typeface="Segoe Print" pitchFamily="2" charset="0"/>
              </a:rPr>
              <a:t>fabula</a:t>
            </a:r>
            <a:r>
              <a:rPr lang="en-US" sz="1800" dirty="0" smtClean="0">
                <a:latin typeface="Segoe Print" pitchFamily="2" charset="0"/>
              </a:rPr>
              <a:t> </a:t>
            </a:r>
            <a:r>
              <a:rPr lang="en-US" sz="1800" dirty="0" err="1" smtClean="0">
                <a:latin typeface="Segoe Print" pitchFamily="2" charset="0"/>
              </a:rPr>
              <a:t>togata</a:t>
            </a:r>
            <a:r>
              <a:rPr lang="el-GR" sz="1800" dirty="0" smtClean="0">
                <a:latin typeface="Segoe Print" pitchFamily="2" charset="0"/>
              </a:rPr>
              <a:t>») και βρίσκουν μεγάλη ανταπόκριση στο ρωμαϊκό κοινό. Τις πρώτες κωμωδίες συνέθεσε ο</a:t>
            </a:r>
            <a:r>
              <a:rPr lang="el-GR" sz="1800" b="1" dirty="0" smtClean="0">
                <a:latin typeface="Segoe Print" pitchFamily="2" charset="0"/>
              </a:rPr>
              <a:t> Λίβιος</a:t>
            </a:r>
            <a:r>
              <a:rPr lang="el-GR" sz="1800" dirty="0" smtClean="0">
                <a:latin typeface="Segoe Print" pitchFamily="2" charset="0"/>
              </a:rPr>
              <a:t> </a:t>
            </a:r>
            <a:r>
              <a:rPr lang="el-GR" sz="1800" b="1" dirty="0" smtClean="0">
                <a:latin typeface="Segoe Print" pitchFamily="2" charset="0"/>
              </a:rPr>
              <a:t>Ανδρόνικος</a:t>
            </a:r>
            <a:r>
              <a:rPr lang="el-GR" sz="1800" dirty="0" smtClean="0">
                <a:latin typeface="Segoe Print" pitchFamily="2" charset="0"/>
              </a:rPr>
              <a:t>. Ο δεύτερος σκαπανέας της ρωμαϊκής λογοτεχνίας - που είναι ταυτόχρονα και ο πρώτος αυτόχθων ρωμαίος λογοτέχνης, ο </a:t>
            </a:r>
            <a:r>
              <a:rPr lang="el-GR" sz="1800" b="1" dirty="0" smtClean="0">
                <a:latin typeface="Segoe Print" pitchFamily="2" charset="0"/>
              </a:rPr>
              <a:t>Γναίος Ναίβιος</a:t>
            </a:r>
            <a:r>
              <a:rPr lang="el-GR" sz="1800" dirty="0" smtClean="0">
                <a:latin typeface="Segoe Print" pitchFamily="2" charset="0"/>
              </a:rPr>
              <a:t>, έγραψε σχεδόν τριάντα κωμωδίες, ενώ χρονολογικά τρίτος ρωμαίος συγγραφέας, ο </a:t>
            </a:r>
            <a:r>
              <a:rPr lang="el-GR" sz="1800" b="1" dirty="0" smtClean="0">
                <a:latin typeface="Segoe Print" pitchFamily="2" charset="0"/>
              </a:rPr>
              <a:t>Τίτος Μάκκιος Πλαύτος</a:t>
            </a:r>
            <a:r>
              <a:rPr lang="el-GR" sz="1800" dirty="0" smtClean="0">
                <a:latin typeface="Segoe Print" pitchFamily="2" charset="0"/>
              </a:rPr>
              <a:t> έφτασε στον απίστευτο αριθμό των 130 κωμωδιών, από τις οποίες σώζονται είκοσι: το μεγαλύτερο σωζόμενο </a:t>
            </a:r>
            <a:r>
              <a:rPr lang="en-US" sz="1800" dirty="0" smtClean="0">
                <a:latin typeface="Segoe Print" pitchFamily="2" charset="0"/>
              </a:rPr>
              <a:t>corpus</a:t>
            </a:r>
            <a:r>
              <a:rPr lang="el-GR" sz="1800" dirty="0" smtClean="0">
                <a:latin typeface="Segoe Print" pitchFamily="2" charset="0"/>
              </a:rPr>
              <a:t> αρχαίας δραματικής παραγωγής. Η ακμή της κωμωδίας συνεχίστηκε με τον </a:t>
            </a:r>
            <a:r>
              <a:rPr lang="el-GR" sz="1800" b="1" dirty="0" smtClean="0">
                <a:latin typeface="Segoe Print" pitchFamily="2" charset="0"/>
              </a:rPr>
              <a:t>Καικίλιο</a:t>
            </a:r>
            <a:r>
              <a:rPr lang="el-GR" sz="1800" dirty="0" smtClean="0">
                <a:latin typeface="Segoe Print" pitchFamily="2" charset="0"/>
              </a:rPr>
              <a:t> (περ. 40 κωμωδίες) και κυρίως με τον </a:t>
            </a:r>
            <a:r>
              <a:rPr lang="el-GR" sz="1800" b="1" dirty="0" smtClean="0">
                <a:latin typeface="Segoe Print" pitchFamily="2" charset="0"/>
              </a:rPr>
              <a:t>Τερέντιο</a:t>
            </a:r>
            <a:r>
              <a:rPr lang="el-GR" sz="1800" dirty="0" smtClean="0">
                <a:latin typeface="Segoe Print" pitchFamily="2" charset="0"/>
              </a:rPr>
              <a:t> (έξι κωμωδίες). Καθένας τους ήταν αξεπέραστος σε κάτι: ο Πλαύτος στην έκφραση, ο Καικίλιος στο σενάριο, ο Τερέντιος στην ηθογράφηση. Η ρωμαϊκή κωμωδία ψυχαγώγησε επί αιώνες τη Δύση και άσκησε σοβαρές επιδράσεις σε μεγάλους διανοούμενους και λογοτέχνες, όπως ο Πετράρχης, ο Λούθηρος, ο Λέσιγκ και ο Γκαίτε ή ο Μολιέρος, ο Σαίξπηρ και ο Θερβάντες</a:t>
            </a:r>
            <a:r>
              <a:rPr lang="el-GR" sz="1600" dirty="0" smtClean="0"/>
              <a:t>. </a:t>
            </a:r>
            <a:endParaRPr lang="en-US" sz="1600" dirty="0" smtClean="0"/>
          </a:p>
        </p:txBody>
      </p:sp>
      <p:sp>
        <p:nvSpPr>
          <p:cNvPr id="4" name="Slide Number Placeholder 3"/>
          <p:cNvSpPr>
            <a:spLocks noGrp="1"/>
          </p:cNvSpPr>
          <p:nvPr>
            <p:ph type="sldNum" sz="quarter" idx="12"/>
          </p:nvPr>
        </p:nvSpPr>
        <p:spPr/>
        <p:txBody>
          <a:bodyPr/>
          <a:lstStyle/>
          <a:p>
            <a:fld id="{B6F15528-21DE-4FAA-801E-634DDDAF4B2B}" type="slidenum">
              <a:rPr lang="en-US" smtClean="0"/>
              <a:pPr/>
              <a:t>15</a:t>
            </a:fld>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6172200"/>
          </a:xfrm>
        </p:spPr>
        <p:txBody>
          <a:bodyPr>
            <a:normAutofit fontScale="70000" lnSpcReduction="20000"/>
          </a:bodyPr>
          <a:lstStyle/>
          <a:p>
            <a:pPr marL="0" indent="0">
              <a:buNone/>
            </a:pPr>
            <a:r>
              <a:rPr lang="en-US" sz="4600" b="1" i="1" dirty="0" err="1" smtClean="0">
                <a:solidFill>
                  <a:srgbClr val="FF0000"/>
                </a:solidFill>
              </a:rPr>
              <a:t>τραγωδία</a:t>
            </a:r>
            <a:endParaRPr lang="en-US" sz="4600" b="1" dirty="0" smtClean="0">
              <a:solidFill>
                <a:srgbClr val="FF0000"/>
              </a:solidFill>
            </a:endParaRPr>
          </a:p>
          <a:p>
            <a:pPr marL="0" indent="0">
              <a:buNone/>
            </a:pPr>
            <a:r>
              <a:rPr lang="el-GR" dirty="0" smtClean="0"/>
              <a:t>Παράλληλα με την κωμωδία η προκλασική ρωμαϊκή λογοτεχνία οικειοποιείται, σε μικρότερο βαθμό, και την ελληνική τραγωδία της Μεγάλης Ελλάδας. Η εμφανής προτίμηση της τρωικής θεματολογίας που διαπιστώνεται στο τραγικό ρεπερτόριο του </a:t>
            </a:r>
            <a:r>
              <a:rPr lang="el-GR" b="1" dirty="0" smtClean="0"/>
              <a:t>Λίβιου Ανδρονίκου</a:t>
            </a:r>
            <a:r>
              <a:rPr lang="el-GR" dirty="0" smtClean="0"/>
              <a:t>, του </a:t>
            </a:r>
            <a:r>
              <a:rPr lang="el-GR" b="1" dirty="0" smtClean="0"/>
              <a:t>Ναιβίου</a:t>
            </a:r>
            <a:r>
              <a:rPr lang="el-GR" dirty="0" smtClean="0"/>
              <a:t>, του </a:t>
            </a:r>
            <a:r>
              <a:rPr lang="el-GR" b="1" dirty="0" smtClean="0"/>
              <a:t>Εννίου</a:t>
            </a:r>
            <a:r>
              <a:rPr lang="el-GR" dirty="0" smtClean="0"/>
              <a:t> και ενός άλλου τραγικού συγγραφέα, του </a:t>
            </a:r>
            <a:r>
              <a:rPr lang="el-GR" b="1" dirty="0" smtClean="0"/>
              <a:t>Πακουβίου</a:t>
            </a:r>
            <a:r>
              <a:rPr lang="el-GR" dirty="0" smtClean="0"/>
              <a:t>, είναι εύλογη, καθώς τότε είχε ήδη διαμορφωθεί ο εθνικός ρωμαϊκός μύθος που πρόβαλλε ως γενάρχη της Ρώμης τον Τρώα Αινεία. Σχεδόν ταυτόχρονα δημιουργείται και η τραγωδία που είχε καθαρά ρωμαϊκό ιστορικό περιεχόμενο, η «</a:t>
            </a:r>
            <a:r>
              <a:rPr lang="en-US" dirty="0" err="1" smtClean="0">
                <a:latin typeface="Segoe Print" pitchFamily="2" charset="0"/>
                <a:cs typeface="Arial" pitchFamily="34" charset="0"/>
              </a:rPr>
              <a:t>praetext</a:t>
            </a:r>
            <a:r>
              <a:rPr lang="en-US" dirty="0" err="1" smtClean="0">
                <a:latin typeface="Segoe Print" pitchFamily="2" charset="0"/>
              </a:rPr>
              <a:t>a</a:t>
            </a:r>
            <a:r>
              <a:rPr lang="el-GR" dirty="0" smtClean="0"/>
              <a:t>». Η μεγάλη έκρηξη τραγικής παραγωγής συντελείται σε έναν εκπρόσωπο της τρίτης γενιάς: ο κορυφαίος τραγικός</a:t>
            </a:r>
            <a:r>
              <a:rPr lang="el-GR" b="1" dirty="0" smtClean="0"/>
              <a:t> Άκκιος</a:t>
            </a:r>
            <a:r>
              <a:rPr lang="el-GR" dirty="0" smtClean="0"/>
              <a:t> παράγει πάνω από 50 τραγωδίες. </a:t>
            </a:r>
            <a:endParaRPr lang="en-US" dirty="0" smtClean="0"/>
          </a:p>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16</a:t>
            </a:fld>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686800" cy="6629400"/>
          </a:xfrm>
        </p:spPr>
        <p:txBody>
          <a:bodyPr>
            <a:normAutofit fontScale="47500" lnSpcReduction="20000"/>
          </a:bodyPr>
          <a:lstStyle/>
          <a:p>
            <a:pPr marL="0" indent="0" algn="just">
              <a:buNone/>
            </a:pPr>
            <a:r>
              <a:rPr lang="en-US" sz="4200" b="1" i="1" dirty="0" err="1" smtClean="0">
                <a:latin typeface="Segoe Print" pitchFamily="2" charset="0"/>
              </a:rPr>
              <a:t>έπος</a:t>
            </a:r>
            <a:endParaRPr lang="en-US" sz="4200" dirty="0" smtClean="0">
              <a:latin typeface="Segoe Print" pitchFamily="2" charset="0"/>
            </a:endParaRPr>
          </a:p>
          <a:p>
            <a:pPr marL="0" indent="0" algn="just">
              <a:buNone/>
            </a:pPr>
            <a:r>
              <a:rPr lang="el-GR" sz="4200" dirty="0" smtClean="0">
                <a:latin typeface="Segoe Print" pitchFamily="2" charset="0"/>
              </a:rPr>
              <a:t>Στο χώρο του έπους τίθενται τα θεμέλια της ανάπτυξης που θα συντελεστεί στα κλασικά χρόνια. </a:t>
            </a:r>
            <a:r>
              <a:rPr lang="en-US" sz="4200" dirty="0" err="1" smtClean="0">
                <a:latin typeface="Segoe Print" pitchFamily="2" charset="0"/>
              </a:rPr>
              <a:t>Τον</a:t>
            </a:r>
            <a:r>
              <a:rPr lang="en-US" sz="4200" dirty="0" smtClean="0">
                <a:latin typeface="Segoe Print" pitchFamily="2" charset="0"/>
              </a:rPr>
              <a:t> </a:t>
            </a:r>
            <a:r>
              <a:rPr lang="en-US" sz="4200" dirty="0" err="1" smtClean="0">
                <a:latin typeface="Segoe Print" pitchFamily="2" charset="0"/>
              </a:rPr>
              <a:t>εκλατινισμό</a:t>
            </a:r>
            <a:r>
              <a:rPr lang="en-US" sz="4200" dirty="0" smtClean="0">
                <a:latin typeface="Segoe Print" pitchFamily="2" charset="0"/>
              </a:rPr>
              <a:t> </a:t>
            </a:r>
            <a:r>
              <a:rPr lang="en-US" sz="4200" dirty="0" err="1" smtClean="0">
                <a:latin typeface="Segoe Print" pitchFamily="2" charset="0"/>
              </a:rPr>
              <a:t>της</a:t>
            </a:r>
            <a:r>
              <a:rPr lang="en-US" sz="4200" dirty="0" smtClean="0">
                <a:latin typeface="Segoe Print" pitchFamily="2" charset="0"/>
              </a:rPr>
              <a:t> </a:t>
            </a:r>
            <a:r>
              <a:rPr lang="en-US" sz="4200" dirty="0" err="1" smtClean="0">
                <a:latin typeface="Segoe Print" pitchFamily="2" charset="0"/>
              </a:rPr>
              <a:t>Οδύσσειας</a:t>
            </a:r>
            <a:r>
              <a:rPr lang="en-US" sz="4200" dirty="0" smtClean="0">
                <a:latin typeface="Segoe Print" pitchFamily="2" charset="0"/>
              </a:rPr>
              <a:t> </a:t>
            </a:r>
          </a:p>
          <a:p>
            <a:pPr marL="0" indent="0" algn="just">
              <a:buNone/>
            </a:pPr>
            <a:endParaRPr lang="el-GR" b="1" i="1" dirty="0" smtClean="0">
              <a:latin typeface="Segoe Print" pitchFamily="2" charset="0"/>
            </a:endParaRPr>
          </a:p>
          <a:p>
            <a:pPr marL="0" indent="0" algn="just">
              <a:buNone/>
            </a:pPr>
            <a:r>
              <a:rPr lang="en-US" sz="4200" b="1" i="1" dirty="0" err="1" smtClean="0">
                <a:latin typeface="Segoe Print" pitchFamily="2" charset="0"/>
              </a:rPr>
              <a:t>άλλα</a:t>
            </a:r>
            <a:r>
              <a:rPr lang="en-US" sz="4200" b="1" i="1" dirty="0" smtClean="0">
                <a:latin typeface="Segoe Print" pitchFamily="2" charset="0"/>
              </a:rPr>
              <a:t> </a:t>
            </a:r>
            <a:r>
              <a:rPr lang="en-US" sz="4200" b="1" i="1" dirty="0" err="1" smtClean="0">
                <a:latin typeface="Segoe Print" pitchFamily="2" charset="0"/>
              </a:rPr>
              <a:t>είδη</a:t>
            </a:r>
            <a:endParaRPr lang="en-US" sz="4200" dirty="0" smtClean="0">
              <a:latin typeface="Segoe Print" pitchFamily="2" charset="0"/>
            </a:endParaRPr>
          </a:p>
          <a:p>
            <a:pPr marL="0" indent="0" algn="just">
              <a:buNone/>
            </a:pPr>
            <a:r>
              <a:rPr lang="el-GR" sz="4200" dirty="0" smtClean="0">
                <a:latin typeface="Segoe Print" pitchFamily="2" charset="0"/>
              </a:rPr>
              <a:t>από τον </a:t>
            </a:r>
            <a:r>
              <a:rPr lang="el-GR" sz="4200" b="1" dirty="0" smtClean="0">
                <a:latin typeface="Segoe Print" pitchFamily="2" charset="0"/>
              </a:rPr>
              <a:t>Λίβιο Ανδρόνικο</a:t>
            </a:r>
            <a:r>
              <a:rPr lang="el-GR" sz="4200" dirty="0" smtClean="0">
                <a:latin typeface="Segoe Print" pitchFamily="2" charset="0"/>
              </a:rPr>
              <a:t> ακολουθεί το πρώτο ιστορικό έπος των Ρωμαίων, ο </a:t>
            </a:r>
            <a:r>
              <a:rPr lang="el-GR" sz="4200" i="1" dirty="0" smtClean="0">
                <a:latin typeface="Segoe Print" pitchFamily="2" charset="0"/>
              </a:rPr>
              <a:t>Καρχηδονιακός πόλεμος</a:t>
            </a:r>
            <a:r>
              <a:rPr lang="el-GR" sz="4200" dirty="0" smtClean="0">
                <a:latin typeface="Segoe Print" pitchFamily="2" charset="0"/>
              </a:rPr>
              <a:t> ( </a:t>
            </a:r>
            <a:r>
              <a:rPr lang="en-US" sz="4200" i="1" dirty="0" smtClean="0">
                <a:latin typeface="Segoe Print" pitchFamily="2" charset="0"/>
              </a:rPr>
              <a:t>Bellum</a:t>
            </a:r>
            <a:r>
              <a:rPr lang="en-US" sz="4200" dirty="0" smtClean="0">
                <a:latin typeface="Segoe Print" pitchFamily="2" charset="0"/>
              </a:rPr>
              <a:t> </a:t>
            </a:r>
            <a:r>
              <a:rPr lang="en-US" sz="4200" i="1" dirty="0" err="1" smtClean="0">
                <a:latin typeface="Segoe Print" pitchFamily="2" charset="0"/>
              </a:rPr>
              <a:t>Poenicum</a:t>
            </a:r>
            <a:r>
              <a:rPr lang="el-GR" sz="4200" dirty="0" smtClean="0">
                <a:latin typeface="Segoe Print" pitchFamily="2" charset="0"/>
              </a:rPr>
              <a:t> ) του Ναιβίου και αμέσως κατόπιν πρώτος ο</a:t>
            </a:r>
            <a:r>
              <a:rPr lang="el-GR" sz="4200" b="1" dirty="0" smtClean="0">
                <a:latin typeface="Segoe Print" pitchFamily="2" charset="0"/>
              </a:rPr>
              <a:t> Έννιος</a:t>
            </a:r>
            <a:r>
              <a:rPr lang="el-GR" sz="4200" dirty="0" smtClean="0">
                <a:latin typeface="Segoe Print" pitchFamily="2" charset="0"/>
              </a:rPr>
              <a:t>, ως "</a:t>
            </a:r>
            <a:r>
              <a:rPr lang="el-GR" sz="4200" i="1" dirty="0" smtClean="0">
                <a:latin typeface="Segoe Print" pitchFamily="2" charset="0"/>
              </a:rPr>
              <a:t>δεύτερος Όμηρος</a:t>
            </a:r>
            <a:r>
              <a:rPr lang="el-GR" sz="4200" dirty="0" smtClean="0">
                <a:latin typeface="Segoe Print" pitchFamily="2" charset="0"/>
              </a:rPr>
              <a:t>" (όπως ισχυριζόταν ο ίδιος), χρησιμοποιεί τον δακτυλικό εξάμετρο στο ιστορικό του έπος </a:t>
            </a:r>
            <a:r>
              <a:rPr lang="el-GR" sz="4200" i="1" dirty="0" smtClean="0">
                <a:latin typeface="Segoe Print" pitchFamily="2" charset="0"/>
              </a:rPr>
              <a:t>Χρονικά</a:t>
            </a:r>
            <a:r>
              <a:rPr lang="el-GR" sz="4200" dirty="0" smtClean="0">
                <a:latin typeface="Segoe Print" pitchFamily="2" charset="0"/>
              </a:rPr>
              <a:t> ( </a:t>
            </a:r>
            <a:r>
              <a:rPr lang="en-US" sz="4200" i="1" dirty="0" err="1" smtClean="0">
                <a:latin typeface="Segoe Print" pitchFamily="2" charset="0"/>
              </a:rPr>
              <a:t>Annales</a:t>
            </a:r>
            <a:r>
              <a:rPr lang="el-GR" sz="4200" dirty="0" smtClean="0">
                <a:latin typeface="Segoe Print" pitchFamily="2" charset="0"/>
              </a:rPr>
              <a:t> ), που θεωρούνταν εθνικό έπος των Ρωμαίων μέχρι τη σύνθεση της</a:t>
            </a:r>
            <a:r>
              <a:rPr lang="el-GR" sz="4200" i="1" dirty="0" smtClean="0">
                <a:latin typeface="Segoe Print" pitchFamily="2" charset="0"/>
              </a:rPr>
              <a:t> Αινειάδας</a:t>
            </a:r>
            <a:r>
              <a:rPr lang="el-GR" sz="4200" dirty="0" smtClean="0">
                <a:latin typeface="Segoe Print" pitchFamily="2" charset="0"/>
              </a:rPr>
              <a:t> του Βεργιλίου. Πέραν των ελληνικών προσλήψεων, ήδη στα πρώιμα αυτά χρόνια, εμφανίζονται πρωτότυπα και πρωτοποριακά έργα που προοιωνίζουν τις μεγάλες δημιουργίες των κλασικών. Ο </a:t>
            </a:r>
            <a:r>
              <a:rPr lang="el-GR" sz="4200" b="1" dirty="0" smtClean="0">
                <a:latin typeface="Segoe Print" pitchFamily="2" charset="0"/>
              </a:rPr>
              <a:t>Έννιος</a:t>
            </a:r>
            <a:r>
              <a:rPr lang="el-GR" sz="4200" dirty="0" smtClean="0">
                <a:latin typeface="Segoe Print" pitchFamily="2" charset="0"/>
              </a:rPr>
              <a:t> λ.χ. εκτός από το σοβαρό έπος </a:t>
            </a:r>
            <a:r>
              <a:rPr lang="en-US" sz="4200" i="1" dirty="0" err="1" smtClean="0">
                <a:latin typeface="Segoe Print" pitchFamily="2" charset="0"/>
              </a:rPr>
              <a:t>Annales</a:t>
            </a:r>
            <a:r>
              <a:rPr lang="el-GR" sz="4200" dirty="0" smtClean="0">
                <a:latin typeface="Segoe Print" pitchFamily="2" charset="0"/>
              </a:rPr>
              <a:t> έγραψε και μια γαστρονομική παρωδία έπους με τον ελληνοπρεπή τίτλο </a:t>
            </a:r>
            <a:r>
              <a:rPr lang="el-GR" sz="4200" i="1" dirty="0" smtClean="0">
                <a:latin typeface="Segoe Print" pitchFamily="2" charset="0"/>
              </a:rPr>
              <a:t>Ηδυφαγητικά</a:t>
            </a:r>
            <a:r>
              <a:rPr lang="el-GR" sz="4200" dirty="0" smtClean="0">
                <a:latin typeface="Segoe Print" pitchFamily="2" charset="0"/>
              </a:rPr>
              <a:t> ( </a:t>
            </a:r>
            <a:r>
              <a:rPr lang="en-US" sz="4200" i="1" dirty="0" err="1" smtClean="0">
                <a:latin typeface="Segoe Print" pitchFamily="2" charset="0"/>
              </a:rPr>
              <a:t>Hedyphagetica</a:t>
            </a:r>
            <a:r>
              <a:rPr lang="el-GR" sz="4200" dirty="0" smtClean="0">
                <a:latin typeface="Segoe Print" pitchFamily="2" charset="0"/>
              </a:rPr>
              <a:t> , δηλ. "Νοστιμιές"). Ο ίδιος πλάθει τα πρώτα δείγματα σάτιρας («</a:t>
            </a:r>
            <a:r>
              <a:rPr lang="en-US" sz="4200" dirty="0" err="1" smtClean="0">
                <a:latin typeface="Segoe Print" pitchFamily="2" charset="0"/>
              </a:rPr>
              <a:t>satura</a:t>
            </a:r>
            <a:r>
              <a:rPr lang="el-GR" sz="4200" dirty="0" smtClean="0">
                <a:latin typeface="Segoe Print" pitchFamily="2" charset="0"/>
              </a:rPr>
              <a:t>»="πιάτο με ποικίλα φαγητά"), ενός νέου και καθαρά ρωμαϊκού είδους. Στο είδος αυτό θα παρουσιάσει εκπληκτικές επιδόσεις, αμέσως κατόπιν, ο </a:t>
            </a:r>
            <a:r>
              <a:rPr lang="el-GR" sz="4200" b="1" dirty="0" smtClean="0">
                <a:latin typeface="Segoe Print" pitchFamily="2" charset="0"/>
              </a:rPr>
              <a:t>Λουκίλιος</a:t>
            </a:r>
            <a:r>
              <a:rPr lang="el-GR" sz="4200" dirty="0" smtClean="0">
                <a:latin typeface="Segoe Print" pitchFamily="2" charset="0"/>
              </a:rPr>
              <a:t>, ο οποίος μάλιστα θα χαρακτηριστεί «πατέρας του είδους». </a:t>
            </a:r>
            <a:endParaRPr lang="en-US" sz="4200" dirty="0" smtClean="0">
              <a:latin typeface="Segoe Print" pitchFamily="2" charset="0"/>
            </a:endParaRPr>
          </a:p>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17</a:t>
            </a:fld>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rmAutofit fontScale="77500" lnSpcReduction="20000"/>
          </a:bodyPr>
          <a:lstStyle/>
          <a:p>
            <a:pPr marL="0" indent="0">
              <a:buNone/>
            </a:pPr>
            <a:r>
              <a:rPr lang="en-US" b="1" i="1" dirty="0" err="1" smtClean="0">
                <a:latin typeface="Segoe Print" pitchFamily="2" charset="0"/>
              </a:rPr>
              <a:t>πεζογραφία</a:t>
            </a:r>
            <a:endParaRPr lang="en-US" dirty="0" smtClean="0">
              <a:latin typeface="Segoe Print" pitchFamily="2" charset="0"/>
            </a:endParaRPr>
          </a:p>
          <a:p>
            <a:pPr marL="0" indent="0">
              <a:buNone/>
            </a:pPr>
            <a:r>
              <a:rPr lang="el-GR" dirty="0" smtClean="0">
                <a:latin typeface="Segoe Print" pitchFamily="2" charset="0"/>
              </a:rPr>
              <a:t>Τώρα εμφανίζονται και οι πρώτες πεζογραφικές απόπειρες. Ξεχωρίζει ο διάσημος για την αφοσίωσή του στα ρωμαϊκά ιδεώδη </a:t>
            </a:r>
            <a:r>
              <a:rPr lang="el-GR" b="1" dirty="0" smtClean="0">
                <a:latin typeface="Segoe Print" pitchFamily="2" charset="0"/>
              </a:rPr>
              <a:t>Κάτων:</a:t>
            </a:r>
            <a:r>
              <a:rPr lang="el-GR" dirty="0" smtClean="0">
                <a:latin typeface="Segoe Print" pitchFamily="2" charset="0"/>
              </a:rPr>
              <a:t> γράφει ρητορικούς λόγους, ιστορικά, στρατιωτικά, ηθικολογικά, ιατρικά και γεωργικά κείμενα. Σ' αυτόν επεφύλαξε η τύχη το προνόμιο της πατρότητας του αρχαιότερου σωζόμενου πεζού λατινικού έργου που φέρει τον τίτλο </a:t>
            </a:r>
            <a:r>
              <a:rPr lang="el-GR" i="1" dirty="0" smtClean="0">
                <a:latin typeface="Segoe Print" pitchFamily="2" charset="0"/>
              </a:rPr>
              <a:t>Για τη γεωργία </a:t>
            </a:r>
            <a:r>
              <a:rPr lang="el-GR" dirty="0" smtClean="0">
                <a:latin typeface="Segoe Print" pitchFamily="2" charset="0"/>
              </a:rPr>
              <a:t>( </a:t>
            </a:r>
            <a:r>
              <a:rPr lang="en-US" i="1" dirty="0" smtClean="0">
                <a:latin typeface="Segoe Print" pitchFamily="2" charset="0"/>
              </a:rPr>
              <a:t>De</a:t>
            </a:r>
            <a:r>
              <a:rPr lang="en-US" dirty="0" smtClean="0">
                <a:latin typeface="Segoe Print" pitchFamily="2" charset="0"/>
              </a:rPr>
              <a:t> </a:t>
            </a:r>
            <a:r>
              <a:rPr lang="en-US" i="1" dirty="0" err="1" smtClean="0">
                <a:latin typeface="Segoe Print" pitchFamily="2" charset="0"/>
              </a:rPr>
              <a:t>agricultura</a:t>
            </a:r>
            <a:r>
              <a:rPr lang="el-GR" dirty="0" smtClean="0">
                <a:latin typeface="Segoe Print" pitchFamily="2" charset="0"/>
              </a:rPr>
              <a:t> ). </a:t>
            </a:r>
            <a:endParaRPr lang="en-US" dirty="0" smtClean="0">
              <a:latin typeface="Segoe Print" pitchFamily="2" charset="0"/>
            </a:endParaRPr>
          </a:p>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18</a:t>
            </a:fld>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52400"/>
            <a:ext cx="8610600" cy="6705600"/>
          </a:xfrm>
        </p:spPr>
        <p:txBody>
          <a:bodyPr>
            <a:normAutofit fontScale="62500" lnSpcReduction="20000"/>
          </a:bodyPr>
          <a:lstStyle/>
          <a:p>
            <a:pPr algn="ctr">
              <a:buNone/>
            </a:pPr>
            <a:r>
              <a:rPr lang="el-GR" b="1" dirty="0" smtClean="0">
                <a:solidFill>
                  <a:srgbClr val="FF0000"/>
                </a:solidFill>
              </a:rPr>
              <a:t>Η κλασική εποχή (100π.Χ. – 14μΧ.) </a:t>
            </a:r>
          </a:p>
          <a:p>
            <a:pPr>
              <a:buNone/>
            </a:pPr>
            <a:r>
              <a:rPr lang="el-GR" b="1" dirty="0" smtClean="0"/>
              <a:t>Γενικά χαρακτηριστικά </a:t>
            </a:r>
          </a:p>
          <a:p>
            <a:pPr>
              <a:buNone/>
            </a:pPr>
            <a:r>
              <a:rPr lang="el-GR" dirty="0" smtClean="0"/>
              <a:t>1. Η λατινική γλώσσα έχει τώρα πια διαμορφωθεί σε όργανο κατάλληλο να διατυπώσει υψηλής τάξεως έντεχνο λόγο. </a:t>
            </a:r>
          </a:p>
          <a:p>
            <a:pPr>
              <a:buNone/>
            </a:pPr>
            <a:r>
              <a:rPr lang="el-GR" dirty="0" smtClean="0"/>
              <a:t>2. Η λατινική λογοτεχνία προχωρεί σταθερά στη φάση της υψηλής δημιουργίας και της καλλιτεχνικής εκλέπτυνσης: </a:t>
            </a:r>
          </a:p>
          <a:p>
            <a:pPr>
              <a:buNone/>
            </a:pPr>
            <a:r>
              <a:rPr lang="el-GR" dirty="0" smtClean="0"/>
              <a:t>• Επιδιώκονται η αρμονική σύζευξη μορφής και περιεχομένου, πλασματικού και πραγματικού, η εξειδίκευση και το βάθος. </a:t>
            </a:r>
          </a:p>
          <a:p>
            <a:pPr>
              <a:buNone/>
            </a:pPr>
            <a:r>
              <a:rPr lang="el-GR" dirty="0" smtClean="0"/>
              <a:t>• Η δημιουργική κατάκτηση των ελληνικών προτύπων ολοκληρώνεται προς κάθε κατεύθυνση </a:t>
            </a:r>
            <a:r>
              <a:rPr lang="en-US" dirty="0" smtClean="0"/>
              <a:t>-</a:t>
            </a:r>
            <a:r>
              <a:rPr lang="el-GR" dirty="0" smtClean="0"/>
              <a:t> </a:t>
            </a:r>
            <a:r>
              <a:rPr lang="el-GR" dirty="0" smtClean="0"/>
              <a:t>Ο Ρωμαίος καλλιτέχνης τολμά να ανταγωνιστεί με αποτελεσματικό τρόπο τους Έλληνες κολοσσούς των ελληνιστικών, κλασικών και αρχαϊκών χρόνων. </a:t>
            </a:r>
          </a:p>
          <a:p>
            <a:pPr>
              <a:buNone/>
            </a:pPr>
            <a:r>
              <a:rPr lang="el-GR" dirty="0" smtClean="0"/>
              <a:t>Μετά το 90 π.Χ.: εμφάνιση πολλών ταλέντων </a:t>
            </a:r>
            <a:r>
              <a:rPr lang="en-US" dirty="0" smtClean="0"/>
              <a:t>-</a:t>
            </a:r>
            <a:r>
              <a:rPr lang="el-GR" dirty="0" smtClean="0"/>
              <a:t>έργα </a:t>
            </a:r>
            <a:r>
              <a:rPr lang="el-GR" dirty="0" smtClean="0"/>
              <a:t>κλασικά </a:t>
            </a:r>
          </a:p>
          <a:p>
            <a:pPr>
              <a:buNone/>
            </a:pPr>
            <a:r>
              <a:rPr lang="el-GR" b="1" dirty="0" smtClean="0"/>
              <a:t>Χρονολογική διάκριση της κλασικής εποχής </a:t>
            </a:r>
          </a:p>
          <a:p>
            <a:pPr>
              <a:buNone/>
            </a:pPr>
            <a:r>
              <a:rPr lang="el-GR" dirty="0" smtClean="0"/>
              <a:t>α. Οι χρόνοι του Κικέρωνα (100 π.Χ. έως 40 π.Χ.). Δεσπόζει η πεζογραφία. </a:t>
            </a:r>
          </a:p>
          <a:p>
            <a:pPr>
              <a:buNone/>
            </a:pPr>
            <a:r>
              <a:rPr lang="el-GR" dirty="0" smtClean="0"/>
              <a:t>β. Αυγούστειοι χρόνοι (περίπου 40 π.Χ. έως 14 μ.Χ.). Δεσπόζει η ποίηση. </a:t>
            </a:r>
          </a:p>
        </p:txBody>
      </p:sp>
      <p:sp>
        <p:nvSpPr>
          <p:cNvPr id="4" name="Slide Number Placeholder 3"/>
          <p:cNvSpPr>
            <a:spLocks noGrp="1"/>
          </p:cNvSpPr>
          <p:nvPr>
            <p:ph type="sldNum" sz="quarter" idx="12"/>
          </p:nvPr>
        </p:nvSpPr>
        <p:spPr/>
        <p:txBody>
          <a:bodyPr/>
          <a:lstStyle/>
          <a:p>
            <a:fld id="{B6F15528-21DE-4FAA-801E-634DDDAF4B2B}" type="slidenum">
              <a:rPr lang="en-US" smtClean="0"/>
              <a:pPr/>
              <a:t>19</a:t>
            </a:fld>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4" name="Picture 4" descr="http://www.eviaportal.gr/images/upload/33915271120143140_b_halkidiko-alfavito.jpg"/>
          <p:cNvPicPr>
            <a:picLocks noChangeAspect="1" noChangeArrowheads="1"/>
          </p:cNvPicPr>
          <p:nvPr/>
        </p:nvPicPr>
        <p:blipFill>
          <a:blip r:embed="rId2" cstate="print"/>
          <a:srcRect/>
          <a:stretch>
            <a:fillRect/>
          </a:stretch>
        </p:blipFill>
        <p:spPr bwMode="auto">
          <a:xfrm>
            <a:off x="0" y="4844525"/>
            <a:ext cx="9144000" cy="2013475"/>
          </a:xfrm>
          <a:prstGeom prst="rect">
            <a:avLst/>
          </a:prstGeom>
          <a:noFill/>
        </p:spPr>
      </p:pic>
      <p:pic>
        <p:nvPicPr>
          <p:cNvPr id="15366" name="Picture 6" descr="http://www.eviaportal.gr/images/upload/33915271120143246_b_kymi-apoikia-halkida.jpg"/>
          <p:cNvPicPr>
            <a:picLocks noChangeAspect="1" noChangeArrowheads="1"/>
          </p:cNvPicPr>
          <p:nvPr/>
        </p:nvPicPr>
        <p:blipFill>
          <a:blip r:embed="rId3" cstate="print"/>
          <a:srcRect/>
          <a:stretch>
            <a:fillRect/>
          </a:stretch>
        </p:blipFill>
        <p:spPr bwMode="auto">
          <a:xfrm>
            <a:off x="1371600" y="0"/>
            <a:ext cx="6400800" cy="4800600"/>
          </a:xfrm>
          <a:prstGeom prst="rect">
            <a:avLst/>
          </a:prstGeom>
          <a:noFill/>
        </p:spPr>
      </p:pic>
      <p:sp>
        <p:nvSpPr>
          <p:cNvPr id="4" name="Slide Number Placeholder 3"/>
          <p:cNvSpPr>
            <a:spLocks noGrp="1"/>
          </p:cNvSpPr>
          <p:nvPr>
            <p:ph type="sldNum" sz="quarter" idx="12"/>
          </p:nvPr>
        </p:nvSpPr>
        <p:spPr/>
        <p:txBody>
          <a:bodyPr/>
          <a:lstStyle/>
          <a:p>
            <a:fld id="{B6F15528-21DE-4FAA-801E-634DDDAF4B2B}" type="slidenum">
              <a:rPr lang="en-US" smtClean="0"/>
              <a:pPr/>
              <a:t>2</a:t>
            </a:fld>
            <a:endParaRPr lang="en-US"/>
          </a:p>
        </p:txBody>
      </p:sp>
    </p:spTree>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915400" cy="6629400"/>
          </a:xfrm>
        </p:spPr>
        <p:txBody>
          <a:bodyPr>
            <a:normAutofit fontScale="47500" lnSpcReduction="20000"/>
          </a:bodyPr>
          <a:lstStyle/>
          <a:p>
            <a:pPr>
              <a:buNone/>
            </a:pPr>
            <a:r>
              <a:rPr lang="el-GR" dirty="0" smtClean="0"/>
              <a:t>Λογοτεχνική αναγέννηση: με το </a:t>
            </a:r>
            <a:r>
              <a:rPr lang="el-GR" b="1" dirty="0" smtClean="0"/>
              <a:t>«κίνημα των Νεωτέρων»: πολύ καλοδουλεμένα ποιήματα, σύντομα, με σκοτεινό και υπαινικτικό ύφος, εκλέπτυνση και λογιότητα. Λυρική και ελεγειακή ποίηση, επύλλια και επιγράμματα. Με το θάνατο του Αυγούστου αρχίζουν ο επιγονισμός και οι εσωστρεφείς αναγεννήσεις κάτι που δε συνεπάγεται βέβαια απαραίτητα και έκπτωση της ποιότητας ή απουσία ταλέντων. </a:t>
            </a:r>
          </a:p>
          <a:p>
            <a:pPr>
              <a:buNone/>
            </a:pPr>
            <a:r>
              <a:rPr lang="el-GR" b="1" dirty="0" smtClean="0"/>
              <a:t>α. Οι χρόνοι του Κικέρωνα(100-40 π.Χ. ). Δεσπόζει η πεζογραφία. </a:t>
            </a:r>
          </a:p>
          <a:p>
            <a:pPr>
              <a:buNone/>
            </a:pPr>
            <a:r>
              <a:rPr lang="el-GR" dirty="0" smtClean="0"/>
              <a:t>Η εποχή χαρακτηρίζεται από πολέμους και εξωτερικές κατακτήσεις της Ρωμαϊκής Αυτοκρατορίας και από εξοντωτικές έριδες για την εξουσία. Δύο γεγονότα δεσπόζουν και σημαδεύουν τις εξελίξεις: </a:t>
            </a:r>
          </a:p>
          <a:p>
            <a:pPr>
              <a:buNone/>
            </a:pPr>
            <a:r>
              <a:rPr lang="el-GR" dirty="0" smtClean="0"/>
              <a:t>• Η δικτατορία του Σύλλα (82-79 π.Χ.) και </a:t>
            </a:r>
          </a:p>
          <a:p>
            <a:pPr>
              <a:buNone/>
            </a:pPr>
            <a:r>
              <a:rPr lang="el-GR" dirty="0" smtClean="0"/>
              <a:t>• Η δολοφονία του Καίσαρα το 44 π.Χ. </a:t>
            </a:r>
          </a:p>
          <a:p>
            <a:pPr>
              <a:buNone/>
            </a:pPr>
            <a:r>
              <a:rPr lang="el-GR" b="1" dirty="0" smtClean="0"/>
              <a:t>Ο Ρωμαίος λογοτέχνης : </a:t>
            </a:r>
          </a:p>
          <a:p>
            <a:pPr>
              <a:buNone/>
            </a:pPr>
            <a:r>
              <a:rPr lang="el-GR" dirty="0" smtClean="0"/>
              <a:t>• Επικεντρώνει το ενδιαφέρον του στη ρωμαϊκή ιστορία, παρελθούσα και σύγχρονη, στη γλώσσα και τη γραμματεία, το δίκαιο και τον πολιτισμό του. </a:t>
            </a:r>
          </a:p>
          <a:p>
            <a:pPr>
              <a:buNone/>
            </a:pPr>
            <a:r>
              <a:rPr lang="el-GR" dirty="0" smtClean="0"/>
              <a:t>• Η έντονη συμμετοχή του στα εσωτερικά τεκταινόμενα αποτυπώνεται σε ρητορικούς λόγους προσανατολισμένους στα πρότυπα των αττικών ρητόρων. </a:t>
            </a:r>
          </a:p>
          <a:p>
            <a:pPr>
              <a:buNone/>
            </a:pPr>
            <a:r>
              <a:rPr lang="el-GR" dirty="0" smtClean="0"/>
              <a:t>• Η έντονη απογοήτευση που δημιουργεί το γεγονός αυτό ωθεί τους συγγραφείς σε μια φιλοσοφική φυγή από την πραγματικότητα, φανερή σε όλα σχεδόν τα λογοτεχνικά γένη. </a:t>
            </a:r>
          </a:p>
          <a:p>
            <a:pPr>
              <a:buNone/>
            </a:pPr>
            <a:r>
              <a:rPr lang="el-GR" dirty="0" smtClean="0"/>
              <a:t>Αυτονόμηση από τα ελληνικά πρότυπα </a:t>
            </a:r>
            <a:r>
              <a:rPr lang="en-US" dirty="0" smtClean="0"/>
              <a:t>-</a:t>
            </a:r>
            <a:r>
              <a:rPr lang="el-GR" dirty="0" smtClean="0"/>
              <a:t>προσωπικές </a:t>
            </a:r>
            <a:r>
              <a:rPr lang="el-GR" dirty="0" smtClean="0"/>
              <a:t>επιλογές και κατακτήσεις σε όλα τα λογοτεχνικά είδη </a:t>
            </a:r>
          </a:p>
          <a:p>
            <a:endParaRPr lang="el-GR" dirty="0" smtClean="0"/>
          </a:p>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20</a:t>
            </a:fld>
            <a:endParaRPr 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0"/>
            <a:ext cx="8686800" cy="6629400"/>
          </a:xfrm>
        </p:spPr>
        <p:txBody>
          <a:bodyPr>
            <a:normAutofit fontScale="55000" lnSpcReduction="20000"/>
          </a:bodyPr>
          <a:lstStyle/>
          <a:p>
            <a:pPr>
              <a:buNone/>
            </a:pPr>
            <a:r>
              <a:rPr lang="el-GR" sz="4200" b="1" dirty="0" smtClean="0">
                <a:latin typeface="Segoe Print" pitchFamily="2" charset="0"/>
              </a:rPr>
              <a:t>Οι λογοτέχνες αυτής της περιόδου </a:t>
            </a:r>
          </a:p>
          <a:p>
            <a:pPr>
              <a:buNone/>
            </a:pPr>
            <a:r>
              <a:rPr lang="el-GR" sz="4200" b="1" dirty="0" smtClean="0">
                <a:latin typeface="Segoe Print" pitchFamily="2" charset="0"/>
              </a:rPr>
              <a:t>1. Μάρκος Τύλλιος Κικέρων (</a:t>
            </a:r>
            <a:r>
              <a:rPr lang="en-US" sz="4200" b="1" dirty="0" smtClean="0">
                <a:latin typeface="Segoe Print" pitchFamily="2" charset="0"/>
              </a:rPr>
              <a:t>Marcus </a:t>
            </a:r>
            <a:r>
              <a:rPr lang="en-US" sz="4200" b="1" dirty="0" err="1" smtClean="0">
                <a:latin typeface="Segoe Print" pitchFamily="2" charset="0"/>
              </a:rPr>
              <a:t>Tullius</a:t>
            </a:r>
            <a:r>
              <a:rPr lang="en-US" sz="4200" b="1" dirty="0" smtClean="0">
                <a:latin typeface="Segoe Print" pitchFamily="2" charset="0"/>
              </a:rPr>
              <a:t> Cicero- 106-44 </a:t>
            </a:r>
            <a:r>
              <a:rPr lang="el-GR" sz="4200" b="1" dirty="0" smtClean="0">
                <a:latin typeface="Segoe Print" pitchFamily="2" charset="0"/>
              </a:rPr>
              <a:t>π.Χ.) </a:t>
            </a:r>
          </a:p>
          <a:p>
            <a:pPr>
              <a:buNone/>
            </a:pPr>
            <a:r>
              <a:rPr lang="el-GR" sz="4200" dirty="0" smtClean="0">
                <a:latin typeface="Segoe Print" pitchFamily="2" charset="0"/>
              </a:rPr>
              <a:t>Το έργο του (και μερικούς λόγους και διαλόγους) </a:t>
            </a:r>
          </a:p>
          <a:p>
            <a:pPr>
              <a:buNone/>
            </a:pPr>
            <a:r>
              <a:rPr lang="el-GR" sz="4200" dirty="0" smtClean="0">
                <a:latin typeface="Segoe Print" pitchFamily="2" charset="0"/>
              </a:rPr>
              <a:t>• Ρητορική: ένας από τους σημαντικότερους ρήτορες της αρχαιότητας. Θεωρητική πραγμάτευση ζητημάτων σχετικών με τη ρητορεία και το ρήτορα. </a:t>
            </a:r>
          </a:p>
          <a:p>
            <a:pPr>
              <a:buNone/>
            </a:pPr>
            <a:r>
              <a:rPr lang="el-GR" sz="4200" dirty="0" smtClean="0">
                <a:latin typeface="Segoe Print" pitchFamily="2" charset="0"/>
              </a:rPr>
              <a:t>• Θερμός θαυμαστής του Πλάτωνα (εκλεκτικός οπαδός και άλλων φιλοσοφικών ρευμάτων δημιουργεί μία σειρά από υπέροχους φιλοσοφικούς διαλόγους. Χαρακτηριστικά του έργου του είναι η καθαρότητα της έκφρασης, η κομψότητα και η καλλιέπεια, η ζωηρότητα και το υφολογικό του ύψος. Κορυφαίο υπόδειγμα λατινικού λόγου. </a:t>
            </a:r>
          </a:p>
          <a:p>
            <a:pPr>
              <a:buNone/>
            </a:pPr>
            <a:r>
              <a:rPr lang="el-GR" sz="4200" dirty="0" smtClean="0">
                <a:latin typeface="Segoe Print" pitchFamily="2" charset="0"/>
              </a:rPr>
              <a:t>-Μεγάλος ρήτορας, πάνω από 100 λόγοι πολιτικοί και δικανικοί </a:t>
            </a:r>
          </a:p>
          <a:p>
            <a:pPr>
              <a:buNone/>
            </a:pPr>
            <a:r>
              <a:rPr lang="el-GR" sz="4200" dirty="0" smtClean="0">
                <a:latin typeface="Segoe Print" pitchFamily="2" charset="0"/>
              </a:rPr>
              <a:t>-Θεωρητική πραγμάτευση ζητημάτων ρητορικής </a:t>
            </a:r>
          </a:p>
          <a:p>
            <a:pPr>
              <a:buNone/>
            </a:pPr>
            <a:r>
              <a:rPr lang="el-GR" sz="4200" dirty="0" smtClean="0">
                <a:latin typeface="Segoe Print" pitchFamily="2" charset="0"/>
              </a:rPr>
              <a:t>-Δημιουργός φιλοσοφικών διαλόγων </a:t>
            </a:r>
          </a:p>
          <a:p>
            <a:pPr>
              <a:buNone/>
            </a:pPr>
            <a:r>
              <a:rPr lang="el-GR" sz="4200" dirty="0" smtClean="0">
                <a:latin typeface="Segoe Print" pitchFamily="2" charset="0"/>
              </a:rPr>
              <a:t>-800 επιστολές </a:t>
            </a:r>
          </a:p>
          <a:p>
            <a:pPr>
              <a:buNone/>
            </a:pPr>
            <a:r>
              <a:rPr lang="el-GR" sz="4200" dirty="0" smtClean="0">
                <a:latin typeface="Segoe Print" pitchFamily="2" charset="0"/>
              </a:rPr>
              <a:t>-Υπόδειγμα λατινικού λόγου</a:t>
            </a:r>
            <a:endParaRPr lang="en-US" dirty="0">
              <a:latin typeface="Segoe Print" pitchFamily="2" charset="0"/>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21</a:t>
            </a:fld>
            <a:endParaRPr 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686800" cy="6400800"/>
          </a:xfrm>
        </p:spPr>
        <p:txBody>
          <a:bodyPr>
            <a:normAutofit fontScale="55000" lnSpcReduction="20000"/>
          </a:bodyPr>
          <a:lstStyle/>
          <a:p>
            <a:pPr>
              <a:buNone/>
            </a:pPr>
            <a:r>
              <a:rPr lang="el-GR" b="1" dirty="0" smtClean="0">
                <a:latin typeface="Segoe Print" pitchFamily="2" charset="0"/>
              </a:rPr>
              <a:t>2. Βάρων ο Ρεατίνος (116-27π.Χ.) </a:t>
            </a:r>
          </a:p>
          <a:p>
            <a:pPr>
              <a:buNone/>
            </a:pPr>
            <a:r>
              <a:rPr lang="el-GR" dirty="0" smtClean="0">
                <a:latin typeface="Segoe Print" pitchFamily="2" charset="0"/>
              </a:rPr>
              <a:t>-Από τους πιο καλλιεργημένους </a:t>
            </a:r>
          </a:p>
          <a:p>
            <a:pPr>
              <a:buNone/>
            </a:pPr>
            <a:r>
              <a:rPr lang="el-GR" dirty="0" smtClean="0">
                <a:latin typeface="Segoe Print" pitchFamily="2" charset="0"/>
              </a:rPr>
              <a:t>-Δεινός γνώστης της λατινικής γλώσσας </a:t>
            </a:r>
          </a:p>
          <a:p>
            <a:pPr>
              <a:buNone/>
            </a:pPr>
            <a:r>
              <a:rPr lang="el-GR" dirty="0" smtClean="0">
                <a:latin typeface="Segoe Print" pitchFamily="2" charset="0"/>
              </a:rPr>
              <a:t>-600 βιβλία για ποικίλα θέματα </a:t>
            </a:r>
          </a:p>
          <a:p>
            <a:pPr>
              <a:buNone/>
            </a:pPr>
            <a:r>
              <a:rPr lang="el-GR" dirty="0" smtClean="0">
                <a:latin typeface="Segoe Print" pitchFamily="2" charset="0"/>
              </a:rPr>
              <a:t>Αντίθετα με τον Βάρωνα, οι υπόλοιποι εξειδικεύονται στην ιστοριογραφία </a:t>
            </a:r>
          </a:p>
          <a:p>
            <a:pPr>
              <a:buNone/>
            </a:pPr>
            <a:r>
              <a:rPr lang="el-GR" dirty="0" smtClean="0">
                <a:latin typeface="Segoe Print" pitchFamily="2" charset="0"/>
              </a:rPr>
              <a:t>Εγκυκλοπαιδιστής, γραμματολόγος, αρχαιοδίφης- ιστορικός, νομομαθής, τεχνοκρίτης και φιλόσοφος. Έγραψε βιβλία σχετικά με τη ρωμαϊκή και την παγκόσμια ιστορία, τη θρησκεία, τον πολιτισμό, τις καλές τέχνες, το θέατρο, τους νόμους, την παιδαγωγική, τις επιστήμες, τη γλώσσα, τη γεωργία) </a:t>
            </a:r>
          </a:p>
          <a:p>
            <a:pPr>
              <a:buNone/>
            </a:pPr>
            <a:r>
              <a:rPr lang="el-GR" b="1" dirty="0" smtClean="0">
                <a:latin typeface="Segoe Print" pitchFamily="2" charset="0"/>
              </a:rPr>
              <a:t>Ιστοριογραφία </a:t>
            </a:r>
          </a:p>
          <a:p>
            <a:pPr>
              <a:buNone/>
            </a:pPr>
            <a:r>
              <a:rPr lang="el-GR" b="1" dirty="0" smtClean="0">
                <a:latin typeface="Segoe Print" pitchFamily="2" charset="0"/>
              </a:rPr>
              <a:t>1. Ιούλιος Καίσαρ (απομνημονεύματα: στρατιωτικές αναμνήσεις διατυπωμένες σε καθαρά και λιτά λατινικά, σε ύφος που ανακαλεί τον Ξενοφώντα). </a:t>
            </a:r>
          </a:p>
          <a:p>
            <a:pPr>
              <a:buNone/>
            </a:pPr>
            <a:r>
              <a:rPr lang="el-GR" b="1" dirty="0" smtClean="0">
                <a:latin typeface="Segoe Print" pitchFamily="2" charset="0"/>
              </a:rPr>
              <a:t>2. Κορνήλιος Νέπως (ιστορική βιογραφία). </a:t>
            </a:r>
          </a:p>
          <a:p>
            <a:pPr>
              <a:buNone/>
            </a:pPr>
            <a:r>
              <a:rPr lang="el-GR" b="1" dirty="0" smtClean="0">
                <a:latin typeface="Segoe Print" pitchFamily="2" charset="0"/>
              </a:rPr>
              <a:t>3. Σαλλούστιος Κρίσπος (θουκυδίδεια ιστοριογραφία ή ιστορική μονογραφία, Η συνωμοσία του Κατιλίνα : De Catilinae coniuratione) </a:t>
            </a:r>
          </a:p>
        </p:txBody>
      </p:sp>
      <p:sp>
        <p:nvSpPr>
          <p:cNvPr id="4" name="Slide Number Placeholder 3"/>
          <p:cNvSpPr>
            <a:spLocks noGrp="1"/>
          </p:cNvSpPr>
          <p:nvPr>
            <p:ph type="sldNum" sz="quarter" idx="12"/>
          </p:nvPr>
        </p:nvSpPr>
        <p:spPr/>
        <p:txBody>
          <a:bodyPr/>
          <a:lstStyle/>
          <a:p>
            <a:fld id="{B6F15528-21DE-4FAA-801E-634DDDAF4B2B}" type="slidenum">
              <a:rPr lang="en-US" smtClean="0"/>
              <a:pPr/>
              <a:t>22</a:t>
            </a:fld>
            <a:endParaRPr lang="en-US"/>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50837"/>
            <a:ext cx="8686800" cy="6126163"/>
          </a:xfrm>
        </p:spPr>
        <p:txBody>
          <a:bodyPr>
            <a:normAutofit fontScale="55000" lnSpcReduction="20000"/>
          </a:bodyPr>
          <a:lstStyle/>
          <a:p>
            <a:pPr>
              <a:buNone/>
            </a:pPr>
            <a:r>
              <a:rPr lang="el-GR" b="1" dirty="0" smtClean="0">
                <a:latin typeface="Segoe Print" pitchFamily="2" charset="0"/>
              </a:rPr>
              <a:t>Ποίηση </a:t>
            </a:r>
          </a:p>
          <a:p>
            <a:pPr>
              <a:buNone/>
            </a:pPr>
            <a:r>
              <a:rPr lang="el-GR" dirty="0" smtClean="0">
                <a:latin typeface="Segoe Print" pitchFamily="2" charset="0"/>
              </a:rPr>
              <a:t>Ποιητική συγκομιδή ποσοτικά λίγη, ποιοτικά όμως τεράστια. </a:t>
            </a:r>
          </a:p>
          <a:p>
            <a:pPr>
              <a:buNone/>
            </a:pPr>
            <a:r>
              <a:rPr lang="el-GR" dirty="0" smtClean="0">
                <a:latin typeface="Segoe Print" pitchFamily="2" charset="0"/>
              </a:rPr>
              <a:t>1. </a:t>
            </a:r>
            <a:r>
              <a:rPr lang="el-GR" b="1" dirty="0" smtClean="0">
                <a:latin typeface="Segoe Print" pitchFamily="2" charset="0"/>
              </a:rPr>
              <a:t>Βαλέριος Κάτουλλος (84- 54 π.Χ.) </a:t>
            </a:r>
          </a:p>
          <a:p>
            <a:pPr>
              <a:buNone/>
            </a:pPr>
            <a:r>
              <a:rPr lang="el-GR" dirty="0" smtClean="0">
                <a:latin typeface="Segoe Print" pitchFamily="2" charset="0"/>
              </a:rPr>
              <a:t>-Λυρική και επιγραμματική ποίηση (116 ποιήματα)  Πρώτη κορυφαία ρωμαϊκή εκπροσώπηση </a:t>
            </a:r>
          </a:p>
          <a:p>
            <a:pPr>
              <a:buNone/>
            </a:pPr>
            <a:r>
              <a:rPr lang="el-GR" dirty="0" smtClean="0">
                <a:latin typeface="Segoe Print" pitchFamily="2" charset="0"/>
              </a:rPr>
              <a:t>-Πηγή έμπνευσης η Λεσβία= σύμβολο ερωτικής ποιητικής έμπνευσης </a:t>
            </a:r>
          </a:p>
          <a:p>
            <a:pPr>
              <a:buNone/>
            </a:pPr>
            <a:r>
              <a:rPr lang="el-GR" dirty="0" smtClean="0">
                <a:latin typeface="Segoe Print" pitchFamily="2" charset="0"/>
              </a:rPr>
              <a:t>-Απαισιόδοξη ερωτική ποίηση </a:t>
            </a:r>
          </a:p>
          <a:p>
            <a:pPr>
              <a:buNone/>
            </a:pPr>
            <a:r>
              <a:rPr lang="el-GR" dirty="0" smtClean="0">
                <a:latin typeface="Segoe Print" pitchFamily="2" charset="0"/>
              </a:rPr>
              <a:t>2. </a:t>
            </a:r>
            <a:r>
              <a:rPr lang="el-GR" b="1" dirty="0" smtClean="0">
                <a:latin typeface="Segoe Print" pitchFamily="2" charset="0"/>
              </a:rPr>
              <a:t>Λουκρήτιος (επικούρειος επαναστάτης, υλιστής) </a:t>
            </a:r>
          </a:p>
          <a:p>
            <a:pPr>
              <a:buNone/>
            </a:pPr>
            <a:r>
              <a:rPr lang="el-GR" dirty="0" smtClean="0">
                <a:latin typeface="Segoe Print" pitchFamily="2" charset="0"/>
              </a:rPr>
              <a:t>- Σκοτεινό Φιλοσοφικό έπος: «Για τη φύση των πραγμάτων» (De rerum natura). </a:t>
            </a:r>
          </a:p>
          <a:p>
            <a:pPr>
              <a:buNone/>
            </a:pPr>
            <a:r>
              <a:rPr lang="el-GR" dirty="0" smtClean="0">
                <a:latin typeface="Segoe Print" pitchFamily="2" charset="0"/>
              </a:rPr>
              <a:t>-Νεωτερικές αρετές (-συντομίας), κοσμολογικό περιεχόμενο, κήρυγμα εναντίον της δεισιδαιμονίας..., ύμνος στον έρωτα </a:t>
            </a:r>
          </a:p>
          <a:p>
            <a:pPr>
              <a:buNone/>
            </a:pPr>
            <a:r>
              <a:rPr lang="el-GR" dirty="0" smtClean="0">
                <a:latin typeface="Segoe Print" pitchFamily="2" charset="0"/>
              </a:rPr>
              <a:t>3. </a:t>
            </a:r>
            <a:r>
              <a:rPr lang="el-GR" b="1" dirty="0" smtClean="0">
                <a:latin typeface="Segoe Print" pitchFamily="2" charset="0"/>
              </a:rPr>
              <a:t>Βάρρων : Μενίππειες σάτιρες (Saturae Menippeae), συνδυασμός ποιητικού-πεζού λόγου </a:t>
            </a:r>
          </a:p>
          <a:p>
            <a:pPr>
              <a:buNone/>
            </a:pPr>
            <a:r>
              <a:rPr lang="el-GR" b="1" dirty="0" smtClean="0">
                <a:latin typeface="Segoe Print" pitchFamily="2" charset="0"/>
              </a:rPr>
              <a:t>β. Αυγούστειοι χρόνοι (περίπου 40 π.Χ.- 14 μ.Χ.). Δεσπόζει η ποίηση. </a:t>
            </a:r>
          </a:p>
          <a:p>
            <a:endParaRPr lang="en-US" dirty="0" smtClean="0"/>
          </a:p>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23</a:t>
            </a:fld>
            <a:endParaRPr lang="en-US"/>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686800" cy="6629400"/>
          </a:xfrm>
        </p:spPr>
        <p:txBody>
          <a:bodyPr>
            <a:normAutofit fontScale="47500" lnSpcReduction="20000"/>
          </a:bodyPr>
          <a:lstStyle/>
          <a:p>
            <a:pPr>
              <a:buNone/>
            </a:pPr>
            <a:r>
              <a:rPr lang="el-GR" b="1" dirty="0" smtClean="0">
                <a:latin typeface="Segoe Print" pitchFamily="2" charset="0"/>
              </a:rPr>
              <a:t>Αυγούστειοι χρόνοι: Γενικά χαρακτηριστικά </a:t>
            </a:r>
          </a:p>
          <a:p>
            <a:pPr>
              <a:buNone/>
            </a:pPr>
            <a:r>
              <a:rPr lang="el-GR" dirty="0" smtClean="0">
                <a:latin typeface="Segoe Print" pitchFamily="2" charset="0"/>
              </a:rPr>
              <a:t>1. Παραγωγή από τη ρωμαϊκή Μούσα κατεξοχήν κλασικών προϊόντων. </a:t>
            </a:r>
          </a:p>
          <a:p>
            <a:pPr>
              <a:buNone/>
            </a:pPr>
            <a:r>
              <a:rPr lang="el-GR" dirty="0" smtClean="0">
                <a:latin typeface="Segoe Print" pitchFamily="2" charset="0"/>
              </a:rPr>
              <a:t>2. Ο Αύγουστος και ο Μαικήνας υποστηρίζουν οικονομικά και συσπειρώνουν σε λογοτεχνικούς κύκλους κορυφαία ταλέντα («πατρωνεία»). </a:t>
            </a:r>
          </a:p>
          <a:p>
            <a:pPr>
              <a:buNone/>
            </a:pPr>
            <a:r>
              <a:rPr lang="el-GR" dirty="0" smtClean="0">
                <a:latin typeface="Segoe Print" pitchFamily="2" charset="0"/>
              </a:rPr>
              <a:t>3. Το κέντρο βάρους μετατοπίζεται στην ποιητική δημιουργία. Απουσία ρητορικής (θάνατος Κικέρωνα δολοφονία). Κύριοι εκπρόσωποι της ποίησης: Βεργίλιος, Οράτιος, Τίβουλλος, Προπέρτιος, Οβίδιος. </a:t>
            </a:r>
          </a:p>
          <a:p>
            <a:pPr>
              <a:buNone/>
            </a:pPr>
            <a:r>
              <a:rPr lang="el-GR" dirty="0" smtClean="0">
                <a:latin typeface="Segoe Print" pitchFamily="2" charset="0"/>
              </a:rPr>
              <a:t>4. Πεζός λόγος: Λίβιος. </a:t>
            </a:r>
          </a:p>
          <a:p>
            <a:pPr>
              <a:buNone/>
            </a:pPr>
            <a:r>
              <a:rPr lang="el-GR" b="1" dirty="0" smtClean="0">
                <a:latin typeface="Segoe Print" pitchFamily="2" charset="0"/>
              </a:rPr>
              <a:t>Κύριοι εκπρόσωποι – σημαντικά έργα </a:t>
            </a:r>
          </a:p>
          <a:p>
            <a:pPr>
              <a:buNone/>
            </a:pPr>
            <a:r>
              <a:rPr lang="el-GR" b="1" dirty="0" smtClean="0">
                <a:latin typeface="Segoe Print" pitchFamily="2" charset="0"/>
              </a:rPr>
              <a:t>Ποίηση </a:t>
            </a:r>
          </a:p>
          <a:p>
            <a:pPr>
              <a:buNone/>
            </a:pPr>
            <a:r>
              <a:rPr lang="el-GR" dirty="0" smtClean="0">
                <a:latin typeface="Segoe Print" pitchFamily="2" charset="0"/>
              </a:rPr>
              <a:t>1. </a:t>
            </a:r>
            <a:r>
              <a:rPr lang="el-GR" b="1" dirty="0" smtClean="0">
                <a:latin typeface="Segoe Print" pitchFamily="2" charset="0"/>
              </a:rPr>
              <a:t>Πόπλιος Βεργίλιος Μάρων (70-19 π.Χ.): ο «εθνικός ποιητής» των Ρωμαίων με μεγάλη επίδραση στους λογοτέχνες της Ύστερης Αρχαιότητας, του Μεσαίωνα και των Νεότερων Χρόνων. </a:t>
            </a:r>
          </a:p>
          <a:p>
            <a:pPr>
              <a:buNone/>
            </a:pPr>
            <a:r>
              <a:rPr lang="el-GR" dirty="0" smtClean="0">
                <a:latin typeface="Segoe Print" pitchFamily="2" charset="0"/>
              </a:rPr>
              <a:t>• Αινειάδα, (Aeneis): το εθνικό έπος των Ρωμαίων, κλασικό έργο ολόκληρης της ευρωπαϊκής λογοτεχνίας, ένας πολύπλοκος και πολυδιάστατος συνδυασμός της Οδύσσειας και της Ιλιάδας σε καλλιμαχικές διαστάσεις. </a:t>
            </a:r>
          </a:p>
          <a:p>
            <a:pPr>
              <a:buNone/>
            </a:pPr>
            <a:r>
              <a:rPr lang="el-GR" dirty="0" smtClean="0">
                <a:latin typeface="Segoe Print" pitchFamily="2" charset="0"/>
              </a:rPr>
              <a:t>•Δέκα βουκολικές Εκλογές (Eclogae) : πρότυπό του τα Ειδύλλια του Θεοκρίτου. </a:t>
            </a:r>
          </a:p>
          <a:p>
            <a:pPr>
              <a:buNone/>
            </a:pPr>
            <a:r>
              <a:rPr lang="el-GR" dirty="0" smtClean="0">
                <a:latin typeface="Segoe Print" pitchFamily="2" charset="0"/>
              </a:rPr>
              <a:t>• Γεωργικά (Georgica): πρότυπο το Έργα και Ημέραι του Ησιόδου</a:t>
            </a:r>
            <a:r>
              <a:rPr lang="el-GR" dirty="0" smtClean="0"/>
              <a:t>. </a:t>
            </a:r>
          </a:p>
        </p:txBody>
      </p:sp>
      <p:sp>
        <p:nvSpPr>
          <p:cNvPr id="4" name="Slide Number Placeholder 3"/>
          <p:cNvSpPr>
            <a:spLocks noGrp="1"/>
          </p:cNvSpPr>
          <p:nvPr>
            <p:ph type="sldNum" sz="quarter" idx="12"/>
          </p:nvPr>
        </p:nvSpPr>
        <p:spPr/>
        <p:txBody>
          <a:bodyPr/>
          <a:lstStyle/>
          <a:p>
            <a:fld id="{B6F15528-21DE-4FAA-801E-634DDDAF4B2B}" type="slidenum">
              <a:rPr lang="en-US" smtClean="0"/>
              <a:pPr/>
              <a:t>24</a:t>
            </a:fld>
            <a:endParaRPr lang="en-US"/>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1"/>
            <a:ext cx="8458200" cy="6248400"/>
          </a:xfrm>
        </p:spPr>
        <p:txBody>
          <a:bodyPr>
            <a:normAutofit fontScale="47500" lnSpcReduction="20000"/>
          </a:bodyPr>
          <a:lstStyle/>
          <a:p>
            <a:pPr>
              <a:buNone/>
            </a:pPr>
            <a:r>
              <a:rPr lang="el-GR" sz="4900" dirty="0" smtClean="0">
                <a:latin typeface="Segoe Print" pitchFamily="2" charset="0"/>
              </a:rPr>
              <a:t>2. </a:t>
            </a:r>
            <a:r>
              <a:rPr lang="el-GR" sz="4900" b="1" dirty="0" smtClean="0">
                <a:latin typeface="Segoe Print" pitchFamily="2" charset="0"/>
              </a:rPr>
              <a:t>Κόιντος Οράτιος Φλακκος (65 π.Χ.- 8 μ.Χ.) </a:t>
            </a:r>
          </a:p>
          <a:p>
            <a:pPr>
              <a:buNone/>
            </a:pPr>
            <a:r>
              <a:rPr lang="el-GR" sz="4900" dirty="0" smtClean="0">
                <a:latin typeface="Segoe Print" pitchFamily="2" charset="0"/>
              </a:rPr>
              <a:t>Τολμητίας των λέξεων </a:t>
            </a:r>
          </a:p>
          <a:p>
            <a:pPr>
              <a:buNone/>
            </a:pPr>
            <a:r>
              <a:rPr lang="el-GR" sz="4900" dirty="0" smtClean="0">
                <a:latin typeface="Segoe Print" pitchFamily="2" charset="0"/>
              </a:rPr>
              <a:t>Μετέφερε «Αιολικό άσμα» στη Ρώμη </a:t>
            </a:r>
          </a:p>
          <a:p>
            <a:pPr>
              <a:buNone/>
            </a:pPr>
            <a:r>
              <a:rPr lang="el-GR" sz="4900" dirty="0" smtClean="0">
                <a:latin typeface="Segoe Print" pitchFamily="2" charset="0"/>
              </a:rPr>
              <a:t>• Επωδοί (Epodi): πρότυπο ο ιαμβογράφος Αρχίλοχος. </a:t>
            </a:r>
          </a:p>
          <a:p>
            <a:pPr>
              <a:buNone/>
            </a:pPr>
            <a:r>
              <a:rPr lang="el-GR" sz="4900" dirty="0" smtClean="0">
                <a:latin typeface="Segoe Print" pitchFamily="2" charset="0"/>
              </a:rPr>
              <a:t>• Ωδές (Carmina): πρότυπα οι λυρικοί Αλκαίος, Ανακρέοντας, Πίνδαρος, Σαπφώ κ.ά. </a:t>
            </a:r>
          </a:p>
          <a:p>
            <a:pPr>
              <a:buNone/>
            </a:pPr>
            <a:r>
              <a:rPr lang="el-GR" sz="4900" dirty="0" smtClean="0">
                <a:latin typeface="Segoe Print" pitchFamily="2" charset="0"/>
              </a:rPr>
              <a:t>• «Σάτιρα» Sermones : οδηγεί τη ρωμαϊκή σάτιρα στην πλήρη της ωρίμανση. </a:t>
            </a:r>
          </a:p>
          <a:p>
            <a:pPr>
              <a:buNone/>
            </a:pPr>
            <a:r>
              <a:rPr lang="el-GR" sz="4900" dirty="0" smtClean="0">
                <a:latin typeface="Segoe Print" pitchFamily="2" charset="0"/>
              </a:rPr>
              <a:t>• «Ποιητικές επιστολές»: Epistulae : είδος της ποιητικής επιστολής ως κλασική ρωμαϊκή δημιουργία. Διάσημη η τεχνοκριτική επιστολή, η γνωστή ως Ποιητική Τέχνη (Ars Poetica). </a:t>
            </a:r>
          </a:p>
          <a:p>
            <a:pPr>
              <a:buNone/>
            </a:pPr>
            <a:r>
              <a:rPr lang="el-GR" sz="4900" dirty="0" smtClean="0">
                <a:latin typeface="Segoe Print" pitchFamily="2" charset="0"/>
              </a:rPr>
              <a:t>• Ύμνος της Εκατονταετίας (Carmen Saeculare): για την επίσημη έναρξη της «pax Augusta» (Αυγούστειας Ειρήνης) το 17 π.Χ. Πολλά σύντομα ποιήματα του Οράτιου αποτελούν κομψοτεχνήματα ποιητικής μικροτεχνίας. </a:t>
            </a:r>
          </a:p>
          <a:p>
            <a:pPr>
              <a:buNone/>
            </a:pPr>
            <a:endParaRPr lang="en-US" dirty="0" smtClean="0"/>
          </a:p>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25</a:t>
            </a:fld>
            <a:endParaRPr lang="en-US"/>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6248400"/>
          </a:xfrm>
        </p:spPr>
        <p:txBody>
          <a:bodyPr>
            <a:normAutofit fontScale="70000" lnSpcReduction="20000"/>
          </a:bodyPr>
          <a:lstStyle/>
          <a:p>
            <a:pPr>
              <a:buNone/>
            </a:pPr>
            <a:r>
              <a:rPr lang="el-GR" b="1" dirty="0" smtClean="0">
                <a:latin typeface="Segoe Print" pitchFamily="2" charset="0"/>
              </a:rPr>
              <a:t>Τίβουλος (50-19 π.Χ.), Προπέρτιος (50 π.Χ.-γέννηση του Χριστού), Οβίδιος (43 π.Χ.-17 μ.Χ.) </a:t>
            </a:r>
          </a:p>
          <a:p>
            <a:pPr>
              <a:buNone/>
            </a:pPr>
            <a:r>
              <a:rPr lang="el-GR" dirty="0" smtClean="0">
                <a:latin typeface="Segoe Print" pitchFamily="2" charset="0"/>
              </a:rPr>
              <a:t>-Μεταμόρφωσαν πλήρως την ελληνική ελεγεία, την οδήγησαν σε τέτοιο ύψος  «προκαλούν» τους Έλληνες </a:t>
            </a:r>
          </a:p>
          <a:p>
            <a:pPr>
              <a:buNone/>
            </a:pPr>
            <a:r>
              <a:rPr lang="el-GR" dirty="0" smtClean="0">
                <a:latin typeface="Segoe Print" pitchFamily="2" charset="0"/>
              </a:rPr>
              <a:t>-Εμπνέονται απ’ τη «λεπταλέη Μούσα» και από τις αγαπημένες τους (με ψευδώνυμο) </a:t>
            </a:r>
          </a:p>
          <a:p>
            <a:pPr>
              <a:buNone/>
            </a:pPr>
            <a:r>
              <a:rPr lang="el-GR" dirty="0" smtClean="0">
                <a:latin typeface="Segoe Print" pitchFamily="2" charset="0"/>
              </a:rPr>
              <a:t>-Λογοτεχνική σύμβαση με γνήσιο βίωμα </a:t>
            </a:r>
          </a:p>
          <a:p>
            <a:pPr>
              <a:buNone/>
            </a:pPr>
            <a:r>
              <a:rPr lang="el-GR" dirty="0" smtClean="0">
                <a:latin typeface="Segoe Print" pitchFamily="2" charset="0"/>
              </a:rPr>
              <a:t>3. </a:t>
            </a:r>
            <a:r>
              <a:rPr lang="el-GR" b="1" dirty="0" smtClean="0">
                <a:latin typeface="Segoe Print" pitchFamily="2" charset="0"/>
              </a:rPr>
              <a:t>Ο Τίβουλλος (περίπου 50- 19 π.Χ.): καθαρότητα και κομψότητα </a:t>
            </a:r>
          </a:p>
          <a:p>
            <a:pPr>
              <a:buNone/>
            </a:pPr>
            <a:r>
              <a:rPr lang="el-GR" dirty="0" smtClean="0">
                <a:latin typeface="Segoe Print" pitchFamily="2" charset="0"/>
              </a:rPr>
              <a:t>4. </a:t>
            </a:r>
            <a:r>
              <a:rPr lang="el-GR" b="1" dirty="0" smtClean="0">
                <a:latin typeface="Segoe Print" pitchFamily="2" charset="0"/>
              </a:rPr>
              <a:t>Ο Προπέρτιος (περίπου 50π.Χ.- γέννηση Χριστού): πρωτοτυπία και σκοτεινότητα. </a:t>
            </a:r>
          </a:p>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26</a:t>
            </a:fld>
            <a:endParaRPr lang="en-US"/>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52400"/>
            <a:ext cx="8686800" cy="6629400"/>
          </a:xfrm>
        </p:spPr>
        <p:txBody>
          <a:bodyPr>
            <a:normAutofit fontScale="47500" lnSpcReduction="20000"/>
          </a:bodyPr>
          <a:lstStyle/>
          <a:p>
            <a:pPr>
              <a:buNone/>
            </a:pPr>
            <a:r>
              <a:rPr lang="el-GR" dirty="0" smtClean="0">
                <a:latin typeface="Segoe Print" pitchFamily="2" charset="0"/>
              </a:rPr>
              <a:t>5. </a:t>
            </a:r>
            <a:r>
              <a:rPr lang="el-GR" sz="5100" b="1" dirty="0" smtClean="0">
                <a:solidFill>
                  <a:srgbClr val="FF0000"/>
                </a:solidFill>
                <a:latin typeface="Segoe Print" pitchFamily="2" charset="0"/>
              </a:rPr>
              <a:t>Ο Οβίδιος (43 π.Χ.- 17 μ.Χ.): πνευματώδης και ελευθερόστομος. </a:t>
            </a:r>
            <a:endParaRPr lang="el-GR" b="1" dirty="0" smtClean="0">
              <a:solidFill>
                <a:srgbClr val="FF0000"/>
              </a:solidFill>
              <a:latin typeface="Segoe Print" pitchFamily="2" charset="0"/>
            </a:endParaRPr>
          </a:p>
          <a:p>
            <a:pPr>
              <a:buNone/>
            </a:pPr>
            <a:r>
              <a:rPr lang="el-GR" dirty="0" smtClean="0">
                <a:latin typeface="Segoe Print" pitchFamily="2" charset="0"/>
              </a:rPr>
              <a:t>• Ηρωίδες (Heroides): πλαστή ποιητική μυθολογική επιστολή. </a:t>
            </a:r>
          </a:p>
          <a:p>
            <a:pPr>
              <a:buNone/>
            </a:pPr>
            <a:r>
              <a:rPr lang="el-GR" dirty="0" smtClean="0">
                <a:latin typeface="Segoe Print" pitchFamily="2" charset="0"/>
              </a:rPr>
              <a:t>• Καλλυντικά του προσώπου (Medicamina faciei): καλλωπιστικό έπος. </a:t>
            </a:r>
          </a:p>
          <a:p>
            <a:pPr>
              <a:buNone/>
            </a:pPr>
            <a:r>
              <a:rPr lang="el-GR" dirty="0" smtClean="0">
                <a:latin typeface="Segoe Print" pitchFamily="2" charset="0"/>
              </a:rPr>
              <a:t>• Ars amatoria : Ερωτική τέχνη. Ποίημα που φαίνεται να έπαιξε σημαντικό ρόλο στην απόφαση του Αυγούστου να εξορίσει τον ποιητή, </a:t>
            </a:r>
          </a:p>
          <a:p>
            <a:pPr>
              <a:buNone/>
            </a:pPr>
            <a:r>
              <a:rPr lang="el-GR" dirty="0" smtClean="0">
                <a:latin typeface="Segoe Print" pitchFamily="2" charset="0"/>
              </a:rPr>
              <a:t>• Fasti: «αιτιολογικό» εορτολόγιο. Το </a:t>
            </a:r>
            <a:r>
              <a:rPr lang="el-GR" i="1" dirty="0" smtClean="0">
                <a:latin typeface="Segoe Print" pitchFamily="2" charset="0"/>
              </a:rPr>
              <a:t>"Ημερολόγιο" (Fasti) είναι ένα έργο που η πρόθεση του είναι να παρουσιάσει τους μύθους, τα έθιμα και τις θρησκευτικές γιορτές του ρωμαϊκού έτους </a:t>
            </a:r>
          </a:p>
          <a:p>
            <a:pPr>
              <a:buNone/>
            </a:pPr>
            <a:r>
              <a:rPr lang="el-GR" dirty="0" smtClean="0">
                <a:latin typeface="Segoe Print" pitchFamily="2" charset="0"/>
              </a:rPr>
              <a:t>• Ibis : Ίβις είναι ένα μακροσκελές και περίτεχνο ανάθεμα ενάντια σε κάθε ανώνυμο εχθρό. </a:t>
            </a:r>
          </a:p>
          <a:p>
            <a:pPr>
              <a:buNone/>
            </a:pPr>
            <a:r>
              <a:rPr lang="el-GR" dirty="0" smtClean="0">
                <a:latin typeface="Segoe Print" pitchFamily="2" charset="0"/>
              </a:rPr>
              <a:t>• Θλιβερά (Tristia): ποίηση της εξορίας. </a:t>
            </a:r>
          </a:p>
          <a:p>
            <a:pPr>
              <a:buNone/>
            </a:pPr>
            <a:r>
              <a:rPr lang="el-GR" dirty="0" smtClean="0">
                <a:latin typeface="Segoe Print" pitchFamily="2" charset="0"/>
              </a:rPr>
              <a:t>• Επιστολές από τον Πόντο (Epistulae ex Ponto): ποίηση της εξορίας. </a:t>
            </a:r>
          </a:p>
          <a:p>
            <a:pPr>
              <a:buNone/>
            </a:pPr>
            <a:r>
              <a:rPr lang="el-GR" dirty="0" smtClean="0">
                <a:latin typeface="Segoe Print" pitchFamily="2" charset="0"/>
              </a:rPr>
              <a:t>• Μεταμορφώσεις (Metamorphoseon libri): έπος 15 βιβλίων και 12000 στίχων, ένα καλλιτεχνικό μωσαϊκό περίπου 250 μυθολογικών ψηφίδων με στοιχεία από την ιστορία, την ελεγεία, τη ρητορεία, την τραγωδία, το επύλλιο, την παρωδία και τη φιλοσοφία. </a:t>
            </a:r>
          </a:p>
          <a:p>
            <a:pPr>
              <a:buNone/>
            </a:pPr>
            <a:r>
              <a:rPr lang="el-GR" dirty="0" smtClean="0">
                <a:latin typeface="Segoe Print" pitchFamily="2" charset="0"/>
              </a:rPr>
              <a:t>Ο Τίβουλλος, ο Προπέρτιος και ο Οβίδιος είναι οι κατεξοχήν εκπρόσωποι της ρωμαϊκής ελεγείας, η οποία λίγο μοιάζει με την αντίστοιχη ελληνική </a:t>
            </a:r>
          </a:p>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27</a:t>
            </a:fld>
            <a:endParaRPr lang="en-US"/>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6248400"/>
          </a:xfrm>
        </p:spPr>
        <p:txBody>
          <a:bodyPr>
            <a:normAutofit fontScale="77500" lnSpcReduction="20000"/>
          </a:bodyPr>
          <a:lstStyle/>
          <a:p>
            <a:pPr>
              <a:buNone/>
            </a:pPr>
            <a:r>
              <a:rPr lang="el-GR" b="1" dirty="0" smtClean="0">
                <a:latin typeface="Segoe Print" pitchFamily="2" charset="0"/>
              </a:rPr>
              <a:t>Πεζογραφία </a:t>
            </a:r>
          </a:p>
          <a:p>
            <a:pPr>
              <a:buNone/>
            </a:pPr>
            <a:r>
              <a:rPr lang="el-GR" dirty="0" smtClean="0">
                <a:latin typeface="Segoe Print" pitchFamily="2" charset="0"/>
              </a:rPr>
              <a:t>1. </a:t>
            </a:r>
            <a:r>
              <a:rPr lang="el-GR" b="1" dirty="0" smtClean="0">
                <a:latin typeface="Segoe Print" pitchFamily="2" charset="0"/>
              </a:rPr>
              <a:t>Τίτος Λίβιος (59 π.Χ.- 17 μ.Χ.): </a:t>
            </a:r>
            <a:r>
              <a:rPr lang="en-US" b="1" dirty="0" err="1" smtClean="0">
                <a:latin typeface="Segoe Print" pitchFamily="2" charset="0"/>
              </a:rPr>
              <a:t>Ab</a:t>
            </a:r>
            <a:r>
              <a:rPr lang="en-US" b="1" dirty="0" smtClean="0">
                <a:latin typeface="Segoe Print" pitchFamily="2" charset="0"/>
              </a:rPr>
              <a:t> </a:t>
            </a:r>
            <a:r>
              <a:rPr lang="en-US" b="1" dirty="0" err="1" smtClean="0">
                <a:latin typeface="Segoe Print" pitchFamily="2" charset="0"/>
              </a:rPr>
              <a:t>urbe</a:t>
            </a:r>
            <a:r>
              <a:rPr lang="en-US" b="1" dirty="0" smtClean="0">
                <a:latin typeface="Segoe Print" pitchFamily="2" charset="0"/>
              </a:rPr>
              <a:t> condita· </a:t>
            </a:r>
            <a:r>
              <a:rPr lang="el-GR" b="1" dirty="0" smtClean="0">
                <a:latin typeface="Segoe Print" pitchFamily="2" charset="0"/>
              </a:rPr>
              <a:t>η ιστορική διαδρομή της Ρώμης ως το 9 π.Χ. σε 142 βιβλία. Κεντρικά νοήματα: </a:t>
            </a:r>
            <a:r>
              <a:rPr lang="en-US" b="1" dirty="0" err="1" smtClean="0">
                <a:latin typeface="Segoe Print" pitchFamily="2" charset="0"/>
              </a:rPr>
              <a:t>mos</a:t>
            </a:r>
            <a:r>
              <a:rPr lang="en-US" b="1" dirty="0" smtClean="0">
                <a:latin typeface="Segoe Print" pitchFamily="2" charset="0"/>
              </a:rPr>
              <a:t> </a:t>
            </a:r>
            <a:r>
              <a:rPr lang="en-US" b="1" dirty="0" err="1" smtClean="0">
                <a:latin typeface="Segoe Print" pitchFamily="2" charset="0"/>
              </a:rPr>
              <a:t>maiorum</a:t>
            </a:r>
            <a:r>
              <a:rPr lang="en-US" b="1" dirty="0" smtClean="0">
                <a:latin typeface="Segoe Print" pitchFamily="2" charset="0"/>
              </a:rPr>
              <a:t> (</a:t>
            </a:r>
            <a:r>
              <a:rPr lang="el-GR" b="1" dirty="0" smtClean="0">
                <a:latin typeface="Segoe Print" pitchFamily="2" charset="0"/>
              </a:rPr>
              <a:t>πάτριο ήθος), </a:t>
            </a:r>
            <a:r>
              <a:rPr lang="en-US" b="1" dirty="0" smtClean="0">
                <a:latin typeface="Segoe Print" pitchFamily="2" charset="0"/>
              </a:rPr>
              <a:t>pietas (</a:t>
            </a:r>
            <a:r>
              <a:rPr lang="el-GR" b="1" dirty="0" smtClean="0">
                <a:latin typeface="Segoe Print" pitchFamily="2" charset="0"/>
              </a:rPr>
              <a:t>ευσέβεια), </a:t>
            </a:r>
            <a:r>
              <a:rPr lang="en-US" b="1" dirty="0" err="1" smtClean="0">
                <a:latin typeface="Segoe Print" pitchFamily="2" charset="0"/>
              </a:rPr>
              <a:t>virtus</a:t>
            </a:r>
            <a:r>
              <a:rPr lang="en-US" b="1" dirty="0" smtClean="0">
                <a:latin typeface="Segoe Print" pitchFamily="2" charset="0"/>
              </a:rPr>
              <a:t> (</a:t>
            </a:r>
            <a:r>
              <a:rPr lang="el-GR" b="1" dirty="0" smtClean="0">
                <a:latin typeface="Segoe Print" pitchFamily="2" charset="0"/>
              </a:rPr>
              <a:t>αρετή) </a:t>
            </a:r>
          </a:p>
          <a:p>
            <a:pPr>
              <a:buNone/>
            </a:pPr>
            <a:r>
              <a:rPr lang="el-GR" dirty="0" smtClean="0">
                <a:latin typeface="Segoe Print" pitchFamily="2" charset="0"/>
              </a:rPr>
              <a:t>2. </a:t>
            </a:r>
            <a:r>
              <a:rPr lang="el-GR" b="1" dirty="0" smtClean="0">
                <a:latin typeface="Segoe Print" pitchFamily="2" charset="0"/>
              </a:rPr>
              <a:t>Βιτρούβιος: </a:t>
            </a:r>
          </a:p>
          <a:p>
            <a:pPr>
              <a:buNone/>
            </a:pPr>
            <a:r>
              <a:rPr lang="el-GR" dirty="0" smtClean="0">
                <a:latin typeface="Segoe Print" pitchFamily="2" charset="0"/>
              </a:rPr>
              <a:t>Επιστήμονας λογοτέχνης </a:t>
            </a:r>
          </a:p>
          <a:p>
            <a:pPr>
              <a:buNone/>
            </a:pPr>
            <a:r>
              <a:rPr lang="el-GR" dirty="0" smtClean="0">
                <a:latin typeface="Segoe Print" pitchFamily="2" charset="0"/>
              </a:rPr>
              <a:t>Για την αρχιτεκτονική (De architectura) : προχωρημένες αρχιτεκτονικές </a:t>
            </a:r>
            <a:r>
              <a:rPr lang="el-GR" dirty="0" smtClean="0"/>
              <a:t>γνώσεις και ευαισθησίες </a:t>
            </a:r>
            <a:endParaRPr lang="en-US" dirty="0" smtClean="0"/>
          </a:p>
        </p:txBody>
      </p:sp>
      <p:sp>
        <p:nvSpPr>
          <p:cNvPr id="4" name="Slide Number Placeholder 3"/>
          <p:cNvSpPr>
            <a:spLocks noGrp="1"/>
          </p:cNvSpPr>
          <p:nvPr>
            <p:ph type="sldNum" sz="quarter" idx="12"/>
          </p:nvPr>
        </p:nvSpPr>
        <p:spPr/>
        <p:txBody>
          <a:bodyPr/>
          <a:lstStyle/>
          <a:p>
            <a:fld id="{B6F15528-21DE-4FAA-801E-634DDDAF4B2B}" type="slidenum">
              <a:rPr lang="en-US" smtClean="0"/>
              <a:pPr/>
              <a:t>28</a:t>
            </a:fld>
            <a:endParaRPr lang="en-US"/>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295400"/>
            <a:ext cx="8610600" cy="4830763"/>
          </a:xfrm>
        </p:spPr>
        <p:txBody>
          <a:bodyPr>
            <a:normAutofit/>
          </a:bodyPr>
          <a:lstStyle/>
          <a:p>
            <a:r>
              <a:rPr lang="en-US" sz="3600" dirty="0" smtClean="0">
                <a:latin typeface="Segoe Print" pitchFamily="2" charset="0"/>
                <a:hlinkClick r:id="rId2"/>
              </a:rPr>
              <a:t>http://www.arnos.gr/system/files/latiniki_glossa_kai_logotehnia.pdf</a:t>
            </a:r>
            <a:endParaRPr lang="el-GR" sz="3600" dirty="0" smtClean="0">
              <a:latin typeface="Segoe Print" pitchFamily="2" charset="0"/>
            </a:endParaRPr>
          </a:p>
          <a:p>
            <a:pPr>
              <a:buNone/>
            </a:pPr>
            <a:endParaRPr lang="en-US" sz="3600" dirty="0" smtClean="0">
              <a:latin typeface="Segoe Print" pitchFamily="2" charset="0"/>
            </a:endParaRPr>
          </a:p>
          <a:p>
            <a:r>
              <a:rPr lang="en-US" sz="3600" dirty="0" smtClean="0">
                <a:latin typeface="Segoe Print" pitchFamily="2" charset="0"/>
                <a:hlinkClick r:id="rId3"/>
              </a:rPr>
              <a:t>http://lfi125.blogspot.com.cy/2008/07/blog-post_05.html</a:t>
            </a:r>
            <a:endParaRPr lang="el-GR" sz="3600" dirty="0" smtClean="0">
              <a:latin typeface="Segoe Print" pitchFamily="2" charset="0"/>
            </a:endParaRPr>
          </a:p>
          <a:p>
            <a:pPr>
              <a:buNone/>
            </a:pPr>
            <a:endParaRPr lang="en-US" sz="3600" dirty="0">
              <a:latin typeface="Segoe Print" pitchFamily="2" charset="0"/>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29</a:t>
            </a:fld>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04800" y="609600"/>
            <a:ext cx="8610600" cy="808038"/>
          </a:xfrm>
        </p:spPr>
        <p:txBody>
          <a:bodyPr>
            <a:normAutofit fontScale="90000"/>
          </a:bodyPr>
          <a:lstStyle/>
          <a:p>
            <a:r>
              <a:rPr lang="el-GR" dirty="0" smtClean="0">
                <a:latin typeface="Segoe Print" pitchFamily="2" charset="0"/>
              </a:rPr>
              <a:t>Προέλευση Λατινικού Αλφάβητου</a:t>
            </a:r>
            <a:endParaRPr lang="en-US" dirty="0">
              <a:latin typeface="Segoe Print" pitchFamily="2" charset="0"/>
            </a:endParaRPr>
          </a:p>
        </p:txBody>
      </p:sp>
      <p:sp>
        <p:nvSpPr>
          <p:cNvPr id="5" name="Content Placeholder 4"/>
          <p:cNvSpPr>
            <a:spLocks noGrp="1"/>
          </p:cNvSpPr>
          <p:nvPr>
            <p:ph idx="1"/>
          </p:nvPr>
        </p:nvSpPr>
        <p:spPr>
          <a:xfrm>
            <a:off x="457200" y="1600200"/>
            <a:ext cx="8229600" cy="4953000"/>
          </a:xfrm>
        </p:spPr>
        <p:txBody>
          <a:bodyPr>
            <a:normAutofit fontScale="92500" lnSpcReduction="20000"/>
          </a:bodyPr>
          <a:lstStyle/>
          <a:p>
            <a:pPr>
              <a:lnSpc>
                <a:spcPct val="120000"/>
              </a:lnSpc>
              <a:spcBef>
                <a:spcPts val="0"/>
              </a:spcBef>
            </a:pPr>
            <a:r>
              <a:rPr lang="el-GR" sz="2400" dirty="0" smtClean="0">
                <a:solidFill>
                  <a:schemeClr val="tx1"/>
                </a:solidFill>
                <a:latin typeface="Segoe Print" pitchFamily="2" charset="0"/>
              </a:rPr>
              <a:t>Το Χαλκιδικό αλφάβητο αποτελεί παραλλαγή του Ελληνικού, δημιουργήθηκε στην Χαλκίδα, μεταφέρθηκε στην </a:t>
            </a:r>
            <a:r>
              <a:rPr lang="el-GR" sz="2400" b="1" dirty="0" smtClean="0">
                <a:solidFill>
                  <a:srgbClr val="C00000"/>
                </a:solidFill>
                <a:latin typeface="Segoe Print" pitchFamily="2" charset="0"/>
              </a:rPr>
              <a:t>αποικία Κύμη στην Ιταλία </a:t>
            </a:r>
            <a:r>
              <a:rPr lang="el-GR" sz="2400" dirty="0" smtClean="0">
                <a:solidFill>
                  <a:schemeClr val="tx1"/>
                </a:solidFill>
                <a:latin typeface="Segoe Print" pitchFamily="2" charset="0"/>
              </a:rPr>
              <a:t>και από εκεί με μικρές διαφοροποιήσεις στους Ετρούσκους αποτελώντας ουσιαστικά τον πρόγονο του πλέον χρησιμοποιούμενου αλφάβητου παγκοσμίως σήμερα, του λατινικού.</a:t>
            </a:r>
          </a:p>
          <a:p>
            <a:pPr>
              <a:lnSpc>
                <a:spcPct val="120000"/>
              </a:lnSpc>
              <a:spcBef>
                <a:spcPts val="0"/>
              </a:spcBef>
            </a:pPr>
            <a:r>
              <a:rPr lang="el-GR" sz="2400" dirty="0" smtClean="0">
                <a:solidFill>
                  <a:schemeClr val="tx1"/>
                </a:solidFill>
                <a:latin typeface="Segoe Print" pitchFamily="2" charset="0"/>
              </a:rPr>
              <a:t>Το λατινικό αλφάβητο – εξέλιξη του Χαλκιδικού – χρησιμοποιείται σήμερα από 2.6 δις ανθρώπους</a:t>
            </a:r>
          </a:p>
          <a:p>
            <a:pPr>
              <a:lnSpc>
                <a:spcPct val="120000"/>
              </a:lnSpc>
              <a:spcBef>
                <a:spcPts val="0"/>
              </a:spcBef>
            </a:pPr>
            <a:r>
              <a:rPr lang="el-GR" sz="2400" dirty="0" smtClean="0">
                <a:solidFill>
                  <a:schemeClr val="tx1"/>
                </a:solidFill>
                <a:latin typeface="Segoe Print" pitchFamily="2" charset="0"/>
              </a:rPr>
              <a:t>Το Ελληνικό αλφάβητο άρχισε να χρησιμοποιείται περίπου το 800 π.Χ. Αρκετές ήταν οι παραλλαγές του στις διάφορες πόλεις της Ελλάδας και μία από αυτές ήταν και η Χαλκιδική γραφή που άρχισε να χρησιμοποιείται στην Χαλκίδα περίπου το 770 π.χ. </a:t>
            </a:r>
          </a:p>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3</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686800" cy="5897563"/>
          </a:xfrm>
        </p:spPr>
        <p:txBody>
          <a:bodyPr>
            <a:normAutofit fontScale="62500" lnSpcReduction="20000"/>
          </a:bodyPr>
          <a:lstStyle/>
          <a:p>
            <a:r>
              <a:rPr lang="el-GR" dirty="0" smtClean="0">
                <a:latin typeface="Segoe Print" pitchFamily="2" charset="0"/>
              </a:rPr>
              <a:t>Το Χαλκιδικό είχε διαφοροποιήσεις από το Ελληνικό με πιο εμφανείς στο ελληνικό </a:t>
            </a:r>
            <a:r>
              <a:rPr lang="el-GR" b="1" dirty="0" smtClean="0">
                <a:solidFill>
                  <a:srgbClr val="FF0000"/>
                </a:solidFill>
                <a:latin typeface="Segoe Print" pitchFamily="2" charset="0"/>
              </a:rPr>
              <a:t>Γ </a:t>
            </a:r>
            <a:r>
              <a:rPr lang="el-GR" dirty="0" smtClean="0">
                <a:latin typeface="Segoe Print" pitchFamily="2" charset="0"/>
              </a:rPr>
              <a:t>το οποίο γραφόταν όπως το λατινικό </a:t>
            </a:r>
            <a:r>
              <a:rPr lang="el-GR" b="1" dirty="0" smtClean="0">
                <a:solidFill>
                  <a:srgbClr val="FF0000"/>
                </a:solidFill>
                <a:latin typeface="Segoe Print" pitchFamily="2" charset="0"/>
              </a:rPr>
              <a:t>C</a:t>
            </a:r>
            <a:r>
              <a:rPr lang="el-GR" dirty="0" smtClean="0">
                <a:latin typeface="Segoe Print" pitchFamily="2" charset="0"/>
              </a:rPr>
              <a:t>, το </a:t>
            </a:r>
            <a:r>
              <a:rPr lang="el-GR" b="1" dirty="0" smtClean="0">
                <a:solidFill>
                  <a:srgbClr val="FF0000"/>
                </a:solidFill>
                <a:latin typeface="Segoe Print" pitchFamily="2" charset="0"/>
              </a:rPr>
              <a:t>Δ</a:t>
            </a:r>
            <a:r>
              <a:rPr lang="el-GR" dirty="0" smtClean="0">
                <a:latin typeface="Segoe Print" pitchFamily="2" charset="0"/>
              </a:rPr>
              <a:t> που γραφόταν όπως το λατινικό </a:t>
            </a:r>
            <a:r>
              <a:rPr lang="el-GR" b="1" dirty="0" smtClean="0">
                <a:solidFill>
                  <a:srgbClr val="FF0000"/>
                </a:solidFill>
                <a:latin typeface="Segoe Print" pitchFamily="2" charset="0"/>
              </a:rPr>
              <a:t>D</a:t>
            </a:r>
            <a:r>
              <a:rPr lang="el-GR" dirty="0" smtClean="0">
                <a:latin typeface="Segoe Print" pitchFamily="2" charset="0"/>
              </a:rPr>
              <a:t>, το </a:t>
            </a:r>
            <a:r>
              <a:rPr lang="el-GR" b="1" dirty="0" smtClean="0">
                <a:solidFill>
                  <a:srgbClr val="FF0000"/>
                </a:solidFill>
                <a:latin typeface="Segoe Print" pitchFamily="2" charset="0"/>
              </a:rPr>
              <a:t>Λ</a:t>
            </a:r>
            <a:r>
              <a:rPr lang="el-GR" dirty="0" smtClean="0">
                <a:latin typeface="Segoe Print" pitchFamily="2" charset="0"/>
              </a:rPr>
              <a:t> που γραφόταν όπως το λατινικό </a:t>
            </a:r>
            <a:r>
              <a:rPr lang="el-GR" b="1" dirty="0" smtClean="0">
                <a:solidFill>
                  <a:srgbClr val="FF0000"/>
                </a:solidFill>
                <a:latin typeface="Segoe Print" pitchFamily="2" charset="0"/>
              </a:rPr>
              <a:t>L</a:t>
            </a:r>
            <a:r>
              <a:rPr lang="el-GR" dirty="0" smtClean="0">
                <a:latin typeface="Segoe Print" pitchFamily="2" charset="0"/>
              </a:rPr>
              <a:t>, το </a:t>
            </a:r>
            <a:r>
              <a:rPr lang="el-GR" b="1" dirty="0" smtClean="0">
                <a:solidFill>
                  <a:srgbClr val="FF0000"/>
                </a:solidFill>
                <a:latin typeface="Segoe Print" pitchFamily="2" charset="0"/>
              </a:rPr>
              <a:t>Π</a:t>
            </a:r>
            <a:r>
              <a:rPr lang="el-GR" dirty="0" smtClean="0">
                <a:latin typeface="Segoe Print" pitchFamily="2" charset="0"/>
              </a:rPr>
              <a:t> που γραφόταν με στρογγυλεμένο το πάνω μέρος πλησιάζοντας το λατινικό γράμμα </a:t>
            </a:r>
            <a:r>
              <a:rPr lang="el-GR" b="1" dirty="0" smtClean="0">
                <a:solidFill>
                  <a:srgbClr val="FF0000"/>
                </a:solidFill>
                <a:latin typeface="Segoe Print" pitchFamily="2" charset="0"/>
              </a:rPr>
              <a:t>P</a:t>
            </a:r>
            <a:r>
              <a:rPr lang="el-GR" dirty="0" smtClean="0">
                <a:latin typeface="Segoe Print" pitchFamily="2" charset="0"/>
              </a:rPr>
              <a:t> και το </a:t>
            </a:r>
            <a:r>
              <a:rPr lang="el-GR" b="1" dirty="0" smtClean="0">
                <a:solidFill>
                  <a:srgbClr val="FF0000"/>
                </a:solidFill>
                <a:latin typeface="Segoe Print" pitchFamily="2" charset="0"/>
              </a:rPr>
              <a:t>Ρ</a:t>
            </a:r>
            <a:r>
              <a:rPr lang="el-GR" dirty="0" smtClean="0">
                <a:latin typeface="Segoe Print" pitchFamily="2" charset="0"/>
              </a:rPr>
              <a:t> που είχε μία επιπλέον ουρά προς τα δεξιά όπως το λατινικό </a:t>
            </a:r>
            <a:r>
              <a:rPr lang="el-GR" b="1" dirty="0" smtClean="0">
                <a:solidFill>
                  <a:srgbClr val="FF0000"/>
                </a:solidFill>
                <a:latin typeface="Segoe Print" pitchFamily="2" charset="0"/>
              </a:rPr>
              <a:t>R</a:t>
            </a:r>
            <a:r>
              <a:rPr lang="el-GR" dirty="0" smtClean="0">
                <a:latin typeface="Segoe Print" pitchFamily="2" charset="0"/>
              </a:rPr>
              <a:t>.</a:t>
            </a:r>
          </a:p>
          <a:p>
            <a:r>
              <a:rPr lang="el-GR" dirty="0" smtClean="0">
                <a:latin typeface="Segoe Print" pitchFamily="2" charset="0"/>
              </a:rPr>
              <a:t>Η μεγάλη σπουδαιότητα του Χαλκιδικού αλφάβητου έγκειται στο γεγονός ότι μέσω των αποικιών των Χαλκιδέων και των υπόλοιπων Ευβοέων στην Ιταλία και ιδιαίτερα την αποικία των Χαλκιδέων και Ερετριέων </a:t>
            </a:r>
            <a:r>
              <a:rPr lang="el-GR" b="1" dirty="0" smtClean="0">
                <a:solidFill>
                  <a:srgbClr val="FF0000"/>
                </a:solidFill>
                <a:latin typeface="Segoe Print" pitchFamily="2" charset="0"/>
              </a:rPr>
              <a:t>Κύμη</a:t>
            </a:r>
            <a:r>
              <a:rPr lang="el-GR" dirty="0" smtClean="0">
                <a:latin typeface="Segoe Print" pitchFamily="2" charset="0"/>
              </a:rPr>
              <a:t>, το Χαλκιδικό αλφάβητο εξαπλώθηκε πέρα από τα σύνορα της Εύβοιας και της Ελλάδας.</a:t>
            </a:r>
          </a:p>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4</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534400" cy="6324599"/>
          </a:xfrm>
        </p:spPr>
        <p:txBody>
          <a:bodyPr>
            <a:noAutofit/>
          </a:bodyPr>
          <a:lstStyle/>
          <a:p>
            <a:pPr algn="just"/>
            <a:r>
              <a:rPr lang="el-GR" sz="2800" dirty="0" smtClean="0">
                <a:latin typeface="Segoe Print" pitchFamily="2" charset="0"/>
              </a:rPr>
              <a:t>Σήμερα θεωρείται από τους γλωσσολόγους παγκοσμίως ως ο πιθανότερος πρόγονος του λατινικού αλφάβητου, του πλέον χρησιμοποιούμενου αλφάβητου δηλαδή, που χρησιμοποιεί το 36% του παγκόσμιου πληθυσμού – περίπου 2,6 δις άνθρωποι.</a:t>
            </a:r>
          </a:p>
          <a:p>
            <a:pPr algn="just"/>
            <a:r>
              <a:rPr lang="el-GR" sz="2800" dirty="0" smtClean="0">
                <a:latin typeface="Segoe Print" pitchFamily="2" charset="0"/>
              </a:rPr>
              <a:t>Το Χαλκιδικό αλφάβητο υιοθετήθηκε από τους Ετρούσκους και από εκεί εξελίχθηκε στο λατινικό αλφάβητο, σύμβολα του οποίου σήμερα συναντάμε παντού στην καθημερινότητα μας από το πληκτρολόγιο του ηλεκτρονικού υπολογιστή, στα σήματα της τροχαίας κ.α.</a:t>
            </a:r>
          </a:p>
        </p:txBody>
      </p:sp>
      <p:sp>
        <p:nvSpPr>
          <p:cNvPr id="4" name="Slide Number Placeholder 3"/>
          <p:cNvSpPr>
            <a:spLocks noGrp="1"/>
          </p:cNvSpPr>
          <p:nvPr>
            <p:ph type="sldNum" sz="quarter" idx="12"/>
          </p:nvPr>
        </p:nvSpPr>
        <p:spPr/>
        <p:txBody>
          <a:bodyPr/>
          <a:lstStyle/>
          <a:p>
            <a:fld id="{B6F15528-21DE-4FAA-801E-634DDDAF4B2B}" type="slidenum">
              <a:rPr lang="en-US" smtClean="0"/>
              <a:pPr/>
              <a:t>5</a:t>
            </a:fld>
            <a:endParaRPr lang="en-US"/>
          </a:p>
        </p:txBody>
      </p: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76200"/>
            <a:ext cx="8686800" cy="6553200"/>
          </a:xfrm>
        </p:spPr>
        <p:txBody>
          <a:bodyPr>
            <a:normAutofit fontScale="32500" lnSpcReduction="20000"/>
          </a:bodyPr>
          <a:lstStyle/>
          <a:p>
            <a:pPr algn="just">
              <a:lnSpc>
                <a:spcPct val="120000"/>
              </a:lnSpc>
              <a:spcBef>
                <a:spcPts val="0"/>
              </a:spcBef>
            </a:pPr>
            <a:r>
              <a:rPr lang="el-GR" sz="7400" dirty="0" smtClean="0">
                <a:latin typeface="Segoe Print" pitchFamily="2" charset="0"/>
              </a:rPr>
              <a:t>Εδώ αξίζει να τονίσουμε το παράδοξο ότι στην γενέτειρα αυτού του σημαντικού αλφάβητου, την Χαλκίδα, γνωρίζουμε ελάχιστα για αυτό και η μοναδική αναφορά στο αρχαιολογικό μουσείο της πόλης αμφισβητεί ότι αποτέλεσε πρόδρομος του λατινικού με την ακόλουθη σημείωση «Παλαιότερα πιστευόταν ότι το Χαλκιδικό αλφάβητο επηρέασε εκείνο των Ετρούσκων στην Ιταλία και έτσι έγινε πρόδρομος του λατινικού αλφάβητου. Σήμερα αυτή η άποψη δεν θεωρείται απολύτως βέβαιη». Το εντυπωσιακό είναι ότι οι Μπαμπινιώτης, Βερέμης και άλλοι Έλληνες πανεπιστημιακοί και γλωσσολόγοι, Ιταλικές και διεθνείς πηγές όπως το Wikipedia αναφέρουν το Χαλκιδικό αλφάβητο ως τον πρόγονο του λατινικού χωρίς αμφισβήτηση.</a:t>
            </a:r>
            <a:r>
              <a:rPr lang="el-GR" sz="4900" dirty="0" smtClean="0">
                <a:latin typeface="Segoe Print" pitchFamily="2" charset="0"/>
              </a:rPr>
              <a:t/>
            </a:r>
            <a:br>
              <a:rPr lang="el-GR" sz="4900" dirty="0" smtClean="0">
                <a:latin typeface="Segoe Print" pitchFamily="2" charset="0"/>
              </a:rPr>
            </a:br>
            <a:endParaRPr lang="el-GR" sz="4900" dirty="0" smtClean="0">
              <a:latin typeface="Segoe Print" pitchFamily="2" charset="0"/>
            </a:endParaRPr>
          </a:p>
          <a:p>
            <a:r>
              <a:rPr lang="el-GR" b="1" dirty="0" smtClean="0">
                <a:solidFill>
                  <a:schemeClr val="tx1"/>
                </a:solidFill>
                <a:latin typeface="Segoe Print" pitchFamily="2" charset="0"/>
              </a:rPr>
              <a:t>Πηγές:Μουσείο Χαλκίδας, Wikipedia.org, Worldstandards.eu</a:t>
            </a:r>
          </a:p>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6</a:t>
            </a:fld>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62" name="Picture 6" descr="https://upload.wikimedia.org/wikipedia/commons/thumb/c/c0/Map_of_region_of_Lazio,_Italy,_with_provinces-el.svg/260px-Map_of_region_of_Lazio,_Italy,_with_provinces-el.svg.png"/>
          <p:cNvPicPr>
            <a:picLocks noChangeAspect="1" noChangeArrowheads="1"/>
          </p:cNvPicPr>
          <p:nvPr/>
        </p:nvPicPr>
        <p:blipFill>
          <a:blip r:embed="rId2" cstate="print"/>
          <a:srcRect/>
          <a:stretch>
            <a:fillRect/>
          </a:stretch>
        </p:blipFill>
        <p:spPr bwMode="auto">
          <a:xfrm>
            <a:off x="4000500" y="1595804"/>
            <a:ext cx="5143500" cy="5262196"/>
          </a:xfrm>
          <a:prstGeom prst="rect">
            <a:avLst/>
          </a:prstGeom>
          <a:solidFill>
            <a:schemeClr val="bg1"/>
          </a:solidFill>
        </p:spPr>
      </p:pic>
      <p:pic>
        <p:nvPicPr>
          <p:cNvPr id="4" name="Picture 2" descr="http://ebooks.edu.gr/modules/ebook/show.php/DSDIM-E105/157/1111,4047/images/img1_6.jpg"/>
          <p:cNvPicPr>
            <a:picLocks noChangeAspect="1" noChangeArrowheads="1"/>
          </p:cNvPicPr>
          <p:nvPr/>
        </p:nvPicPr>
        <p:blipFill>
          <a:blip r:embed="rId3" cstate="print"/>
          <a:srcRect/>
          <a:stretch>
            <a:fillRect/>
          </a:stretch>
        </p:blipFill>
        <p:spPr bwMode="auto">
          <a:xfrm>
            <a:off x="-1" y="-76200"/>
            <a:ext cx="4010525" cy="6096000"/>
          </a:xfrm>
          <a:prstGeom prst="rect">
            <a:avLst/>
          </a:prstGeom>
          <a:noFill/>
        </p:spPr>
      </p:pic>
      <p:sp>
        <p:nvSpPr>
          <p:cNvPr id="5" name="Slide Number Placeholder 4"/>
          <p:cNvSpPr>
            <a:spLocks noGrp="1"/>
          </p:cNvSpPr>
          <p:nvPr>
            <p:ph type="sldNum" sz="quarter" idx="12"/>
          </p:nvPr>
        </p:nvSpPr>
        <p:spPr/>
        <p:txBody>
          <a:bodyPr/>
          <a:lstStyle/>
          <a:p>
            <a:fld id="{B6F15528-21DE-4FAA-801E-634DDDAF4B2B}" type="slidenum">
              <a:rPr lang="en-US" smtClean="0"/>
              <a:pPr/>
              <a:t>7</a:t>
            </a:fld>
            <a:endParaRPr lang="en-US"/>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a:r>
            <a:br>
              <a:rPr lang="en-US" dirty="0"/>
            </a:br>
            <a:r>
              <a:rPr lang="el-GR" dirty="0"/>
              <a:t> Α) Η ΛΑΤΙΝΙΚΗ ΓΛΩΣΣΑ </a:t>
            </a:r>
            <a:endParaRPr lang="en-US" dirty="0"/>
          </a:p>
        </p:txBody>
      </p:sp>
      <p:sp>
        <p:nvSpPr>
          <p:cNvPr id="3" name="Content Placeholder 2"/>
          <p:cNvSpPr>
            <a:spLocks noGrp="1"/>
          </p:cNvSpPr>
          <p:nvPr>
            <p:ph idx="1"/>
          </p:nvPr>
        </p:nvSpPr>
        <p:spPr/>
        <p:txBody>
          <a:bodyPr>
            <a:normAutofit lnSpcReduction="10000"/>
          </a:bodyPr>
          <a:lstStyle/>
          <a:p>
            <a:endParaRPr lang="en-US" dirty="0" smtClean="0"/>
          </a:p>
          <a:p>
            <a:r>
              <a:rPr lang="el-GR" dirty="0" smtClean="0"/>
              <a:t> Διάλεκτος των κατοίκων του Λατίου. </a:t>
            </a:r>
          </a:p>
          <a:p>
            <a:r>
              <a:rPr lang="el-GR" dirty="0" smtClean="0"/>
              <a:t>Ανήκει στην ινδοευρωπαϊκή οικογένεια </a:t>
            </a:r>
          </a:p>
          <a:p>
            <a:r>
              <a:rPr lang="el-GR" dirty="0" smtClean="0"/>
              <a:t>Επικράτησε των υπολοίπων διαλέκτων της ιταλικής χερσονήσου </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8</a:t>
            </a:fld>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a:r>
            <a:br>
              <a:rPr lang="en-US" dirty="0"/>
            </a:br>
            <a:r>
              <a:rPr lang="el-GR" dirty="0"/>
              <a:t> Οι ομοιότητες με την ελληνική γλώσσα οφείλονται: </a:t>
            </a:r>
            <a:endParaRPr lang="en-US" dirty="0"/>
          </a:p>
        </p:txBody>
      </p:sp>
      <p:sp>
        <p:nvSpPr>
          <p:cNvPr id="3" name="Content Placeholder 2"/>
          <p:cNvSpPr>
            <a:spLocks noGrp="1"/>
          </p:cNvSpPr>
          <p:nvPr>
            <p:ph idx="1"/>
          </p:nvPr>
        </p:nvSpPr>
        <p:spPr/>
        <p:txBody>
          <a:bodyPr>
            <a:normAutofit fontScale="70000" lnSpcReduction="20000"/>
          </a:bodyPr>
          <a:lstStyle/>
          <a:p>
            <a:endParaRPr lang="en-US" dirty="0" smtClean="0"/>
          </a:p>
          <a:p>
            <a:r>
              <a:rPr lang="el-GR" dirty="0" smtClean="0"/>
              <a:t> 1</a:t>
            </a:r>
            <a:r>
              <a:rPr lang="el-GR" dirty="0" smtClean="0">
                <a:latin typeface="Segoe Print" pitchFamily="2" charset="0"/>
              </a:rPr>
              <a:t>. Στην κοινή τους καταγωγή από την ινδοευρωπαϊκή π.χ. duo-δύο, fero-φέρω, pater-πατήρ </a:t>
            </a:r>
          </a:p>
          <a:p>
            <a:r>
              <a:rPr lang="el-GR" dirty="0" smtClean="0">
                <a:latin typeface="Segoe Print" pitchFamily="2" charset="0"/>
              </a:rPr>
              <a:t>2. Στα πολιτιστικά και γλωσσικά δάνεια του ελληνικού αποικισμού στην κεντρική και Κάτω Ιταλία, από τη Νεάπολη και την Κύμη μέχρι την Σικελία. (το πρώτο μεγάλο δάνειο, το αλφάβητο) </a:t>
            </a:r>
          </a:p>
          <a:p>
            <a:r>
              <a:rPr lang="el-GR" dirty="0" smtClean="0">
                <a:latin typeface="Segoe Print" pitchFamily="2" charset="0"/>
              </a:rPr>
              <a:t>3. Στην κατάκτηση της ελληνικής Ανατολής από τους Ρωμαίους. </a:t>
            </a:r>
            <a:endParaRPr lang="en-US" dirty="0">
              <a:latin typeface="Segoe Print" pitchFamily="2" charset="0"/>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9</a:t>
            </a:fld>
            <a:endParaRPr lang="en-US"/>
          </a:p>
        </p:txBody>
      </p:sp>
    </p:spTree>
  </p:cSld>
  <p:clrMapOvr>
    <a:masterClrMapping/>
  </p:clrMapOvr>
</p:sld>
</file>

<file path=ppt/theme/theme1.xml><?xml version="1.0" encoding="utf-8"?>
<a:theme xmlns:a="http://schemas.openxmlformats.org/drawingml/2006/main" name="TS030001167">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TS030001167</Template>
  <TotalTime>171</TotalTime>
  <Words>2649</Words>
  <Application>Microsoft Office PowerPoint</Application>
  <PresentationFormat>On-screen Show (4:3)</PresentationFormat>
  <Paragraphs>186</Paragraphs>
  <Slides>29</Slides>
  <Notes>0</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TS030001167</vt:lpstr>
      <vt:lpstr>Lingua Latina</vt:lpstr>
      <vt:lpstr>Slide 2</vt:lpstr>
      <vt:lpstr>Προέλευση Λατινικού Αλφάβητου</vt:lpstr>
      <vt:lpstr>Slide 4</vt:lpstr>
      <vt:lpstr>Slide 5</vt:lpstr>
      <vt:lpstr>Slide 6</vt:lpstr>
      <vt:lpstr>Slide 7</vt:lpstr>
      <vt:lpstr>  Α) Η ΛΑΤΙΝΙΚΗ ΓΛΩΣΣΑ </vt:lpstr>
      <vt:lpstr>  Οι ομοιότητες με την ελληνική γλώσσα οφείλονται: </vt:lpstr>
      <vt:lpstr>  Β) Η ΓΕΝΕΣΗ ΤΗΣ ΡΩΜΑΪΚΗΣ ΛΟΓΟΤΕΧΝΙΑΣ </vt:lpstr>
      <vt:lpstr> Γ) ΟΙ ΕΠΟΧΕΣ ΤΗΣ ΡΩΜΑΪΚΗΣ ΛΟΓΟΤΕΧΝΙΑΣ </vt:lpstr>
      <vt:lpstr>Slide 12</vt:lpstr>
      <vt:lpstr>Slide 13</vt:lpstr>
      <vt:lpstr>Δ) ΓΕΝΙΚΑ ΧΑΡΑΚΤΗΡΙΣΤΙΚΑ ΤΗΣ ΡΩΜΑΪΚΗΣ ΛΟΓΟΤΕΧΝΙΑΣ </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user</cp:lastModifiedBy>
  <cp:revision>27</cp:revision>
  <dcterms:created xsi:type="dcterms:W3CDTF">2006-08-16T00:00:00Z</dcterms:created>
  <dcterms:modified xsi:type="dcterms:W3CDTF">2015-09-16T17:58:01Z</dcterms:modified>
</cp:coreProperties>
</file>