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68" r:id="rId6"/>
    <p:sldId id="269" r:id="rId7"/>
    <p:sldId id="259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oleObject" Target="../embeddings/oleObject7.bin"/><Relationship Id="rId21" Type="http://schemas.openxmlformats.org/officeDocument/2006/relationships/image" Target="../media/image18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png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8.bin"/><Relationship Id="rId15" Type="http://schemas.openxmlformats.org/officeDocument/2006/relationships/image" Target="../media/image24.png"/><Relationship Id="rId10" Type="http://schemas.openxmlformats.org/officeDocument/2006/relationships/image" Target="../media/image16.wmf"/><Relationship Id="rId19" Type="http://schemas.openxmlformats.org/officeDocument/2006/relationships/image" Target="../media/image28.png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147763" y="1052485"/>
            <a:ext cx="7816128" cy="17322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200" dirty="0"/>
              <a:t>Ο </a:t>
            </a:r>
            <a:r>
              <a:rPr lang="el-GR" sz="2200" dirty="0" smtClean="0"/>
              <a:t>Παύλος </a:t>
            </a:r>
            <a:r>
              <a:rPr lang="el-GR" sz="2200" dirty="0"/>
              <a:t>ήθελε να φτιάξει ένα τσιμεντένιο τοίχο στην αυλή </a:t>
            </a:r>
            <a:r>
              <a:rPr lang="el-GR" sz="2200" dirty="0" smtClean="0"/>
              <a:t>του </a:t>
            </a:r>
            <a:r>
              <a:rPr lang="el-GR" sz="2200" dirty="0"/>
              <a:t>και ζήτησε από ένα τεχνίτη να του πει </a:t>
            </a:r>
            <a:r>
              <a:rPr lang="el-GR" sz="2200" dirty="0" smtClean="0"/>
              <a:t>τι υλικά θα χρειαστεί. Τελικά αποφάσισε να φτιάξει τον μισό τοίχο. </a:t>
            </a:r>
            <a:endParaRPr lang="en-US" sz="2200" dirty="0"/>
          </a:p>
          <a:p>
            <a:pPr algn="just"/>
            <a:r>
              <a:rPr lang="el-GR" sz="2200" dirty="0"/>
              <a:t>Να δώσετε τις ποσότητες των υλικών που θα πρέπει να </a:t>
            </a:r>
            <a:r>
              <a:rPr lang="el-GR" sz="2200" dirty="0" smtClean="0"/>
              <a:t>πάρει </a:t>
            </a:r>
            <a:r>
              <a:rPr lang="el-GR" sz="2200" dirty="0"/>
              <a:t>για να </a:t>
            </a:r>
            <a:r>
              <a:rPr lang="el-GR" sz="2200" dirty="0" smtClean="0"/>
              <a:t>φτιάξει τον τοίχο.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763" y="255123"/>
            <a:ext cx="9213271" cy="6177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10</a:t>
            </a:r>
            <a:r>
              <a:rPr lang="el-GR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Λόγοι-Αναλογίες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314" y="1052485"/>
            <a:ext cx="1659084" cy="17322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493" y="394481"/>
            <a:ext cx="761905" cy="685714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147763" y="2964413"/>
            <a:ext cx="3363277" cy="2224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200" b="1" u="sng" dirty="0" smtClean="0"/>
              <a:t>Τεχνίτης:</a:t>
            </a:r>
            <a:endParaRPr lang="en-US" sz="2200" b="1" u="sng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6 κουβάδες άμμο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2 κουβάδες ασβέστη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3 κουβάδες τσιμέντο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9 κουβάδες νερό</a:t>
            </a:r>
          </a:p>
          <a:p>
            <a:pPr algn="just"/>
            <a:endParaRPr lang="en-US" sz="22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277803" y="2964412"/>
            <a:ext cx="3363277" cy="2224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200" b="1" u="sng" dirty="0" smtClean="0"/>
              <a:t>Παύλος: Μισή δόση:</a:t>
            </a:r>
            <a:endParaRPr lang="en-US" sz="2200" b="1" u="sng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/>
              <a:t> </a:t>
            </a:r>
            <a:r>
              <a:rPr lang="el-GR" sz="2200" dirty="0" smtClean="0"/>
              <a:t>        κουβάδες άμμο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/>
              <a:t> </a:t>
            </a:r>
            <a:r>
              <a:rPr lang="el-GR" sz="2200" dirty="0" smtClean="0"/>
              <a:t>        κουβάδες ασβέστη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/>
              <a:t> </a:t>
            </a:r>
            <a:r>
              <a:rPr lang="el-GR" sz="2200" dirty="0" smtClean="0"/>
              <a:t>        κουβάδες τσιμέντο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         κουβάδες νερό</a:t>
            </a:r>
          </a:p>
          <a:p>
            <a:pPr algn="just"/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5874328" y="3352799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4323" y="3754585"/>
            <a:ext cx="327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53067" y="4225646"/>
            <a:ext cx="5421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1908" y="4641287"/>
            <a:ext cx="5421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4,5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645338" y="4118334"/>
                <a:ext cx="934871" cy="579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2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1,5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2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l-GR" sz="22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2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338" y="4118334"/>
                <a:ext cx="934871" cy="579774"/>
              </a:xfrm>
              <a:prstGeom prst="rect">
                <a:avLst/>
              </a:prstGeom>
              <a:blipFill>
                <a:blip r:embed="rId4"/>
                <a:stretch>
                  <a:fillRect l="-9091" b="-1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950146" y="4614968"/>
                <a:ext cx="934871" cy="579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2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4,5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2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l-GR" sz="22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2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146" y="4614968"/>
                <a:ext cx="934871" cy="579774"/>
              </a:xfrm>
              <a:prstGeom prst="rect">
                <a:avLst/>
              </a:prstGeom>
              <a:blipFill>
                <a:blip r:embed="rId5"/>
                <a:stretch>
                  <a:fillRect l="-9091" b="-1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ubtitle 2"/>
          <p:cNvSpPr txBox="1">
            <a:spLocks/>
          </p:cNvSpPr>
          <p:nvPr/>
        </p:nvSpPr>
        <p:spPr>
          <a:xfrm>
            <a:off x="1147763" y="5351346"/>
            <a:ext cx="4943885" cy="13176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 smtClean="0"/>
              <a:t>Ποια είναι η </a:t>
            </a:r>
            <a:r>
              <a:rPr lang="el-GR" sz="2200" b="1" u="sng" dirty="0" smtClean="0"/>
              <a:t>σχέση</a:t>
            </a:r>
            <a:r>
              <a:rPr lang="el-GR" sz="2200" dirty="0" smtClean="0"/>
              <a:t> μεταξύ της ποσότητας του </a:t>
            </a:r>
            <a:r>
              <a:rPr lang="el-GR" sz="2200" b="1" dirty="0" smtClean="0"/>
              <a:t>ασβέστη</a:t>
            </a:r>
            <a:r>
              <a:rPr lang="el-GR" sz="2200" dirty="0" smtClean="0"/>
              <a:t> και της </a:t>
            </a:r>
            <a:r>
              <a:rPr lang="el-GR" sz="2200" b="1" dirty="0" smtClean="0"/>
              <a:t>άμμου</a:t>
            </a:r>
            <a:r>
              <a:rPr lang="el-GR" sz="2200" dirty="0" smtClean="0"/>
              <a:t>;</a:t>
            </a:r>
            <a:endParaRPr lang="en-US" sz="2200" dirty="0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6491948" y="5351346"/>
            <a:ext cx="4943885" cy="13176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 smtClean="0"/>
              <a:t>Ποια είναι η </a:t>
            </a:r>
            <a:r>
              <a:rPr lang="el-GR" sz="2200" b="1" u="sng" dirty="0" smtClean="0"/>
              <a:t>σχέση</a:t>
            </a:r>
            <a:r>
              <a:rPr lang="el-GR" sz="2200" dirty="0" smtClean="0"/>
              <a:t> μεταξύ της ποσότητας της </a:t>
            </a:r>
            <a:r>
              <a:rPr lang="el-GR" sz="2200" b="1" dirty="0"/>
              <a:t>άμμου </a:t>
            </a:r>
            <a:r>
              <a:rPr lang="el-GR" sz="2200" dirty="0" smtClean="0"/>
              <a:t>και του </a:t>
            </a:r>
            <a:r>
              <a:rPr lang="el-GR" sz="2200" b="1" dirty="0" smtClean="0"/>
              <a:t>ασβέστη</a:t>
            </a:r>
            <a:r>
              <a:rPr lang="el-GR" sz="2200" dirty="0" smtClean="0"/>
              <a:t>;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2829401" y="5981470"/>
            <a:ext cx="1328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προς 6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99521" y="5940830"/>
            <a:ext cx="1328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προς 2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49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build="p" animBg="1"/>
      <p:bldP spid="11" grpId="0" animBg="1"/>
      <p:bldP spid="6" grpId="0"/>
      <p:bldP spid="13" grpId="0"/>
      <p:bldP spid="14" grpId="0"/>
      <p:bldP spid="15" grpId="0"/>
      <p:bldP spid="16" grpId="0"/>
      <p:bldP spid="18" grpId="0"/>
      <p:bldP spid="19" grpId="0" animBg="1"/>
      <p:bldP spid="21" grpId="0" animBg="1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213" y="121992"/>
            <a:ext cx="3363277" cy="54497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l-GR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Λόγοι-Αναλογίες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05237" y="115025"/>
            <a:ext cx="3363277" cy="2224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200" b="1" u="sng" dirty="0" smtClean="0"/>
              <a:t>Τεχνίτης:</a:t>
            </a:r>
            <a:endParaRPr lang="en-US" sz="2200" b="1" u="sng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6 κουβάδες άμμο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2 κουβάδες ασβέστη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3 κουβάδες τσιμέντο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9 κουβάδες νερό</a:t>
            </a:r>
          </a:p>
          <a:p>
            <a:pPr algn="just"/>
            <a:endParaRPr lang="en-US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7434261" y="121992"/>
            <a:ext cx="3363277" cy="2224807"/>
            <a:chOff x="5176706" y="2955652"/>
            <a:chExt cx="3363277" cy="2224807"/>
          </a:xfrm>
        </p:grpSpPr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5176706" y="2955652"/>
              <a:ext cx="3363277" cy="222480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66"/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l-GR" sz="2200" b="1" u="sng" dirty="0" smtClean="0"/>
                <a:t>Παύλος: Μισή δόση:</a:t>
              </a:r>
              <a:endParaRPr lang="en-US" sz="2200" b="1" u="sng" dirty="0"/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/>
                <a:t> </a:t>
              </a:r>
              <a:r>
                <a:rPr lang="el-GR" sz="2200" dirty="0" smtClean="0"/>
                <a:t>        κουβάδες άμμο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/>
                <a:t> </a:t>
              </a:r>
              <a:r>
                <a:rPr lang="el-GR" sz="2200" dirty="0" smtClean="0"/>
                <a:t>        κουβάδες ασβέστη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/>
                <a:t> </a:t>
              </a:r>
              <a:r>
                <a:rPr lang="el-GR" sz="2200" dirty="0" smtClean="0"/>
                <a:t>        κουβάδες τσιμέντο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 smtClean="0"/>
                <a:t>         κουβάδες νερό</a:t>
              </a:r>
            </a:p>
            <a:p>
              <a:pPr algn="just"/>
              <a:endParaRPr lang="en-US" sz="2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74328" y="3352799"/>
              <a:ext cx="3273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74323" y="3754585"/>
              <a:ext cx="3273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53067" y="4225646"/>
              <a:ext cx="5421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1,5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21908" y="4641287"/>
              <a:ext cx="5421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4,5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Subtitle 2"/>
          <p:cNvSpPr txBox="1">
            <a:spLocks/>
          </p:cNvSpPr>
          <p:nvPr/>
        </p:nvSpPr>
        <p:spPr>
          <a:xfrm>
            <a:off x="176213" y="3678411"/>
            <a:ext cx="4452937" cy="2708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 smtClean="0"/>
              <a:t>Για </a:t>
            </a:r>
            <a:r>
              <a:rPr lang="el-GR" sz="2200" b="1" dirty="0" smtClean="0"/>
              <a:t>κάθε</a:t>
            </a:r>
            <a:r>
              <a:rPr lang="el-GR" sz="2200" dirty="0" smtClean="0"/>
              <a:t> 2 </a:t>
            </a:r>
            <a:r>
              <a:rPr lang="el-GR" sz="2200" b="1" dirty="0" smtClean="0"/>
              <a:t>μέρη</a:t>
            </a:r>
            <a:r>
              <a:rPr lang="el-GR" sz="2200" dirty="0" smtClean="0"/>
              <a:t> από το </a:t>
            </a:r>
            <a:r>
              <a:rPr lang="el-GR" sz="2200" b="1" u="sng" dirty="0" smtClean="0"/>
              <a:t>πρώτο</a:t>
            </a:r>
            <a:r>
              <a:rPr lang="el-GR" sz="2200" dirty="0" smtClean="0"/>
              <a:t> (ασβέστη), πρέπει να βάζει 6 </a:t>
            </a:r>
            <a:r>
              <a:rPr lang="el-GR" sz="2200" b="1" dirty="0" smtClean="0"/>
              <a:t>μέρη</a:t>
            </a:r>
            <a:r>
              <a:rPr lang="el-GR" sz="2200" dirty="0" smtClean="0"/>
              <a:t> από το </a:t>
            </a:r>
            <a:r>
              <a:rPr lang="el-GR" sz="2200" b="1" u="sng" dirty="0" smtClean="0"/>
              <a:t>δεύτερο</a:t>
            </a:r>
            <a:r>
              <a:rPr lang="el-GR" sz="2200" dirty="0" smtClean="0"/>
              <a:t> (άμμος).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 smtClean="0"/>
              <a:t>Ανεξάρτητα από το μέγεθος του τοίχου, </a:t>
            </a:r>
            <a:r>
              <a:rPr lang="el-GR" sz="2200" b="1" dirty="0" smtClean="0"/>
              <a:t>ΠΑΝΤΟΤΕ</a:t>
            </a:r>
            <a:r>
              <a:rPr lang="el-GR" sz="2200" dirty="0" smtClean="0"/>
              <a:t> η ποσότητα του ασβέστη θα πρέπει να αποτελεί το      της άμμου.</a:t>
            </a:r>
            <a:endParaRPr lang="en-US" sz="2200" dirty="0"/>
          </a:p>
        </p:txBody>
      </p:sp>
      <p:sp>
        <p:nvSpPr>
          <p:cNvPr id="9" name="Double Wave 8"/>
          <p:cNvSpPr/>
          <p:nvPr/>
        </p:nvSpPr>
        <p:spPr>
          <a:xfrm rot="20914990">
            <a:off x="5386766" y="3789536"/>
            <a:ext cx="1857375" cy="954813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Έχει σημασία η σειρά!!!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Double Wave 26"/>
          <p:cNvSpPr/>
          <p:nvPr/>
        </p:nvSpPr>
        <p:spPr>
          <a:xfrm rot="20831043">
            <a:off x="7624071" y="3650061"/>
            <a:ext cx="1857375" cy="954813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Ίδια μονάδα μέτρησης!!!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176213" y="2492834"/>
            <a:ext cx="4943885" cy="10325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 smtClean="0"/>
              <a:t>Ποια είναι η </a:t>
            </a:r>
            <a:r>
              <a:rPr lang="el-GR" sz="2200" b="1" u="sng" dirty="0" smtClean="0"/>
              <a:t>σχέση</a:t>
            </a:r>
            <a:r>
              <a:rPr lang="el-GR" sz="2200" dirty="0" smtClean="0"/>
              <a:t> μεταξύ της ποσότητας του </a:t>
            </a:r>
            <a:r>
              <a:rPr lang="el-GR" sz="2200" b="1" dirty="0" smtClean="0"/>
              <a:t>ασβέστη</a:t>
            </a:r>
            <a:r>
              <a:rPr lang="el-GR" sz="2200" dirty="0" smtClean="0"/>
              <a:t> και της </a:t>
            </a:r>
            <a:r>
              <a:rPr lang="el-GR" sz="2200" b="1" dirty="0" smtClean="0"/>
              <a:t>άμμου</a:t>
            </a:r>
            <a:r>
              <a:rPr lang="el-GR" sz="2200" dirty="0" smtClean="0"/>
              <a:t>;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1657826" y="3094522"/>
            <a:ext cx="1328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προς 6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58650" y="5547083"/>
                <a:ext cx="372218" cy="581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2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2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2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2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650" y="5547083"/>
                <a:ext cx="372218" cy="581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Double Wave 31"/>
              <p:cNvSpPr/>
              <p:nvPr/>
            </p:nvSpPr>
            <p:spPr>
              <a:xfrm>
                <a:off x="5165724" y="5064856"/>
                <a:ext cx="1857375" cy="954813"/>
              </a:xfrm>
              <a:prstGeom prst="doubleWav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600" b="1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2:6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l-GR" sz="2600" b="1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6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Double Wav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724" y="5064856"/>
                <a:ext cx="1857375" cy="954813"/>
              </a:xfrm>
              <a:prstGeom prst="doubleWave">
                <a:avLst/>
              </a:prstGeom>
              <a:blipFill>
                <a:blip r:embed="rId3"/>
                <a:stretch>
                  <a:fillRect l="-58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Double Wave 32"/>
              <p:cNvSpPr/>
              <p:nvPr/>
            </p:nvSpPr>
            <p:spPr>
              <a:xfrm>
                <a:off x="7706834" y="5064856"/>
                <a:ext cx="3090704" cy="954813"/>
              </a:xfrm>
              <a:prstGeom prst="doubleWav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6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2:6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sz="26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6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𝜿𝝄𝝊𝜷𝜶𝜹𝜺𝝇</m:t>
                        </m:r>
                      </m:num>
                      <m:den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l-GR" sz="26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6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𝜿𝝄𝝊𝜷𝜶𝜹𝜺𝝇</m:t>
                        </m:r>
                      </m:den>
                    </m:f>
                  </m:oMath>
                </a14:m>
                <a:r>
                  <a:rPr lang="el-GR" sz="2600" b="1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6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Double Wav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834" y="5064856"/>
                <a:ext cx="3090704" cy="954813"/>
              </a:xfrm>
              <a:prstGeom prst="doubleWave">
                <a:avLst/>
              </a:prstGeom>
              <a:blipFill>
                <a:blip r:embed="rId4"/>
                <a:stretch>
                  <a:fillRect l="-353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 flipV="1">
            <a:off x="8772525" y="5186363"/>
            <a:ext cx="1185863" cy="36072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772525" y="5577974"/>
            <a:ext cx="1185863" cy="36072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71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9" grpId="0" animBg="1"/>
      <p:bldP spid="27" grpId="0" animBg="1"/>
      <p:bldP spid="30" grpId="0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orizontal Scroll 24"/>
              <p:cNvSpPr/>
              <p:nvPr/>
            </p:nvSpPr>
            <p:spPr>
              <a:xfrm>
                <a:off x="678445" y="1952372"/>
                <a:ext cx="10723852" cy="2993704"/>
              </a:xfrm>
              <a:prstGeom prst="horizontalScroll">
                <a:avLst>
                  <a:gd name="adj" fmla="val 7514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b="1" u="sng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Λόγος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δύο μεγεθών ονομάζεται το </a:t>
                </a:r>
                <a:r>
                  <a:rPr lang="el-GR" sz="2400" b="1" u="sng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πηλίκο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της διαίρεσης του ενός δια του άλλου, όταν μετρηθούν με την </a:t>
                </a:r>
                <a:r>
                  <a:rPr lang="el-GR" sz="24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ίδια μονάδα μέτρησης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algn="ctr"/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Ένας λόγος εκφράζει τη σχέση μεταξύ των δύο μεγεθών.</a:t>
                </a:r>
              </a:p>
              <a:p>
                <a:pPr algn="ctr"/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400" b="1" u="sng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Συμβολίζουμε:</a:t>
                </a:r>
                <a:r>
                  <a:rPr lang="el-GR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α:β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, ή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el-GR" sz="24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𝜷</m:t>
                        </m:r>
                      </m:den>
                    </m:f>
                  </m:oMath>
                </a14:m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και διαβάζουμε: 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“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 προς β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”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ή 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“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 δια β</a:t>
                </a:r>
                <a:r>
                  <a:rPr lang="en-US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”</a:t>
                </a:r>
                <a:endParaRPr lang="en-US" sz="24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Horizontal Scrol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45" y="1952372"/>
                <a:ext cx="10723852" cy="2993704"/>
              </a:xfrm>
              <a:prstGeom prst="horizontalScroll">
                <a:avLst>
                  <a:gd name="adj" fmla="val 7514"/>
                </a:avLst>
              </a:prstGeom>
              <a:blipFill>
                <a:blip r:embed="rId2"/>
                <a:stretch>
                  <a:fillRect r="-284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ubtitle 2"/>
          <p:cNvSpPr txBox="1">
            <a:spLocks/>
          </p:cNvSpPr>
          <p:nvPr/>
        </p:nvSpPr>
        <p:spPr>
          <a:xfrm>
            <a:off x="176213" y="121992"/>
            <a:ext cx="3363277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Λόγοι-Αναλογίες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2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76213" y="121992"/>
            <a:ext cx="3363277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Λόγοι-Αναλογίες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00904" y="3118860"/>
            <a:ext cx="4452937" cy="2963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λόγος της ποσότητας του τσιμέντου ΠΡΟΣ την άμμο είναι: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λόγος της ποσότητας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άμμου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ΠΡΟΣ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νερό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λόγος της ποσότητας της άμμου ΠΡΟΣ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τσιμέντο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λόγος της ποσότητας του τσιμέντου ΠΡΟΣ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 νερό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ubtitle 2"/>
              <p:cNvSpPr txBox="1">
                <a:spLocks/>
              </p:cNvSpPr>
              <p:nvPr/>
            </p:nvSpPr>
            <p:spPr>
              <a:xfrm>
                <a:off x="5207792" y="3092867"/>
                <a:ext cx="2226469" cy="296328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l-GR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 : 6,    ή </a:t>
                </a:r>
                <a:r>
                  <a:rPr lang="el-G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l-GR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l-G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l-GR" sz="5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l-GR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 </a:t>
                </a: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l-GR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9,    </a:t>
                </a: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ή </a:t>
                </a:r>
                <a:r>
                  <a:rPr lang="el-GR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l-GR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l-GR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l-GR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 </a:t>
                </a: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l-GR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3,    </a:t>
                </a: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ή </a:t>
                </a:r>
                <a:r>
                  <a:rPr lang="el-GR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l-GR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l-GR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 : </a:t>
                </a:r>
                <a:r>
                  <a:rPr lang="el-GR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9,    </a:t>
                </a: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ή </a:t>
                </a:r>
                <a:r>
                  <a:rPr lang="el-GR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l-GR" sz="2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l-G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92" y="3092867"/>
                <a:ext cx="2226469" cy="2963287"/>
              </a:xfrm>
              <a:prstGeom prst="rect">
                <a:avLst/>
              </a:prstGeom>
              <a:blipFill>
                <a:blip r:embed="rId2"/>
                <a:stretch>
                  <a:fillRect l="-2989" b="-245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ubtitle 2"/>
          <p:cNvSpPr txBox="1">
            <a:spLocks/>
          </p:cNvSpPr>
          <p:nvPr/>
        </p:nvSpPr>
        <p:spPr>
          <a:xfrm>
            <a:off x="3805237" y="115025"/>
            <a:ext cx="3363277" cy="2224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200" b="1" u="sng" dirty="0" smtClean="0"/>
              <a:t>Τεχνίτης:</a:t>
            </a:r>
            <a:endParaRPr lang="en-US" sz="2200" b="1" u="sng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6 κουβάδες άμμο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2 κουβάδες ασβέστη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3 κουβάδες τσιμέντο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9 κουβάδες νερό</a:t>
            </a:r>
          </a:p>
          <a:p>
            <a:pPr algn="just"/>
            <a:endParaRPr lang="en-US" sz="2200" dirty="0"/>
          </a:p>
        </p:txBody>
      </p:sp>
      <p:grpSp>
        <p:nvGrpSpPr>
          <p:cNvPr id="7" name="Group 6"/>
          <p:cNvGrpSpPr/>
          <p:nvPr/>
        </p:nvGrpSpPr>
        <p:grpSpPr>
          <a:xfrm>
            <a:off x="7434261" y="121992"/>
            <a:ext cx="3363277" cy="2224807"/>
            <a:chOff x="5176706" y="2955652"/>
            <a:chExt cx="3363277" cy="2224807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5176706" y="2955652"/>
              <a:ext cx="3363277" cy="222480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66"/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l-GR" sz="2200" b="1" u="sng" dirty="0" smtClean="0"/>
                <a:t>Παύλος: Μισή δόση:</a:t>
              </a:r>
              <a:endParaRPr lang="en-US" sz="2200" b="1" u="sng" dirty="0"/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/>
                <a:t> </a:t>
              </a:r>
              <a:r>
                <a:rPr lang="el-GR" sz="2200" dirty="0" smtClean="0"/>
                <a:t>        κουβάδες άμμο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/>
                <a:t> </a:t>
              </a:r>
              <a:r>
                <a:rPr lang="el-GR" sz="2200" dirty="0" smtClean="0"/>
                <a:t>        κουβάδες ασβέστη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/>
                <a:t> </a:t>
              </a:r>
              <a:r>
                <a:rPr lang="el-GR" sz="2200" dirty="0" smtClean="0"/>
                <a:t>        κουβάδες τσιμέντο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 smtClean="0"/>
                <a:t>         κουβάδες νερό</a:t>
              </a:r>
            </a:p>
            <a:p>
              <a:pPr algn="just"/>
              <a:endParaRPr lang="en-US" sz="2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74328" y="3352799"/>
              <a:ext cx="3273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74323" y="3754585"/>
              <a:ext cx="3273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53067" y="4225646"/>
              <a:ext cx="5421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1,5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21908" y="4641287"/>
              <a:ext cx="5421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4,5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Right Arrow 1"/>
          <p:cNvSpPr/>
          <p:nvPr/>
        </p:nvSpPr>
        <p:spPr>
          <a:xfrm>
            <a:off x="4544291" y="3366655"/>
            <a:ext cx="762000" cy="1939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544286" y="4073247"/>
            <a:ext cx="762000" cy="1939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544281" y="4779839"/>
            <a:ext cx="762000" cy="1939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544276" y="5569561"/>
            <a:ext cx="762000" cy="1939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ubtitle 2"/>
              <p:cNvSpPr txBox="1">
                <a:spLocks/>
              </p:cNvSpPr>
              <p:nvPr/>
            </p:nvSpPr>
            <p:spPr>
              <a:xfrm>
                <a:off x="7701610" y="3092867"/>
                <a:ext cx="1470099" cy="296328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l-G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l-GR" sz="26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l-GR" sz="2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l-GR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l-GR" sz="26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2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l-GR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l-GR" sz="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l-GR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l-GR" sz="26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l-GR" sz="2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l-GR" sz="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l-GR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l-GR" sz="26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6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l-GR" sz="2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610" y="3092867"/>
                <a:ext cx="1470099" cy="2963287"/>
              </a:xfrm>
              <a:prstGeom prst="rect">
                <a:avLst/>
              </a:prstGeom>
              <a:blipFill>
                <a:blip r:embed="rId3"/>
                <a:stretch>
                  <a:fillRect l="-5328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ight Arrow 19"/>
          <p:cNvSpPr/>
          <p:nvPr/>
        </p:nvSpPr>
        <p:spPr>
          <a:xfrm>
            <a:off x="7024263" y="3380505"/>
            <a:ext cx="762000" cy="1939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7024258" y="4087097"/>
            <a:ext cx="762000" cy="1939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7024253" y="4793689"/>
            <a:ext cx="762000" cy="1939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7024248" y="5583411"/>
            <a:ext cx="762000" cy="1939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521599" y="4530436"/>
            <a:ext cx="788656" cy="720437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uble Wave 3"/>
          <p:cNvSpPr/>
          <p:nvPr/>
        </p:nvSpPr>
        <p:spPr>
          <a:xfrm rot="1647335">
            <a:off x="8713482" y="2756569"/>
            <a:ext cx="3381264" cy="1247871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ξέρουμε μόνο τον λόγο 6:3, ή 2:1 μπορούμε να ξέρουμε τις ποσότητες που αγόρασε;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0244" y="4710582"/>
            <a:ext cx="1787235" cy="16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5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76213" y="121992"/>
            <a:ext cx="3363277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Λόγοι-Αναλογίες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00904" y="3118860"/>
            <a:ext cx="4452937" cy="2963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παρατηρείτε για τους λόγους </a:t>
            </a:r>
            <a:r>
              <a:rPr lang="el-G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Ασβέστης:Άμμος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just"/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και </a:t>
            </a:r>
            <a:r>
              <a:rPr lang="el-G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Τσιμέντο:Νερό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Ποιοι άλλοι λόγοι είναι ίσοι;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05237" y="115025"/>
            <a:ext cx="3363277" cy="2224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200" b="1" u="sng" dirty="0" smtClean="0"/>
              <a:t>Τεχνίτης:</a:t>
            </a:r>
            <a:endParaRPr lang="en-US" sz="2200" b="1" u="sng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6 κουβάδες άμμο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2 κουβάδες ασβέστη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3 κουβάδες τσιμέντο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l-GR" sz="2200" dirty="0" smtClean="0"/>
              <a:t>9 κουβάδες νερό</a:t>
            </a:r>
          </a:p>
          <a:p>
            <a:pPr algn="just"/>
            <a:endParaRPr lang="en-US" sz="2200" dirty="0"/>
          </a:p>
        </p:txBody>
      </p:sp>
      <p:grpSp>
        <p:nvGrpSpPr>
          <p:cNvPr id="7" name="Group 6"/>
          <p:cNvGrpSpPr/>
          <p:nvPr/>
        </p:nvGrpSpPr>
        <p:grpSpPr>
          <a:xfrm>
            <a:off x="7434261" y="121992"/>
            <a:ext cx="3363277" cy="2224807"/>
            <a:chOff x="5176706" y="2955652"/>
            <a:chExt cx="3363277" cy="2224807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5176706" y="2955652"/>
              <a:ext cx="3363277" cy="222480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66"/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l-GR" sz="2200" b="1" u="sng" dirty="0" smtClean="0"/>
                <a:t>Παύλος: Μισή δόση:</a:t>
              </a:r>
              <a:endParaRPr lang="en-US" sz="2200" b="1" u="sng" dirty="0"/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/>
                <a:t> </a:t>
              </a:r>
              <a:r>
                <a:rPr lang="el-GR" sz="2200" dirty="0" smtClean="0"/>
                <a:t>        κουβάδες άμμο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/>
                <a:t> </a:t>
              </a:r>
              <a:r>
                <a:rPr lang="el-GR" sz="2200" dirty="0" smtClean="0"/>
                <a:t>        κουβάδες ασβέστη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/>
                <a:t> </a:t>
              </a:r>
              <a:r>
                <a:rPr lang="el-GR" sz="2200" dirty="0" smtClean="0"/>
                <a:t>        κουβάδες τσιμέντο</a:t>
              </a:r>
            </a:p>
            <a:p>
              <a:pPr marL="342900" indent="-342900" algn="just">
                <a:buFont typeface="Wingdings" panose="05000000000000000000" pitchFamily="2" charset="2"/>
                <a:buChar char="ü"/>
              </a:pPr>
              <a:r>
                <a:rPr lang="el-GR" sz="2200" dirty="0" smtClean="0"/>
                <a:t>         κουβάδες νερό</a:t>
              </a:r>
            </a:p>
            <a:p>
              <a:pPr algn="just"/>
              <a:endParaRPr lang="en-US" sz="2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74328" y="3352799"/>
              <a:ext cx="3273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74323" y="3754585"/>
              <a:ext cx="3273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53067" y="4225646"/>
              <a:ext cx="5421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1,5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21908" y="4641287"/>
              <a:ext cx="5421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2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4,5</a:t>
              </a:r>
              <a:endPara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Right Arrow 1"/>
          <p:cNvSpPr/>
          <p:nvPr/>
        </p:nvSpPr>
        <p:spPr>
          <a:xfrm>
            <a:off x="2798618" y="3529538"/>
            <a:ext cx="2507658" cy="1841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036295" y="3969782"/>
            <a:ext cx="4397966" cy="21429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73278" y="5264191"/>
            <a:ext cx="762000" cy="193963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Double Wave 24"/>
              <p:cNvSpPr/>
              <p:nvPr/>
            </p:nvSpPr>
            <p:spPr>
              <a:xfrm>
                <a:off x="5394180" y="3027009"/>
                <a:ext cx="1857375" cy="954813"/>
              </a:xfrm>
              <a:prstGeom prst="doubleWav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600" b="1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2:6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l-GR" sz="2600" b="1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6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Double Wav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180" y="3027009"/>
                <a:ext cx="1857375" cy="954813"/>
              </a:xfrm>
              <a:prstGeom prst="doubleWave">
                <a:avLst/>
              </a:prstGeom>
              <a:blipFill>
                <a:blip r:embed="rId2"/>
                <a:stretch>
                  <a:fillRect l="-58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Double Wave 25"/>
              <p:cNvSpPr/>
              <p:nvPr/>
            </p:nvSpPr>
            <p:spPr>
              <a:xfrm>
                <a:off x="7463330" y="3514485"/>
                <a:ext cx="1857375" cy="954813"/>
              </a:xfrm>
              <a:prstGeom prst="doubleWav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6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3:9 </a:t>
                </a:r>
                <a:r>
                  <a:rPr lang="el-GR" sz="2600" b="1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l-GR" sz="26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l-GR" sz="2600" b="1" dirty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l-GR" sz="2600" b="1" i="1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6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Double Wav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330" y="3514485"/>
                <a:ext cx="1857375" cy="954813"/>
              </a:xfrm>
              <a:prstGeom prst="doubleWave">
                <a:avLst/>
              </a:prstGeom>
              <a:blipFill>
                <a:blip r:embed="rId3"/>
                <a:stretch>
                  <a:fillRect l="-58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/>
          <p:cNvSpPr/>
          <p:nvPr/>
        </p:nvSpPr>
        <p:spPr>
          <a:xfrm>
            <a:off x="9352345" y="3167558"/>
            <a:ext cx="617929" cy="997535"/>
          </a:xfrm>
          <a:prstGeom prst="rightBrac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uble Wave 26"/>
          <p:cNvSpPr/>
          <p:nvPr/>
        </p:nvSpPr>
        <p:spPr>
          <a:xfrm>
            <a:off x="10111165" y="3072933"/>
            <a:ext cx="1857375" cy="1092160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δύο λόγοι είναι ίσοι!!!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Double Wave 27"/>
              <p:cNvSpPr/>
              <p:nvPr/>
            </p:nvSpPr>
            <p:spPr>
              <a:xfrm>
                <a:off x="5552138" y="4891227"/>
                <a:ext cx="5814147" cy="954813"/>
              </a:xfrm>
              <a:prstGeom prst="doubleWav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Ασβέστης : Τσιμέντο = Άμμος : Νερό = 2:3 </a:t>
                </a:r>
                <a:r>
                  <a:rPr lang="el-GR" sz="2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l-GR" sz="22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200" b="1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Double Wav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138" y="4891227"/>
                <a:ext cx="5814147" cy="954813"/>
              </a:xfrm>
              <a:prstGeom prst="doubleWave">
                <a:avLst/>
              </a:prstGeom>
              <a:blipFill>
                <a:blip r:embed="rId4"/>
                <a:stretch>
                  <a:fillRect l="-136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28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16" grpId="0" animBg="1"/>
      <p:bldP spid="17" grpId="0" animBg="1"/>
      <p:bldP spid="25" grpId="0" animBg="1"/>
      <p:bldP spid="26" grpId="0" animBg="1"/>
      <p:bldP spid="5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Horizontal Scroll 24"/>
          <p:cNvSpPr/>
          <p:nvPr/>
        </p:nvSpPr>
        <p:spPr>
          <a:xfrm>
            <a:off x="858554" y="475795"/>
            <a:ext cx="10723852" cy="6309630"/>
          </a:xfrm>
          <a:prstGeom prst="horizontalScroll">
            <a:avLst>
              <a:gd name="adj" fmla="val 417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Αναλογία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ονομάζεται η </a:t>
            </a:r>
            <a:r>
              <a:rPr lang="el-G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ισότητα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δύο λόγων.</a:t>
            </a: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6213" y="121992"/>
            <a:ext cx="3363277" cy="544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Λόγοι-Αναλογίες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244909"/>
              </p:ext>
            </p:extLst>
          </p:nvPr>
        </p:nvGraphicFramePr>
        <p:xfrm>
          <a:off x="5384878" y="1262177"/>
          <a:ext cx="1182177" cy="1106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3" imgW="444307" imgH="418918" progId="Equation.DSMT4">
                  <p:embed/>
                </p:oleObj>
              </mc:Choice>
              <mc:Fallback>
                <p:oleObj name="Equation" r:id="rId3" imgW="444307" imgH="41891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78" y="1262177"/>
                        <a:ext cx="1182177" cy="1106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219200" y="2236202"/>
            <a:ext cx="7801822" cy="882822"/>
            <a:chOff x="1219200" y="2568722"/>
            <a:chExt cx="7801822" cy="882822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" name="Equation" r:id="rId5" imgW="444307" imgH="418918" progId="Equation.DSMT4">
                    <p:embed/>
                  </p:oleObj>
                </mc:Choice>
                <mc:Fallback>
                  <p:oleObj name="Equation" r:id="rId5" imgW="444307" imgH="418918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219200" y="2770346"/>
              <a:ext cx="664797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α, β, γ, δ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9195" y="3150605"/>
            <a:ext cx="7801822" cy="882822"/>
            <a:chOff x="1219200" y="2568722"/>
            <a:chExt cx="7801822" cy="882822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2" name="Equation" r:id="rId6" imgW="444307" imgH="418918" progId="Equation.DSMT4">
                    <p:embed/>
                  </p:oleObj>
                </mc:Choice>
                <mc:Fallback>
                  <p:oleObj name="Equation" r:id="rId6" imgW="444307" imgH="418918" progId="Equation.DSMT4">
                    <p:embed/>
                    <p:pic>
                      <p:nvPicPr>
                        <p:cNvPr id="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219200" y="2770346"/>
              <a:ext cx="664797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α, δ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άκροι 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205335" y="4037302"/>
            <a:ext cx="7801822" cy="882822"/>
            <a:chOff x="1219200" y="2568722"/>
            <a:chExt cx="7801822" cy="882822"/>
          </a:xfrm>
        </p:grpSpPr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Equation" r:id="rId7" imgW="444307" imgH="418918" progId="Equation.DSMT4">
                    <p:embed/>
                  </p:oleObj>
                </mc:Choice>
                <mc:Fallback>
                  <p:oleObj name="Equation" r:id="rId7" imgW="444307" imgH="418918" progId="Equation.DSMT4">
                    <p:embed/>
                    <p:pic>
                      <p:nvPicPr>
                        <p:cNvPr id="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219200" y="2770346"/>
              <a:ext cx="664797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lang="el-GR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β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l-GR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γ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μέσοι 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05330" y="4882436"/>
            <a:ext cx="7801822" cy="882822"/>
            <a:chOff x="1219200" y="2568722"/>
            <a:chExt cx="7801822" cy="882822"/>
          </a:xfrm>
        </p:grpSpPr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name="Equation" r:id="rId8" imgW="444307" imgH="418918" progId="Equation.DSMT4">
                    <p:embed/>
                  </p:oleObj>
                </mc:Choice>
                <mc:Fallback>
                  <p:oleObj name="Equation" r:id="rId8" imgW="444307" imgH="418918" progId="Equation.DSMT4">
                    <p:embed/>
                    <p:pic>
                      <p:nvPicPr>
                        <p:cNvPr id="21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219200" y="2770346"/>
              <a:ext cx="757130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lang="el-GR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α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l-GR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γ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ηγούμενοι 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05325" y="5686007"/>
            <a:ext cx="7801822" cy="882822"/>
            <a:chOff x="1219200" y="2568722"/>
            <a:chExt cx="7801822" cy="882822"/>
          </a:xfrm>
        </p:grpSpPr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2943"/>
                </p:ext>
              </p:extLst>
            </p:nvPr>
          </p:nvGraphicFramePr>
          <p:xfrm>
            <a:off x="8078008" y="2568722"/>
            <a:ext cx="943014" cy="882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name="Equation" r:id="rId9" imgW="444307" imgH="418918" progId="Equation.DSMT4">
                    <p:embed/>
                  </p:oleObj>
                </mc:Choice>
                <mc:Fallback>
                  <p:oleObj name="Equation" r:id="rId9" imgW="444307" imgH="418918" progId="Equation.DSMT4">
                    <p:embed/>
                    <p:pic>
                      <p:nvPicPr>
                        <p:cNvPr id="24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8008" y="2568722"/>
                          <a:ext cx="943014" cy="88282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219200" y="2770346"/>
              <a:ext cx="757130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Οι </a:t>
              </a:r>
              <a:r>
                <a:rPr lang="el-GR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β</a:t>
              </a:r>
              <a:r>
                <a:rPr kumimoji="0" lang="el-GR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l-GR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δ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λέγονται </a:t>
              </a:r>
              <a:r>
                <a:rPr kumimoji="0" lang="el-GR" altLang="en-US" sz="2400" b="1" i="0" u="sng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επόμενοι όροι</a:t>
              </a:r>
              <a:r>
                <a:rPr kumimoji="0" lang="el-GR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της αναλογίας. 		</a:t>
              </a:r>
              <a:endParaRPr kumimoji="0" lang="el-G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8078003" y="223620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7998" y="2707259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620023" y="223620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633893" y="2679514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077998" y="3192165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633888" y="3635477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64143" y="450835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606168" y="4037295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064143" y="492398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606163" y="4923982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050283" y="6157028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92303" y="6157028"/>
            <a:ext cx="387124" cy="39616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6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343188"/>
            <a:ext cx="1808018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l-GR" smtClean="0"/>
              <a:t>Εφαρμογή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834479" y="329334"/>
            <a:ext cx="7168503" cy="598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εκφράσετε τους λόγους στην πιο απλή τους μορφή: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66681" y="1953490"/>
            <a:ext cx="363583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211604"/>
              </p:ext>
            </p:extLst>
          </p:nvPr>
        </p:nvGraphicFramePr>
        <p:xfrm>
          <a:off x="1318774" y="1263119"/>
          <a:ext cx="795338" cy="1164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3" imgW="266469" imgH="393359" progId="Equation.DSMT4">
                  <p:embed/>
                </p:oleObj>
              </mc:Choice>
              <mc:Fallback>
                <p:oleObj name="Equation" r:id="rId3" imgW="266469" imgH="39335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774" y="1263119"/>
                        <a:ext cx="795338" cy="1164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152086" y="20528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990694"/>
              </p:ext>
            </p:extLst>
          </p:nvPr>
        </p:nvGraphicFramePr>
        <p:xfrm>
          <a:off x="3573330" y="1263119"/>
          <a:ext cx="1016225" cy="1190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5" imgW="330057" imgH="393529" progId="Equation.DSMT4">
                  <p:embed/>
                </p:oleObj>
              </mc:Choice>
              <mc:Fallback>
                <p:oleObj name="Equation" r:id="rId5" imgW="330057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330" y="1263119"/>
                        <a:ext cx="1016225" cy="11904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657720" y="2870744"/>
            <a:ext cx="299720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81549"/>
              </p:ext>
            </p:extLst>
          </p:nvPr>
        </p:nvGraphicFramePr>
        <p:xfrm>
          <a:off x="6168056" y="1316885"/>
          <a:ext cx="969919" cy="1104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7" imgW="342751" imgH="393529" progId="Equation.DSMT4">
                  <p:embed/>
                </p:oleObj>
              </mc:Choice>
              <mc:Fallback>
                <p:oleObj name="Equation" r:id="rId7" imgW="342751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8056" y="1316885"/>
                        <a:ext cx="969919" cy="11046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272206" y="3184637"/>
            <a:ext cx="4343932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437433"/>
              </p:ext>
            </p:extLst>
          </p:nvPr>
        </p:nvGraphicFramePr>
        <p:xfrm>
          <a:off x="8722011" y="1136939"/>
          <a:ext cx="1187794" cy="139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9" imgW="330057" imgH="393529" progId="Equation.DSMT4">
                  <p:embed/>
                </p:oleObj>
              </mc:Choice>
              <mc:Fallback>
                <p:oleObj name="Equation" r:id="rId9" imgW="330057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2011" y="1136939"/>
                        <a:ext cx="1187794" cy="1391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716443" y="1328169"/>
                <a:ext cx="1251746" cy="956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443" y="1328169"/>
                <a:ext cx="1251746" cy="956672"/>
              </a:xfrm>
              <a:prstGeom prst="rect">
                <a:avLst/>
              </a:prstGeom>
              <a:blipFill>
                <a:blip r:embed="rId11"/>
                <a:stretch>
                  <a:fillRect b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1073883" y="1154256"/>
            <a:ext cx="783487" cy="1267259"/>
            <a:chOff x="1902563" y="1154256"/>
            <a:chExt cx="783487" cy="1267259"/>
          </a:xfrm>
        </p:grpSpPr>
        <p:cxnSp>
          <p:nvCxnSpPr>
            <p:cNvPr id="44" name="Straight Connector 43"/>
            <p:cNvCxnSpPr/>
            <p:nvPr/>
          </p:nvCxnSpPr>
          <p:spPr>
            <a:xfrm flipV="1">
              <a:off x="2147454" y="1328169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091278" y="2052828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980766" y="1154256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2563" y="2021405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300840" y="1354311"/>
                <a:ext cx="1251746" cy="956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840" y="1354311"/>
                <a:ext cx="1251746" cy="956672"/>
              </a:xfrm>
              <a:prstGeom prst="rect">
                <a:avLst/>
              </a:prstGeom>
              <a:blipFill>
                <a:blip r:embed="rId12"/>
                <a:stretch>
                  <a:fillRect b="-1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3440858" y="1163776"/>
            <a:ext cx="783487" cy="1267259"/>
            <a:chOff x="1902563" y="1154256"/>
            <a:chExt cx="783487" cy="1267259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2147454" y="1328169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2091278" y="2052828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980766" y="1154256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02563" y="2021405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778022" y="1354311"/>
                <a:ext cx="1251746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022" y="1354311"/>
                <a:ext cx="1251746" cy="959686"/>
              </a:xfrm>
              <a:prstGeom prst="rect">
                <a:avLst/>
              </a:prstGeom>
              <a:blipFill>
                <a:blip r:embed="rId1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/>
          <p:cNvGrpSpPr/>
          <p:nvPr/>
        </p:nvGrpSpPr>
        <p:grpSpPr>
          <a:xfrm>
            <a:off x="6042333" y="1172875"/>
            <a:ext cx="783487" cy="1267259"/>
            <a:chOff x="1902563" y="1154256"/>
            <a:chExt cx="783487" cy="1267259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2147454" y="1328169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091278" y="2052828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980766" y="1154256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02563" y="2021405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9685042" y="1351297"/>
                <a:ext cx="1251746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5042" y="1351297"/>
                <a:ext cx="1251746" cy="959686"/>
              </a:xfrm>
              <a:prstGeom prst="rect">
                <a:avLst/>
              </a:prstGeom>
              <a:blipFill>
                <a:blip r:embed="rId14"/>
                <a:stretch>
                  <a:fillRect b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Group 64"/>
          <p:cNvGrpSpPr/>
          <p:nvPr/>
        </p:nvGrpSpPr>
        <p:grpSpPr>
          <a:xfrm>
            <a:off x="8629268" y="1196332"/>
            <a:ext cx="783487" cy="1267259"/>
            <a:chOff x="1902563" y="1154256"/>
            <a:chExt cx="783487" cy="1267259"/>
          </a:xfrm>
        </p:grpSpPr>
        <p:cxnSp>
          <p:nvCxnSpPr>
            <p:cNvPr id="66" name="Straight Connector 65"/>
            <p:cNvCxnSpPr/>
            <p:nvPr/>
          </p:nvCxnSpPr>
          <p:spPr>
            <a:xfrm flipV="1">
              <a:off x="2147454" y="1328169"/>
              <a:ext cx="538596" cy="35775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2091278" y="2052828"/>
              <a:ext cx="453845" cy="34751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980766" y="1154256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02563" y="2021405"/>
              <a:ext cx="4359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en-US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0" name="Content Placeholder 2"/>
          <p:cNvSpPr txBox="1">
            <a:spLocks/>
          </p:cNvSpPr>
          <p:nvPr/>
        </p:nvSpPr>
        <p:spPr>
          <a:xfrm>
            <a:off x="246119" y="3744385"/>
            <a:ext cx="1611251" cy="4073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προς 12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260406" y="5065913"/>
            <a:ext cx="1611251" cy="4866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: 6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4224345" y="5768328"/>
            <a:ext cx="2131795" cy="4073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προς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4196205" y="2996881"/>
            <a:ext cx="1994651" cy="644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200g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προς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50g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4203372" y="4246877"/>
            <a:ext cx="1994651" cy="644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150g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προς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3kg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930691" y="3495389"/>
                <a:ext cx="1740769" cy="956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3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691" y="3495389"/>
                <a:ext cx="1740769" cy="956672"/>
              </a:xfrm>
              <a:prstGeom prst="rect">
                <a:avLst/>
              </a:prstGeom>
              <a:blipFill>
                <a:blip r:embed="rId15"/>
                <a:stretch>
                  <a:fillRect b="-1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903092" y="4933663"/>
                <a:ext cx="1740769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3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092" y="4933663"/>
                <a:ext cx="1740769" cy="959686"/>
              </a:xfrm>
              <a:prstGeom prst="rect">
                <a:avLst/>
              </a:prstGeom>
              <a:blipFill>
                <a:blip r:embed="rId16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502337" y="5607161"/>
                <a:ext cx="2055479" cy="959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den>
                      </m:f>
                      <m:r>
                        <a:rPr lang="en-US" sz="3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337" y="5607161"/>
                <a:ext cx="2055479" cy="959815"/>
              </a:xfrm>
              <a:prstGeom prst="rect">
                <a:avLst/>
              </a:prstGeom>
              <a:blipFill>
                <a:blip r:embed="rId17"/>
                <a:stretch>
                  <a:fillRect b="-1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287224" y="2878635"/>
                <a:ext cx="2055479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n-US" sz="3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224" y="2878635"/>
                <a:ext cx="2055479" cy="959686"/>
              </a:xfrm>
              <a:prstGeom prst="rect">
                <a:avLst/>
              </a:prstGeom>
              <a:blipFill>
                <a:blip r:embed="rId18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418730" y="4133729"/>
                <a:ext cx="2303281" cy="10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</m:t>
                          </m:r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3000</m:t>
                          </m:r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sz="3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3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730" y="4133729"/>
                <a:ext cx="2303281" cy="1049967"/>
              </a:xfrm>
              <a:prstGeom prst="rect">
                <a:avLst/>
              </a:prstGeom>
              <a:blipFill>
                <a:blip r:embed="rId19"/>
                <a:stretch>
                  <a:fillRect b="-1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" name="Picture 8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478129" y="2409858"/>
            <a:ext cx="1399118" cy="119391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383958" y="2722771"/>
            <a:ext cx="2089854" cy="1176409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9143457" y="3238257"/>
            <a:ext cx="75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</a:t>
            </a:r>
            <a:endParaRPr lang="en-US" sz="2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154299" y="2807386"/>
            <a:ext cx="75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318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9" grpId="0"/>
      <p:bldP spid="58" grpId="0"/>
      <p:bldP spid="64" grpId="0"/>
      <p:bldP spid="70" grpId="0" animBg="1"/>
      <p:bldP spid="71" grpId="0" animBg="1"/>
      <p:bldP spid="72" grpId="0" animBg="1"/>
      <p:bldP spid="73" grpId="0" animBg="1"/>
      <p:bldP spid="74" grpId="0" animBg="1"/>
      <p:bldP spid="76" grpId="0"/>
      <p:bldP spid="77" grpId="0"/>
      <p:bldP spid="78" grpId="0"/>
      <p:bldP spid="79" grpId="0"/>
      <p:bldP spid="80" grpId="0"/>
      <p:bldP spid="83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343188"/>
            <a:ext cx="1808018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l-GR" smtClean="0"/>
              <a:t>Εφαρμογή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834479" y="329334"/>
            <a:ext cx="7168503" cy="598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εκφράσετε τους λόγους στην πιο απλή τους μορφή: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339436" y="1716150"/>
            <a:ext cx="1994651" cy="4399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25km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730" y="1406642"/>
            <a:ext cx="1173279" cy="1058934"/>
          </a:xfrm>
          <a:prstGeom prst="rect">
            <a:avLst/>
          </a:prstGeom>
        </p:spPr>
      </p:pic>
      <p:sp>
        <p:nvSpPr>
          <p:cNvPr id="86" name="Content Placeholder 2"/>
          <p:cNvSpPr txBox="1">
            <a:spLocks/>
          </p:cNvSpPr>
          <p:nvPr/>
        </p:nvSpPr>
        <p:spPr>
          <a:xfrm>
            <a:off x="3174308" y="1716150"/>
            <a:ext cx="2378972" cy="479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είναι λόγος!!!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Content Placeholder 2"/>
          <p:cNvSpPr txBox="1">
            <a:spLocks/>
          </p:cNvSpPr>
          <p:nvPr/>
        </p:nvSpPr>
        <p:spPr>
          <a:xfrm>
            <a:off x="2147454" y="3121673"/>
            <a:ext cx="7168503" cy="11316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Όταν είναι 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ΔΙΑΦΟΡΕΤΙΚΗ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μονάδα μέτρησης του κάθε μεγέθους, τότε έχουμε 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ρυθμό μεταβολής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ενός σε σχέση με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άλλο!!!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Double Wave 87"/>
          <p:cNvSpPr/>
          <p:nvPr/>
        </p:nvSpPr>
        <p:spPr>
          <a:xfrm>
            <a:off x="6619818" y="4659091"/>
            <a:ext cx="4214436" cy="1438767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Υποδιαιρέσεις ή πολλαπλάσια ΔΕΝ θεωρούνται διαφορετικές Μονάδες Μέτρησης!!!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727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86" grpId="0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3706094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154: 1, 2,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866</Words>
  <Application>Microsoft Office PowerPoint</Application>
  <PresentationFormat>Widescreen</PresentationFormat>
  <Paragraphs>163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62</cp:revision>
  <dcterms:created xsi:type="dcterms:W3CDTF">2020-03-30T06:48:58Z</dcterms:created>
  <dcterms:modified xsi:type="dcterms:W3CDTF">2020-04-26T08:36:29Z</dcterms:modified>
</cp:coreProperties>
</file>