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68" r:id="rId4"/>
    <p:sldId id="264" r:id="rId5"/>
    <p:sldId id="265" r:id="rId6"/>
    <p:sldId id="257" r:id="rId7"/>
    <p:sldId id="258" r:id="rId8"/>
    <p:sldId id="259" r:id="rId9"/>
    <p:sldId id="260" r:id="rId10"/>
    <p:sldId id="270" r:id="rId11"/>
    <p:sldId id="261" r:id="rId12"/>
    <p:sldId id="262" r:id="rId13"/>
    <p:sldId id="263"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8" d="100"/>
          <a:sy n="78" d="100"/>
        </p:scale>
        <p:origin x="1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DD6BA99-649D-4E1B-BDED-8E917BC3B845}" type="datetimeFigureOut">
              <a:rPr lang="en-GB" smtClean="0"/>
              <a:t>04/03/2019</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E83914C8-6B63-4650-BAAC-C6DA211044D3}"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523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D6BA99-649D-4E1B-BDED-8E917BC3B845}"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914C8-6B63-4650-BAAC-C6DA211044D3}" type="slidenum">
              <a:rPr lang="en-GB" smtClean="0"/>
              <a:t>‹#›</a:t>
            </a:fld>
            <a:endParaRPr lang="en-GB"/>
          </a:p>
        </p:txBody>
      </p:sp>
    </p:spTree>
    <p:extLst>
      <p:ext uri="{BB962C8B-B14F-4D97-AF65-F5344CB8AC3E}">
        <p14:creationId xmlns:p14="http://schemas.microsoft.com/office/powerpoint/2010/main" val="10305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D6BA99-649D-4E1B-BDED-8E917BC3B845}"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914C8-6B63-4650-BAAC-C6DA211044D3}"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3585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D6BA99-649D-4E1B-BDED-8E917BC3B845}"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914C8-6B63-4650-BAAC-C6DA211044D3}"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94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D6BA99-649D-4E1B-BDED-8E917BC3B845}"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914C8-6B63-4650-BAAC-C6DA211044D3}" type="slidenum">
              <a:rPr lang="en-GB" smtClean="0"/>
              <a:t>‹#›</a:t>
            </a:fld>
            <a:endParaRPr lang="en-GB"/>
          </a:p>
        </p:txBody>
      </p:sp>
    </p:spTree>
    <p:extLst>
      <p:ext uri="{BB962C8B-B14F-4D97-AF65-F5344CB8AC3E}">
        <p14:creationId xmlns:p14="http://schemas.microsoft.com/office/powerpoint/2010/main" val="24158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D6BA99-649D-4E1B-BDED-8E917BC3B845}"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914C8-6B63-4650-BAAC-C6DA211044D3}"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79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D6BA99-649D-4E1B-BDED-8E917BC3B845}"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914C8-6B63-4650-BAAC-C6DA211044D3}"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5278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D6BA99-649D-4E1B-BDED-8E917BC3B845}"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914C8-6B63-4650-BAAC-C6DA211044D3}"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268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D6BA99-649D-4E1B-BDED-8E917BC3B845}"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914C8-6B63-4650-BAAC-C6DA211044D3}"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821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D6BA99-649D-4E1B-BDED-8E917BC3B845}"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914C8-6B63-4650-BAAC-C6DA211044D3}" type="slidenum">
              <a:rPr lang="en-GB" smtClean="0"/>
              <a:t>‹#›</a:t>
            </a:fld>
            <a:endParaRPr lang="en-GB"/>
          </a:p>
        </p:txBody>
      </p:sp>
    </p:spTree>
    <p:extLst>
      <p:ext uri="{BB962C8B-B14F-4D97-AF65-F5344CB8AC3E}">
        <p14:creationId xmlns:p14="http://schemas.microsoft.com/office/powerpoint/2010/main" val="106777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D6BA99-649D-4E1B-BDED-8E917BC3B845}"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914C8-6B63-4650-BAAC-C6DA211044D3}"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6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D6BA99-649D-4E1B-BDED-8E917BC3B845}"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914C8-6B63-4650-BAAC-C6DA211044D3}" type="slidenum">
              <a:rPr lang="en-GB" smtClean="0"/>
              <a:t>‹#›</a:t>
            </a:fld>
            <a:endParaRPr lang="en-GB"/>
          </a:p>
        </p:txBody>
      </p:sp>
    </p:spTree>
    <p:extLst>
      <p:ext uri="{BB962C8B-B14F-4D97-AF65-F5344CB8AC3E}">
        <p14:creationId xmlns:p14="http://schemas.microsoft.com/office/powerpoint/2010/main" val="68707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D6BA99-649D-4E1B-BDED-8E917BC3B845}" type="datetimeFigureOut">
              <a:rPr lang="en-GB" smtClean="0"/>
              <a:t>04/03/2019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3914C8-6B63-4650-BAAC-C6DA211044D3}"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20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D6BA99-649D-4E1B-BDED-8E917BC3B845}" type="datetimeFigureOut">
              <a:rPr lang="en-GB" smtClean="0"/>
              <a:t>04/03/2019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3914C8-6B63-4650-BAAC-C6DA211044D3}"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84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6BA99-649D-4E1B-BDED-8E917BC3B845}" type="datetimeFigureOut">
              <a:rPr lang="en-GB" smtClean="0"/>
              <a:t>04/03/2019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3914C8-6B63-4650-BAAC-C6DA211044D3}" type="slidenum">
              <a:rPr lang="en-GB" smtClean="0"/>
              <a:t>‹#›</a:t>
            </a:fld>
            <a:endParaRPr lang="en-GB"/>
          </a:p>
        </p:txBody>
      </p:sp>
    </p:spTree>
    <p:extLst>
      <p:ext uri="{BB962C8B-B14F-4D97-AF65-F5344CB8AC3E}">
        <p14:creationId xmlns:p14="http://schemas.microsoft.com/office/powerpoint/2010/main" val="195572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D6BA99-649D-4E1B-BDED-8E917BC3B845}"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914C8-6B63-4650-BAAC-C6DA211044D3}"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907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D6BA99-649D-4E1B-BDED-8E917BC3B845}"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914C8-6B63-4650-BAAC-C6DA211044D3}" type="slidenum">
              <a:rPr lang="en-GB" smtClean="0"/>
              <a:t>‹#›</a:t>
            </a:fld>
            <a:endParaRPr lang="en-GB"/>
          </a:p>
        </p:txBody>
      </p:sp>
    </p:spTree>
    <p:extLst>
      <p:ext uri="{BB962C8B-B14F-4D97-AF65-F5344CB8AC3E}">
        <p14:creationId xmlns:p14="http://schemas.microsoft.com/office/powerpoint/2010/main" val="321081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D6BA99-649D-4E1B-BDED-8E917BC3B845}" type="datetimeFigureOut">
              <a:rPr lang="en-GB" smtClean="0"/>
              <a:t>04/03/2019</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3914C8-6B63-4650-BAAC-C6DA211044D3}" type="slidenum">
              <a:rPr lang="en-GB" smtClean="0"/>
              <a:t>‹#›</a:t>
            </a:fld>
            <a:endParaRPr lang="en-GB"/>
          </a:p>
        </p:txBody>
      </p:sp>
    </p:spTree>
    <p:extLst>
      <p:ext uri="{BB962C8B-B14F-4D97-AF65-F5344CB8AC3E}">
        <p14:creationId xmlns:p14="http://schemas.microsoft.com/office/powerpoint/2010/main" val="521524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400" b="1" dirty="0" smtClean="0"/>
              <a:t>Εισαγωγή στη συνδυαστική</a:t>
            </a:r>
            <a:endParaRPr lang="en-GB" sz="4400" b="1" dirty="0"/>
          </a:p>
        </p:txBody>
      </p:sp>
      <p:sp>
        <p:nvSpPr>
          <p:cNvPr id="3" name="Subtitle 2"/>
          <p:cNvSpPr>
            <a:spLocks noGrp="1"/>
          </p:cNvSpPr>
          <p:nvPr>
            <p:ph type="subTitle" idx="1"/>
          </p:nvPr>
        </p:nvSpPr>
        <p:spPr/>
        <p:txBody>
          <a:bodyPr/>
          <a:lstStyle/>
          <a:p>
            <a:r>
              <a:rPr lang="el-GR" dirty="0" smtClean="0"/>
              <a:t>ΤΑΣΟΣ ΕΥΑΓΟΡΟΥ</a:t>
            </a:r>
          </a:p>
          <a:p>
            <a:r>
              <a:rPr lang="el-GR" dirty="0" smtClean="0"/>
              <a:t>ΛΥΚΕΙΟ ΑΓ. ΝΕΟΦΥΤΟΥ</a:t>
            </a:r>
            <a:endParaRPr lang="en-GB" dirty="0"/>
          </a:p>
        </p:txBody>
      </p:sp>
    </p:spTree>
    <p:extLst>
      <p:ext uri="{BB962C8B-B14F-4D97-AF65-F5344CB8AC3E}">
        <p14:creationId xmlns:p14="http://schemas.microsoft.com/office/powerpoint/2010/main" val="331251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ΠΑΡΑΔΕΙΓΜΑ 3</a:t>
            </a:r>
            <a:endParaRPr lang="en-GB" b="1" dirty="0"/>
          </a:p>
        </p:txBody>
      </p:sp>
      <p:sp>
        <p:nvSpPr>
          <p:cNvPr id="3" name="Content Placeholder 2"/>
          <p:cNvSpPr>
            <a:spLocks noGrp="1"/>
          </p:cNvSpPr>
          <p:nvPr>
            <p:ph idx="1"/>
          </p:nvPr>
        </p:nvSpPr>
        <p:spPr/>
        <p:txBody>
          <a:bodyPr/>
          <a:lstStyle/>
          <a:p>
            <a:r>
              <a:rPr lang="el-GR" dirty="0"/>
              <a:t>Πόσους 4- </a:t>
            </a:r>
            <a:r>
              <a:rPr lang="el-GR" dirty="0" err="1"/>
              <a:t>ψήφιους</a:t>
            </a:r>
            <a:r>
              <a:rPr lang="el-GR" dirty="0"/>
              <a:t> αριθμούς μπορώ να δημιουργήσω χρησιμοποιώντας τα ψηφία </a:t>
            </a:r>
            <a:r>
              <a:rPr lang="el-GR" dirty="0" smtClean="0"/>
              <a:t>0, </a:t>
            </a:r>
            <a:r>
              <a:rPr lang="el-GR" dirty="0"/>
              <a:t>,4, 5, 7, 8 εάν κάθε ψηφίο μπορεί να χρησιμοποιηθεί </a:t>
            </a:r>
            <a:r>
              <a:rPr lang="el-GR" dirty="0" smtClean="0"/>
              <a:t>μόνο μία φορά </a:t>
            </a:r>
            <a:r>
              <a:rPr lang="el-GR" dirty="0"/>
              <a:t>;</a:t>
            </a:r>
          </a:p>
          <a:p>
            <a:endParaRPr lang="en-GB" dirty="0"/>
          </a:p>
        </p:txBody>
      </p:sp>
    </p:spTree>
    <p:extLst>
      <p:ext uri="{BB962C8B-B14F-4D97-AF65-F5344CB8AC3E}">
        <p14:creationId xmlns:p14="http://schemas.microsoft.com/office/powerpoint/2010/main" val="104786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ΠΑΡΑΔΕΙΓΜΑ 4</a:t>
            </a:r>
            <a:endParaRPr lang="en-GB" b="1" dirty="0"/>
          </a:p>
        </p:txBody>
      </p:sp>
      <p:sp>
        <p:nvSpPr>
          <p:cNvPr id="3" name="Content Placeholder 2"/>
          <p:cNvSpPr>
            <a:spLocks noGrp="1"/>
          </p:cNvSpPr>
          <p:nvPr>
            <p:ph idx="1"/>
          </p:nvPr>
        </p:nvSpPr>
        <p:spPr>
          <a:xfrm>
            <a:off x="1227328" y="2679700"/>
            <a:ext cx="9720073" cy="4023360"/>
          </a:xfrm>
        </p:spPr>
        <p:txBody>
          <a:bodyPr/>
          <a:lstStyle/>
          <a:p>
            <a:r>
              <a:rPr lang="el-GR" dirty="0"/>
              <a:t>Πηγαίνετε να γευματίσετε σ' ένα εστιατόριο πολυτελείας, και ο σερβιτόρος σας πληροφορεί ότι έχετε</a:t>
            </a:r>
            <a:r>
              <a:rPr lang="el-GR" dirty="0" smtClean="0"/>
              <a:t>:</a:t>
            </a:r>
            <a:endParaRPr lang="en-US" dirty="0" smtClean="0"/>
          </a:p>
          <a:p>
            <a:r>
              <a:rPr lang="el-GR" dirty="0"/>
              <a:t>α) δύο επιλογές για ορεκτικό (σούπα ή χυμό),</a:t>
            </a:r>
          </a:p>
          <a:p>
            <a:r>
              <a:rPr lang="el-GR" dirty="0"/>
              <a:t>β) τρείς επιλογές για κύριο πιάτο (κρέας, ψάρι, και πιάτο λαχανικών),</a:t>
            </a:r>
          </a:p>
          <a:p>
            <a:r>
              <a:rPr lang="el-GR" dirty="0"/>
              <a:t>γ) δύο για επιδόρπιο (παγωτό ή γλυκό).</a:t>
            </a:r>
          </a:p>
          <a:p>
            <a:r>
              <a:rPr lang="el-GR" dirty="0"/>
              <a:t>Ποιες είναι οι δυνατές επιλογές σας για το πλήρες γεύμα;</a:t>
            </a:r>
          </a:p>
          <a:p>
            <a:endParaRPr lang="en-GB" dirty="0"/>
          </a:p>
        </p:txBody>
      </p:sp>
      <p:pic>
        <p:nvPicPr>
          <p:cNvPr id="2050" name="Picture 2" descr="$2\cdot 3 \cdot 2 =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0013" y="393700"/>
            <a:ext cx="9906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ΠΑΡΑΔΕΙΓΜΑ 5</a:t>
            </a:r>
            <a:endParaRPr lang="en-GB" b="1" dirty="0"/>
          </a:p>
        </p:txBody>
      </p:sp>
      <p:sp>
        <p:nvSpPr>
          <p:cNvPr id="3" name="Content Placeholder 2"/>
          <p:cNvSpPr>
            <a:spLocks noGrp="1"/>
          </p:cNvSpPr>
          <p:nvPr>
            <p:ph idx="1"/>
          </p:nvPr>
        </p:nvSpPr>
        <p:spPr/>
        <p:txBody>
          <a:bodyPr/>
          <a:lstStyle/>
          <a:p>
            <a:r>
              <a:rPr lang="el-GR" sz="2000" dirty="0"/>
              <a:t>Ας υποθέσουμε ότι κάποιος επιθυμεί να ταξιδέψει από τη Θεσσαλονίκη, μέσω Αθηνών, στο Ηράκλειο Κρήτης χωρίς να χρησιμοποιήσει το ΙΧ αυτοκίνητό του. Από τη Θεσσαλονίκη μπορεί να ταξιδέψει στην Αθήνα με τρένο (</a:t>
            </a:r>
            <a:r>
              <a:rPr lang="el-GR" sz="2000" i="1" dirty="0"/>
              <a:t>Τ</a:t>
            </a:r>
            <a:r>
              <a:rPr lang="el-GR" sz="2000" dirty="0"/>
              <a:t>) ή λεωφορείο (</a:t>
            </a:r>
            <a:r>
              <a:rPr lang="el-GR" sz="2000" i="1" dirty="0"/>
              <a:t>Λ</a:t>
            </a:r>
            <a:r>
              <a:rPr lang="el-GR" sz="2000" dirty="0"/>
              <a:t>) ή αεροπλάνο (</a:t>
            </a:r>
            <a:r>
              <a:rPr lang="el-GR" sz="2000" i="1" dirty="0"/>
              <a:t>Α</a:t>
            </a:r>
            <a:r>
              <a:rPr lang="el-GR" sz="2000" dirty="0"/>
              <a:t>) ή πλοίο (</a:t>
            </a:r>
            <a:r>
              <a:rPr lang="el-GR" sz="2000" i="1" dirty="0"/>
              <a:t>Π</a:t>
            </a:r>
            <a:r>
              <a:rPr lang="el-GR" sz="2000" dirty="0"/>
              <a:t>) και από την Αθήνα στο Ηράκλειο με πλοίο ή αεροπλάνο. Ενδιαφερόμαστε για τους διαφορετικούς τρόπους ως προς το ταξιδιωτικό μέσο με </a:t>
            </a:r>
            <a:r>
              <a:rPr lang="el-GR" sz="2000" dirty="0" smtClean="0"/>
              <a:t>τους </a:t>
            </a:r>
            <a:r>
              <a:rPr lang="el-GR" sz="2000" dirty="0"/>
              <a:t>οποίους μπορεί να πάει κάποιος από τη Θεσσαλονίκη στο Ηράκλειο</a:t>
            </a:r>
            <a:r>
              <a:rPr lang="el-GR" sz="2000" dirty="0" smtClean="0"/>
              <a:t>.</a:t>
            </a:r>
            <a:endParaRPr lang="en-US" sz="2000" dirty="0" smtClean="0"/>
          </a:p>
          <a:p>
            <a:endParaRPr lang="en-GB" dirty="0"/>
          </a:p>
        </p:txBody>
      </p:sp>
      <p:pic>
        <p:nvPicPr>
          <p:cNvPr id="4" name="Picture 3"/>
          <p:cNvPicPr>
            <a:picLocks noChangeAspect="1"/>
          </p:cNvPicPr>
          <p:nvPr/>
        </p:nvPicPr>
        <p:blipFill>
          <a:blip r:embed="rId2"/>
          <a:stretch>
            <a:fillRect/>
          </a:stretch>
        </p:blipFill>
        <p:spPr>
          <a:xfrm>
            <a:off x="5992255" y="4136226"/>
            <a:ext cx="3250599" cy="1739642"/>
          </a:xfrm>
          <a:prstGeom prst="rect">
            <a:avLst/>
          </a:prstGeom>
        </p:spPr>
      </p:pic>
    </p:spTree>
    <p:extLst>
      <p:ext uri="{BB962C8B-B14F-4D97-AF65-F5344CB8AC3E}">
        <p14:creationId xmlns:p14="http://schemas.microsoft.com/office/powerpoint/2010/main" val="408109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Παραδειγμα</a:t>
            </a:r>
            <a:r>
              <a:rPr lang="el-GR" b="1" dirty="0" smtClean="0"/>
              <a:t> 6</a:t>
            </a:r>
            <a:endParaRPr lang="en-GB" b="1" dirty="0"/>
          </a:p>
        </p:txBody>
      </p:sp>
      <p:sp>
        <p:nvSpPr>
          <p:cNvPr id="3" name="Content Placeholder 2"/>
          <p:cNvSpPr>
            <a:spLocks noGrp="1"/>
          </p:cNvSpPr>
          <p:nvPr>
            <p:ph idx="1"/>
          </p:nvPr>
        </p:nvSpPr>
        <p:spPr/>
        <p:txBody>
          <a:bodyPr>
            <a:normAutofit fontScale="85000" lnSpcReduction="20000"/>
          </a:bodyPr>
          <a:lstStyle/>
          <a:p>
            <a:r>
              <a:rPr lang="el-GR" dirty="0"/>
              <a:t>Μία πινακίδα αριθμού κυκλοφορίας αυτοκινήτου περιέχει τρία γράμματα, τα οποία ακολουθούνται από ένα τετραψήφιο αριθμό. Πόσες διαφορετικές πινακίδες μπορούμε να κατασκευάσουμε αν θέλουμε τα γράμματα να είναι διαφορετικά μεταξύ τους και να χρησιμοποιούνται μόνο εκείνα που υπάρχουν και στο Λατινικό αλφάβητο</a:t>
            </a:r>
            <a:r>
              <a:rPr lang="el-GR" dirty="0" smtClean="0"/>
              <a:t>;</a:t>
            </a:r>
          </a:p>
          <a:p>
            <a:r>
              <a:rPr lang="el-GR" dirty="0"/>
              <a:t>Από τα 24 γράμματα του ελληνικού αλφαβήτου πρέπει να εξαιρέσουμε τα Γ, Δ, Θ, Λ. Ξ, Π, Σ, Φ, Ψ, Ω που δεν υπάρχουν στο Λατινικό αλφάβητο. Επομένως θα χρησιμοποιήσουμε τα υπόλοιπα 14 γράμματα. Άρα το πρώτο τμήμα της πινακίδας καλύπτεται με 14 ·13·12 = </a:t>
            </a:r>
            <a:r>
              <a:rPr lang="el-GR" b="1" dirty="0"/>
              <a:t>2.184 </a:t>
            </a:r>
            <a:r>
              <a:rPr lang="el-GR" dirty="0"/>
              <a:t>τρόπους</a:t>
            </a:r>
            <a:r>
              <a:rPr lang="el-GR" dirty="0" smtClean="0"/>
              <a:t>.</a:t>
            </a:r>
          </a:p>
          <a:p>
            <a:r>
              <a:rPr lang="el-GR" dirty="0"/>
              <a:t>Το δεύτερο τμήμα της πινακίδας καλύπτεται με 9 · 10 · 10 · 10 = </a:t>
            </a:r>
            <a:r>
              <a:rPr lang="el-GR" b="1" dirty="0"/>
              <a:t>9.000</a:t>
            </a:r>
            <a:r>
              <a:rPr lang="el-GR" dirty="0"/>
              <a:t> τρόπους, αφού το 0 δεν μπορεί να γραφεί στη θέση των χιλιάδων. Άρα υπάρχουν (2.184) · (9.000) = 219.656.000 διαφορετικές πινακίδες.</a:t>
            </a:r>
            <a:endParaRPr lang="en-GB" dirty="0"/>
          </a:p>
        </p:txBody>
      </p:sp>
    </p:spTree>
    <p:extLst>
      <p:ext uri="{BB962C8B-B14F-4D97-AF65-F5344CB8AC3E}">
        <p14:creationId xmlns:p14="http://schemas.microsoft.com/office/powerpoint/2010/main" val="248358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Παράδειγμα 7</a:t>
            </a:r>
            <a:endParaRPr lang="en-GB" b="1" dirty="0"/>
          </a:p>
        </p:txBody>
      </p:sp>
      <p:sp>
        <p:nvSpPr>
          <p:cNvPr id="3" name="Content Placeholder 2"/>
          <p:cNvSpPr>
            <a:spLocks noGrp="1"/>
          </p:cNvSpPr>
          <p:nvPr>
            <p:ph idx="1"/>
          </p:nvPr>
        </p:nvSpPr>
        <p:spPr/>
        <p:txBody>
          <a:bodyPr/>
          <a:lstStyle/>
          <a:p>
            <a:r>
              <a:rPr lang="el-GR" dirty="0" smtClean="0"/>
              <a:t>Σε ένα καλάθι υπάρχουν 7 μήλα, 8 αχλάδια και 10 μανταρίνια. Με πόσους διαφορετικούς τρόπους μπορεί κάποιος να πάρει τουλάχιστον 1 φρούτο από το καλάθι.</a:t>
            </a:r>
            <a:endParaRPr lang="en-GB" dirty="0"/>
          </a:p>
        </p:txBody>
      </p:sp>
    </p:spTree>
    <p:extLst>
      <p:ext uri="{BB962C8B-B14F-4D97-AF65-F5344CB8AC3E}">
        <p14:creationId xmlns:p14="http://schemas.microsoft.com/office/powerpoint/2010/main" val="143386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συνδυαστικη</a:t>
            </a:r>
            <a:endParaRPr lang="en-GB" b="1" dirty="0"/>
          </a:p>
        </p:txBody>
      </p:sp>
      <p:sp>
        <p:nvSpPr>
          <p:cNvPr id="3" name="Content Placeholder 2"/>
          <p:cNvSpPr>
            <a:spLocks noGrp="1"/>
          </p:cNvSpPr>
          <p:nvPr>
            <p:ph idx="1"/>
          </p:nvPr>
        </p:nvSpPr>
        <p:spPr/>
        <p:txBody>
          <a:bodyPr>
            <a:normAutofit lnSpcReduction="10000"/>
          </a:bodyPr>
          <a:lstStyle/>
          <a:p>
            <a:r>
              <a:rPr lang="el-GR" dirty="0"/>
              <a:t>Η Συνδυαστική ασχολείται με τη μέτρηση του πλήθους των σχηματισμών που προκύπτουν από ένα σύνολο στοιχείων και έχουν καθορισμένη δομή και ιδιότητες. Στόχος της Συνδυαστικής είναι η ανάπτυξη μεθόδων, αναλυτικών και αλγοριθμικών τεχνικών ώστε η μέτρηση του πλήθους των σχηματισμών να γίνεται όσο το δυνατόν αποτελεσματικότερα</a:t>
            </a:r>
            <a:r>
              <a:rPr lang="el-GR" dirty="0" smtClean="0"/>
              <a:t>.</a:t>
            </a:r>
          </a:p>
          <a:p>
            <a:r>
              <a:rPr lang="el-GR" dirty="0"/>
              <a:t>Με απλά λόγια η Συνδυαστική απαντά σε προβλήματα του τύπου</a:t>
            </a:r>
          </a:p>
          <a:p>
            <a:r>
              <a:rPr lang="el-GR" dirty="0"/>
              <a:t>Με πόσους τρόπους μπορώ να κάνω κάτι;</a:t>
            </a:r>
          </a:p>
          <a:p>
            <a:r>
              <a:rPr lang="el-GR" dirty="0"/>
              <a:t>Πόσα αντικείμενα υπάρχουν με μια δοσμένη ιδιότητα;</a:t>
            </a:r>
          </a:p>
          <a:p>
            <a:endParaRPr lang="en-GB" dirty="0"/>
          </a:p>
        </p:txBody>
      </p:sp>
    </p:spTree>
    <p:extLst>
      <p:ext uri="{BB962C8B-B14F-4D97-AF65-F5344CB8AC3E}">
        <p14:creationId xmlns:p14="http://schemas.microsoft.com/office/powerpoint/2010/main" val="68137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l-GR" dirty="0"/>
              <a:t>Παραδείγματος χάριν:</a:t>
            </a:r>
          </a:p>
          <a:p>
            <a:r>
              <a:rPr lang="el-GR" dirty="0"/>
              <a:t>Με πόσους τρόπους μπορώ να βάλω 10 διακεκριμένα αντικείμενα στη σειρά;</a:t>
            </a:r>
          </a:p>
          <a:p>
            <a:r>
              <a:rPr lang="el-GR" dirty="0"/>
              <a:t>Πόσες διαφορετικές πενταμελείς επιτροπές μπορούν να φτιαχτούν από ένα σύνολο με 30 άτομα;</a:t>
            </a:r>
          </a:p>
          <a:p>
            <a:r>
              <a:rPr lang="el-GR" dirty="0"/>
              <a:t>Πόσοι αριθμοί μεταξύ του 1 και του 1000 διαιρούνται είτε με το 3 είτε με το 5;</a:t>
            </a:r>
          </a:p>
          <a:p>
            <a:r>
              <a:rPr lang="el-GR" dirty="0"/>
              <a:t>Πόσες είναι οι δυνατές στήλες </a:t>
            </a:r>
            <a:r>
              <a:rPr lang="el-GR" dirty="0" smtClean="0"/>
              <a:t>ενός ΛΟΤΤΟ;</a:t>
            </a:r>
            <a:endParaRPr lang="el-GR" dirty="0"/>
          </a:p>
          <a:p>
            <a:r>
              <a:rPr lang="el-GR" dirty="0"/>
              <a:t>Πόσα είναι τα δυνατά αποτελέσματα των κληρώσεων του </a:t>
            </a:r>
            <a:r>
              <a:rPr lang="el-GR" dirty="0" smtClean="0"/>
              <a:t>ΤΖΟΚΕΡ;</a:t>
            </a:r>
            <a:r>
              <a:rPr lang="el-GR" dirty="0"/>
              <a:t> </a:t>
            </a:r>
          </a:p>
          <a:p>
            <a:endParaRPr lang="en-GB" dirty="0"/>
          </a:p>
        </p:txBody>
      </p:sp>
    </p:spTree>
    <p:extLst>
      <p:ext uri="{BB962C8B-B14F-4D97-AF65-F5344CB8AC3E}">
        <p14:creationId xmlns:p14="http://schemas.microsoft.com/office/powerpoint/2010/main" val="266510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Διερεύνηση 1</a:t>
            </a:r>
            <a:endParaRPr lang="en-GB" b="1" dirty="0"/>
          </a:p>
        </p:txBody>
      </p:sp>
      <p:sp>
        <p:nvSpPr>
          <p:cNvPr id="3" name="Content Placeholder 2"/>
          <p:cNvSpPr>
            <a:spLocks noGrp="1"/>
          </p:cNvSpPr>
          <p:nvPr>
            <p:ph idx="1"/>
          </p:nvPr>
        </p:nvSpPr>
        <p:spPr/>
        <p:txBody>
          <a:bodyPr/>
          <a:lstStyle/>
          <a:p>
            <a:r>
              <a:rPr lang="el-GR" dirty="0"/>
              <a:t>Σε ένα πρωτάθλημα </a:t>
            </a:r>
            <a:r>
              <a:rPr lang="el-GR" dirty="0" err="1"/>
              <a:t>σκακιού</a:t>
            </a:r>
            <a:r>
              <a:rPr lang="el-GR" dirty="0"/>
              <a:t> μιας χώρας συμμετέχουν 100 παίκτες. Αγωνίζονται κατά ζεύγη σε αγώνες, όπου κάθε φορά ο ηττημένος αποσύρεται και αγωνίζεται μόνο ο νικητής σε επόμενο αγώνα, αντιμετωπίζοντας άλλον παίκτη. Αν κάθε μέρα διεξάγονται 9 αγώνες, να βρείτε πόσες μέρες θα διαρκέσει το πρωτάθλημα μέχρι να αναδειχθεί ο πρωταθλητής. </a:t>
            </a:r>
            <a:endParaRPr lang="en-GB" dirty="0"/>
          </a:p>
        </p:txBody>
      </p:sp>
    </p:spTree>
    <p:extLst>
      <p:ext uri="{BB962C8B-B14F-4D97-AF65-F5344CB8AC3E}">
        <p14:creationId xmlns:p14="http://schemas.microsoft.com/office/powerpoint/2010/main" val="288992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Διερευνηση</a:t>
            </a:r>
            <a:r>
              <a:rPr lang="el-GR" b="1" dirty="0" smtClean="0"/>
              <a:t> 2</a:t>
            </a:r>
            <a:endParaRPr lang="en-GB" b="1" dirty="0"/>
          </a:p>
        </p:txBody>
      </p:sp>
      <p:sp>
        <p:nvSpPr>
          <p:cNvPr id="3" name="Content Placeholder 2"/>
          <p:cNvSpPr>
            <a:spLocks noGrp="1"/>
          </p:cNvSpPr>
          <p:nvPr>
            <p:ph idx="1"/>
          </p:nvPr>
        </p:nvSpPr>
        <p:spPr/>
        <p:txBody>
          <a:bodyPr/>
          <a:lstStyle/>
          <a:p>
            <a:r>
              <a:rPr lang="el-GR" dirty="0" smtClean="0"/>
              <a:t>Να </a:t>
            </a:r>
            <a:r>
              <a:rPr lang="el-GR" dirty="0"/>
              <a:t>υπολογίσετε το πλήθος των τετραγώνων που περιέχονται στο πιο κάτω τετράγωνο 5 × 5  </a:t>
            </a:r>
          </a:p>
          <a:p>
            <a:r>
              <a:rPr lang="el-GR" dirty="0"/>
              <a:t> </a:t>
            </a:r>
            <a:endParaRPr lang="en-GB" dirty="0"/>
          </a:p>
        </p:txBody>
      </p:sp>
      <p:pic>
        <p:nvPicPr>
          <p:cNvPr id="4" name="Picture 3"/>
          <p:cNvPicPr>
            <a:picLocks noChangeAspect="1"/>
          </p:cNvPicPr>
          <p:nvPr/>
        </p:nvPicPr>
        <p:blipFill>
          <a:blip r:embed="rId2"/>
          <a:stretch>
            <a:fillRect/>
          </a:stretch>
        </p:blipFill>
        <p:spPr>
          <a:xfrm>
            <a:off x="4489024" y="3020095"/>
            <a:ext cx="3283376" cy="2855774"/>
          </a:xfrm>
          <a:prstGeom prst="rect">
            <a:avLst/>
          </a:prstGeom>
        </p:spPr>
      </p:pic>
    </p:spTree>
    <p:extLst>
      <p:ext uri="{BB962C8B-B14F-4D97-AF65-F5344CB8AC3E}">
        <p14:creationId xmlns:p14="http://schemas.microsoft.com/office/powerpoint/2010/main" val="15105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ΑΡΧΗ ΑΘΡΟΙΣΜΑΤΟΣ</a:t>
            </a:r>
            <a:r>
              <a:rPr lang="en-GB" dirty="0"/>
              <a:t/>
            </a:r>
            <a:br>
              <a:rPr lang="en-GB" dirty="0"/>
            </a:br>
            <a:endParaRPr lang="en-GB" dirty="0"/>
          </a:p>
        </p:txBody>
      </p:sp>
      <p:sp>
        <p:nvSpPr>
          <p:cNvPr id="3" name="Content Placeholder 2"/>
          <p:cNvSpPr>
            <a:spLocks noGrp="1"/>
          </p:cNvSpPr>
          <p:nvPr>
            <p:ph idx="1"/>
          </p:nvPr>
        </p:nvSpPr>
        <p:spPr/>
        <p:txBody>
          <a:bodyPr/>
          <a:lstStyle/>
          <a:p>
            <a:r>
              <a:rPr lang="el-GR" dirty="0"/>
              <a:t>Ας υποθέσουμε ότι μια ενέργεια Α μπορεί να πραγματοποιηθεί με </a:t>
            </a:r>
            <a:r>
              <a:rPr lang="en-US" i="1" dirty="0"/>
              <a:t>m</a:t>
            </a:r>
            <a:r>
              <a:rPr lang="el-GR" dirty="0"/>
              <a:t> τρόπους ενώ μια δεύτερη ενέργεια Β με </a:t>
            </a:r>
            <a:r>
              <a:rPr lang="en-US" i="1" dirty="0"/>
              <a:t>n</a:t>
            </a:r>
            <a:r>
              <a:rPr lang="el-GR" dirty="0"/>
              <a:t> τρόπους. Με πόσους τρόπους μπορεί να γίνει είτε η μία είτε η άλλη ενέργεια; </a:t>
            </a:r>
            <a:r>
              <a:rPr lang="el-GR" dirty="0" smtClean="0"/>
              <a:t>Προφανώς: </a:t>
            </a:r>
          </a:p>
          <a:p>
            <a:pPr algn="ctr"/>
            <a:r>
              <a:rPr lang="en-US" sz="3200" b="1" i="1" dirty="0" smtClean="0"/>
              <a:t>m</a:t>
            </a:r>
            <a:r>
              <a:rPr lang="el-GR" sz="3200" b="1" dirty="0"/>
              <a:t>+</a:t>
            </a:r>
            <a:r>
              <a:rPr lang="en-US" sz="3200" b="1" i="1" dirty="0"/>
              <a:t>n</a:t>
            </a:r>
            <a:r>
              <a:rPr lang="el-GR" sz="3200" b="1" dirty="0"/>
              <a:t> τρόπους</a:t>
            </a:r>
            <a:endParaRPr lang="en-GB" sz="3200" b="1" dirty="0"/>
          </a:p>
          <a:p>
            <a:endParaRPr lang="en-GB" dirty="0"/>
          </a:p>
        </p:txBody>
      </p:sp>
    </p:spTree>
    <p:extLst>
      <p:ext uri="{BB962C8B-B14F-4D97-AF65-F5344CB8AC3E}">
        <p14:creationId xmlns:p14="http://schemas.microsoft.com/office/powerpoint/2010/main" val="18505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ΠΟΛΛΑΠΛΑΣΙΑΣΤΙΚΗ ΑΡΧΗ</a:t>
            </a:r>
            <a:endParaRPr lang="en-GB" b="1" dirty="0"/>
          </a:p>
        </p:txBody>
      </p:sp>
      <p:sp>
        <p:nvSpPr>
          <p:cNvPr id="3" name="Content Placeholder 2"/>
          <p:cNvSpPr>
            <a:spLocks noGrp="1"/>
          </p:cNvSpPr>
          <p:nvPr>
            <p:ph idx="1"/>
          </p:nvPr>
        </p:nvSpPr>
        <p:spPr/>
        <p:txBody>
          <a:bodyPr/>
          <a:lstStyle/>
          <a:p>
            <a:r>
              <a:rPr lang="en-GB" dirty="0" err="1"/>
              <a:t>Ας</a:t>
            </a:r>
            <a:r>
              <a:rPr lang="en-GB" dirty="0"/>
              <a:t> υπ</a:t>
            </a:r>
            <a:r>
              <a:rPr lang="en-GB" dirty="0" err="1"/>
              <a:t>οθέσουμε</a:t>
            </a:r>
            <a:r>
              <a:rPr lang="en-GB" dirty="0"/>
              <a:t> </a:t>
            </a:r>
            <a:r>
              <a:rPr lang="en-GB" dirty="0" err="1"/>
              <a:t>ότι</a:t>
            </a:r>
            <a:r>
              <a:rPr lang="en-GB" dirty="0"/>
              <a:t> </a:t>
            </a:r>
            <a:r>
              <a:rPr lang="en-GB" dirty="0" err="1"/>
              <a:t>μι</a:t>
            </a:r>
            <a:r>
              <a:rPr lang="en-GB" dirty="0"/>
              <a:t>α ενέργεια Α μπορεί να πραγματοποιηθεί με </a:t>
            </a:r>
            <a:r>
              <a:rPr lang="en-US" i="1" dirty="0"/>
              <a:t>m</a:t>
            </a:r>
            <a:r>
              <a:rPr lang="en-GB" dirty="0"/>
              <a:t> </a:t>
            </a:r>
            <a:r>
              <a:rPr lang="en-GB" dirty="0" err="1"/>
              <a:t>τρό</a:t>
            </a:r>
            <a:r>
              <a:rPr lang="en-GB" dirty="0"/>
              <a:t>πους ενώ μια δεύτερη ενέργεια Β με </a:t>
            </a:r>
            <a:r>
              <a:rPr lang="en-US" i="1" dirty="0"/>
              <a:t>n</a:t>
            </a:r>
            <a:r>
              <a:rPr lang="en-GB" dirty="0"/>
              <a:t> </a:t>
            </a:r>
            <a:r>
              <a:rPr lang="en-GB" dirty="0" err="1" smtClean="0"/>
              <a:t>τρ</a:t>
            </a:r>
            <a:r>
              <a:rPr lang="el-GR" dirty="0"/>
              <a:t>ό</a:t>
            </a:r>
            <a:r>
              <a:rPr lang="en-GB" dirty="0" smtClean="0"/>
              <a:t>π</a:t>
            </a:r>
            <a:r>
              <a:rPr lang="en-GB" dirty="0" err="1" smtClean="0"/>
              <a:t>ους</a:t>
            </a:r>
            <a:r>
              <a:rPr lang="el-GR" dirty="0" smtClean="0"/>
              <a:t>. </a:t>
            </a:r>
            <a:r>
              <a:rPr lang="el-GR" dirty="0"/>
              <a:t>Έστω ότι κάθε επιλογή για την ενέργεια Α μπορεί να συνδυαστεί με οποιαδήποτε επιλογή της ενέργειας Β. Τότε ο συνδυασμός των δύο ενεργειών μπορεί να πραγματοποιηθεί </a:t>
            </a:r>
            <a:r>
              <a:rPr lang="el-GR" dirty="0" smtClean="0"/>
              <a:t>με</a:t>
            </a:r>
          </a:p>
          <a:p>
            <a:endParaRPr lang="el-GR" dirty="0"/>
          </a:p>
          <a:p>
            <a:pPr algn="ctr"/>
            <a:r>
              <a:rPr lang="en-US" sz="2400" b="1" dirty="0" err="1" smtClean="0"/>
              <a:t>m.n</a:t>
            </a:r>
            <a:r>
              <a:rPr lang="en-US" sz="2400" b="1" dirty="0" smtClean="0"/>
              <a:t> </a:t>
            </a:r>
            <a:r>
              <a:rPr lang="el-GR" sz="2400" b="1" dirty="0" smtClean="0"/>
              <a:t>τρόπους</a:t>
            </a:r>
            <a:endParaRPr lang="en-GB" sz="2400" b="1" dirty="0"/>
          </a:p>
          <a:p>
            <a:endParaRPr lang="en-GB" dirty="0"/>
          </a:p>
        </p:txBody>
      </p:sp>
    </p:spTree>
    <p:extLst>
      <p:ext uri="{BB962C8B-B14F-4D97-AF65-F5344CB8AC3E}">
        <p14:creationId xmlns:p14="http://schemas.microsoft.com/office/powerpoint/2010/main" val="290008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u="sng" dirty="0"/>
              <a:t>ΠΑΡΑΔΕΙΓΜΑ 1</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r>
              <a:rPr lang="el-GR" dirty="0"/>
              <a:t>Στις εκλογές ενός συμβουλίου, υπάρχουν 3 υποψήφιοι για τη θέση του προέδρου και 4 για τη θέση του γραμματέα. Με πόσους τρόπους μπορεί να καλυφθεί κάποια θέση (είτε η μία είτε ή άλλη); </a:t>
            </a:r>
            <a:endParaRPr lang="el-GR" dirty="0" smtClean="0"/>
          </a:p>
          <a:p>
            <a:r>
              <a:rPr lang="el-GR" dirty="0" smtClean="0"/>
              <a:t>Με </a:t>
            </a:r>
            <a:r>
              <a:rPr lang="el-GR" dirty="0"/>
              <a:t>3+4=7 τρόπους (κανόνας αθροίσματος</a:t>
            </a:r>
            <a:r>
              <a:rPr lang="el-GR" dirty="0" smtClean="0"/>
              <a:t>)</a:t>
            </a:r>
          </a:p>
          <a:p>
            <a:r>
              <a:rPr lang="en-GB" dirty="0" err="1"/>
              <a:t>Με</a:t>
            </a:r>
            <a:r>
              <a:rPr lang="en-GB" dirty="0"/>
              <a:t> π</a:t>
            </a:r>
            <a:r>
              <a:rPr lang="en-GB" dirty="0" err="1"/>
              <a:t>όσους</a:t>
            </a:r>
            <a:r>
              <a:rPr lang="en-GB" dirty="0"/>
              <a:t> </a:t>
            </a:r>
            <a:r>
              <a:rPr lang="en-GB" dirty="0" err="1"/>
              <a:t>τρό</a:t>
            </a:r>
            <a:r>
              <a:rPr lang="en-GB" dirty="0"/>
              <a:t>πους μπορούν να καλυφθούν και οι δύο θέσεις; Με 3x4=12 τρόπους (κανόνας γινομένου</a:t>
            </a:r>
            <a:r>
              <a:rPr lang="en-GB" dirty="0" smtClean="0"/>
              <a:t>)</a:t>
            </a:r>
            <a:endParaRPr lang="el-GR" dirty="0" smtClean="0"/>
          </a:p>
          <a:p>
            <a:r>
              <a:rPr lang="el-GR" dirty="0"/>
              <a:t>(Π1,Γ1</a:t>
            </a:r>
            <a:r>
              <a:rPr lang="el-GR" dirty="0" smtClean="0"/>
              <a:t>), (</a:t>
            </a:r>
            <a:r>
              <a:rPr lang="el-GR" dirty="0"/>
              <a:t>Π1,Γ2</a:t>
            </a:r>
            <a:r>
              <a:rPr lang="el-GR" dirty="0" smtClean="0"/>
              <a:t>), (</a:t>
            </a:r>
            <a:r>
              <a:rPr lang="el-GR" dirty="0"/>
              <a:t>Π1,Γ3</a:t>
            </a:r>
            <a:r>
              <a:rPr lang="el-GR" dirty="0" smtClean="0"/>
              <a:t>), (</a:t>
            </a:r>
            <a:r>
              <a:rPr lang="el-GR" dirty="0"/>
              <a:t>Π1,Γ4),</a:t>
            </a:r>
            <a:endParaRPr lang="en-GB" dirty="0"/>
          </a:p>
          <a:p>
            <a:r>
              <a:rPr lang="el-GR" dirty="0"/>
              <a:t>(Π2,Γ1</a:t>
            </a:r>
            <a:r>
              <a:rPr lang="el-GR" dirty="0" smtClean="0"/>
              <a:t>), (</a:t>
            </a:r>
            <a:r>
              <a:rPr lang="el-GR" dirty="0"/>
              <a:t>Π2,Γ2</a:t>
            </a:r>
            <a:r>
              <a:rPr lang="el-GR" dirty="0" smtClean="0"/>
              <a:t>), (</a:t>
            </a:r>
            <a:r>
              <a:rPr lang="el-GR" dirty="0"/>
              <a:t>Π2,Γ3</a:t>
            </a:r>
            <a:r>
              <a:rPr lang="el-GR" dirty="0" smtClean="0"/>
              <a:t>), (</a:t>
            </a:r>
            <a:r>
              <a:rPr lang="el-GR" dirty="0"/>
              <a:t>Π2,Γ4),</a:t>
            </a:r>
            <a:endParaRPr lang="en-GB" dirty="0"/>
          </a:p>
          <a:p>
            <a:r>
              <a:rPr lang="el-GR" dirty="0"/>
              <a:t>(Π3,Γ1</a:t>
            </a:r>
            <a:r>
              <a:rPr lang="el-GR" dirty="0" smtClean="0"/>
              <a:t>), (</a:t>
            </a:r>
            <a:r>
              <a:rPr lang="el-GR" dirty="0"/>
              <a:t>Π3,Γ2</a:t>
            </a:r>
            <a:r>
              <a:rPr lang="el-GR" dirty="0" smtClean="0"/>
              <a:t>), (</a:t>
            </a:r>
            <a:r>
              <a:rPr lang="el-GR" dirty="0"/>
              <a:t>Π3,Γ3</a:t>
            </a:r>
            <a:r>
              <a:rPr lang="el-GR" dirty="0" smtClean="0"/>
              <a:t>), (</a:t>
            </a:r>
            <a:r>
              <a:rPr lang="el-GR" dirty="0"/>
              <a:t>Π3,Γ4)</a:t>
            </a:r>
            <a:endParaRPr lang="en-GB" dirty="0"/>
          </a:p>
          <a:p>
            <a:endParaRPr lang="en-GB" dirty="0"/>
          </a:p>
          <a:p>
            <a:endParaRPr lang="en-GB" dirty="0"/>
          </a:p>
        </p:txBody>
      </p:sp>
    </p:spTree>
    <p:extLst>
      <p:ext uri="{BB962C8B-B14F-4D97-AF65-F5344CB8AC3E}">
        <p14:creationId xmlns:p14="http://schemas.microsoft.com/office/powerpoint/2010/main" val="115667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ΠΑΡΑΔΕΙΓΜΑ 2</a:t>
            </a:r>
            <a:endParaRPr lang="en-GB" b="1" dirty="0"/>
          </a:p>
        </p:txBody>
      </p:sp>
      <p:sp>
        <p:nvSpPr>
          <p:cNvPr id="3" name="Content Placeholder 2"/>
          <p:cNvSpPr>
            <a:spLocks noGrp="1"/>
          </p:cNvSpPr>
          <p:nvPr>
            <p:ph idx="1"/>
          </p:nvPr>
        </p:nvSpPr>
        <p:spPr/>
        <p:txBody>
          <a:bodyPr/>
          <a:lstStyle/>
          <a:p>
            <a:r>
              <a:rPr lang="el-GR" dirty="0" smtClean="0"/>
              <a:t>Πόσους 4- </a:t>
            </a:r>
            <a:r>
              <a:rPr lang="el-GR" dirty="0" err="1" smtClean="0"/>
              <a:t>ψήφιους</a:t>
            </a:r>
            <a:r>
              <a:rPr lang="el-GR" dirty="0" smtClean="0"/>
              <a:t> αριθμούς μπορώ να δημιουργήσω χρησιμοποιώντας τα ψηφία 3, ,4, 5, 7, 8 εάν κάθε ψηφίο μπορεί να χρησιμοποιηθεί πολλές φορές ;</a:t>
            </a:r>
          </a:p>
          <a:p>
            <a:pPr marL="0" indent="0">
              <a:buNone/>
            </a:pPr>
            <a:r>
              <a:rPr lang="el-GR" dirty="0" smtClean="0"/>
              <a:t>ΑΠΑΝΤΗΣΗ: Για να δημιουργήσω 4- </a:t>
            </a:r>
            <a:r>
              <a:rPr lang="el-GR" dirty="0" err="1" smtClean="0"/>
              <a:t>ψήφιους</a:t>
            </a:r>
            <a:r>
              <a:rPr lang="el-GR" dirty="0" smtClean="0"/>
              <a:t> αριθμούς πρέπει να συμπληρώσω τις μονάδες του, δεκάδες, εκατοντάδες και χιλιάδες. </a:t>
            </a:r>
            <a:endParaRPr lang="el-GR" dirty="0"/>
          </a:p>
          <a:p>
            <a:pPr marL="0" indent="0">
              <a:buNone/>
            </a:pPr>
            <a:r>
              <a:rPr lang="el-GR" dirty="0" smtClean="0"/>
              <a:t>                     Χιλιάδες         Εκατοντάδες      Δεκάδες    Μονάδες</a:t>
            </a:r>
          </a:p>
          <a:p>
            <a:pPr marL="0" indent="0">
              <a:buNone/>
            </a:pPr>
            <a:r>
              <a:rPr lang="el-GR" dirty="0" smtClean="0"/>
              <a:t>Επιλογές:         5                         5                        5                  5</a:t>
            </a:r>
          </a:p>
          <a:p>
            <a:pPr marL="0" indent="0">
              <a:buNone/>
            </a:pPr>
            <a:r>
              <a:rPr lang="el-GR" dirty="0" smtClean="0"/>
              <a:t>Αποτέλεσμα: 5.5.5.5 = 625 διαφορετικοί αριθμοί μπορούν να δημιουργηθούν</a:t>
            </a:r>
            <a:endParaRPr lang="en-GB" dirty="0"/>
          </a:p>
        </p:txBody>
      </p:sp>
    </p:spTree>
    <p:extLst>
      <p:ext uri="{BB962C8B-B14F-4D97-AF65-F5344CB8AC3E}">
        <p14:creationId xmlns:p14="http://schemas.microsoft.com/office/powerpoint/2010/main" val="396900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76</TotalTime>
  <Words>757</Words>
  <Application>Microsoft Office PowerPoint</Application>
  <PresentationFormat>Widescreen</PresentationFormat>
  <Paragraphs>55</Paragraphs>
  <Slides>14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Garamond</vt:lpstr>
      <vt:lpstr>Organic</vt:lpstr>
      <vt:lpstr>Microsoft Equation 3.0</vt:lpstr>
      <vt:lpstr>Εισαγωγή στη συνδυαστική</vt:lpstr>
      <vt:lpstr>συνδυαστικη</vt:lpstr>
      <vt:lpstr>PowerPoint Presentation</vt:lpstr>
      <vt:lpstr>Διερεύνηση 1</vt:lpstr>
      <vt:lpstr>Διερευνηση 2</vt:lpstr>
      <vt:lpstr>ΑΡΧΗ ΑΘΡΟΙΣΜΑΤΟΣ </vt:lpstr>
      <vt:lpstr>ΠΟΛΛΑΠΛΑΣΙΑΣΤΙΚΗ ΑΡΧΗ</vt:lpstr>
      <vt:lpstr>ΠΑΡΑΔΕΙΓΜΑ 1 </vt:lpstr>
      <vt:lpstr>ΠΑΡΑΔΕΙΓΜΑ 2</vt:lpstr>
      <vt:lpstr>ΠΑΡΑΔΕΙΓΜΑ 3</vt:lpstr>
      <vt:lpstr>ΠΑΡΑΔΕΙΓΜΑ 4</vt:lpstr>
      <vt:lpstr>ΠΑΡΑΔΕΙΓΜΑ 5</vt:lpstr>
      <vt:lpstr>Παραδειγμα 6</vt:lpstr>
      <vt:lpstr>Παράδειγμα 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cp:revision>
  <dcterms:created xsi:type="dcterms:W3CDTF">2019-03-04T20:14:36Z</dcterms:created>
  <dcterms:modified xsi:type="dcterms:W3CDTF">2019-03-04T21:31:25Z</dcterms:modified>
</cp:coreProperties>
</file>