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257" r:id="rId3"/>
    <p:sldId id="258" r:id="rId4"/>
    <p:sldId id="259" r:id="rId5"/>
    <p:sldId id="260" r:id="rId6"/>
    <p:sldId id="287" r:id="rId7"/>
    <p:sldId id="261" r:id="rId8"/>
    <p:sldId id="262" r:id="rId9"/>
    <p:sldId id="263" r:id="rId10"/>
    <p:sldId id="264" r:id="rId11"/>
    <p:sldId id="265" r:id="rId12"/>
    <p:sldId id="266" r:id="rId13"/>
    <p:sldId id="267" r:id="rId14"/>
    <p:sldId id="268" r:id="rId15"/>
    <p:sldId id="289" r:id="rId16"/>
    <p:sldId id="269" r:id="rId17"/>
    <p:sldId id="270" r:id="rId18"/>
    <p:sldId id="271" r:id="rId19"/>
    <p:sldId id="288" r:id="rId20"/>
    <p:sldId id="272" r:id="rId21"/>
    <p:sldId id="275"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FAFA3CF-C8A5-4F4C-82A6-C5E1478A6A88}" type="datetimeFigureOut">
              <a:rPr lang="en-GB" smtClean="0"/>
              <a:t>02/03/2018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CEF0843-43B0-4A57-B74D-A69AF4F7A6A7}" type="slidenum">
              <a:rPr lang="en-GB" smtClean="0"/>
              <a:t>‹#›</a:t>
            </a:fld>
            <a:endParaRPr lang="en-GB"/>
          </a:p>
        </p:txBody>
      </p:sp>
    </p:spTree>
    <p:extLst>
      <p:ext uri="{BB962C8B-B14F-4D97-AF65-F5344CB8AC3E}">
        <p14:creationId xmlns:p14="http://schemas.microsoft.com/office/powerpoint/2010/main" val="13051136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526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415832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74590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38544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5842-3A3E-4CBA-B0AF-E4EB754C6B13}" type="datetimeFigureOut">
              <a:rPr lang="en-GB" smtClean="0"/>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8678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F35842-3A3E-4CBA-B0AF-E4EB754C6B13}" type="datetimeFigureOut">
              <a:rPr lang="en-GB" smtClean="0"/>
              <a:t>02/03/2018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33873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F35842-3A3E-4CBA-B0AF-E4EB754C6B13}" type="datetimeFigureOut">
              <a:rPr lang="en-GB" smtClean="0"/>
              <a:t>02/03/2018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45036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F35842-3A3E-4CBA-B0AF-E4EB754C6B13}" type="datetimeFigureOut">
              <a:rPr lang="en-GB" smtClean="0"/>
              <a:t>02/03/2018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81899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35842-3A3E-4CBA-B0AF-E4EB754C6B13}" type="datetimeFigureOut">
              <a:rPr lang="en-GB" smtClean="0"/>
              <a:t>02/03/2018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23667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02/03/2018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16619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02/03/2018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445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35842-3A3E-4CBA-B0AF-E4EB754C6B13}" type="datetimeFigureOut">
              <a:rPr lang="en-GB" smtClean="0"/>
              <a:t>02/03/2018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17648-89DC-44F0-989E-D69691B8083A}" type="slidenum">
              <a:rPr lang="en-GB" smtClean="0"/>
              <a:t>‹#›</a:t>
            </a:fld>
            <a:endParaRPr lang="en-GB"/>
          </a:p>
        </p:txBody>
      </p:sp>
    </p:spTree>
    <p:extLst>
      <p:ext uri="{BB962C8B-B14F-4D97-AF65-F5344CB8AC3E}">
        <p14:creationId xmlns:p14="http://schemas.microsoft.com/office/powerpoint/2010/main" val="207972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6380"/>
            <a:ext cx="9144000" cy="996041"/>
          </a:xfrm>
        </p:spPr>
        <p:txBody>
          <a:bodyPr/>
          <a:lstStyle/>
          <a:p>
            <a:r>
              <a:rPr lang="el-GR" b="1" dirty="0" smtClean="0"/>
              <a:t>ΕΞΕΛΙΞΗ 1</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475" y="1408564"/>
            <a:ext cx="3302227" cy="330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81943" y="4796721"/>
            <a:ext cx="6833507" cy="1938992"/>
          </a:xfrm>
          <a:prstGeom prst="rect">
            <a:avLst/>
          </a:prstGeom>
        </p:spPr>
        <p:txBody>
          <a:bodyPr wrap="square">
            <a:spAutoFit/>
          </a:bodyPr>
          <a:lstStyle/>
          <a:p>
            <a:pPr algn="ctr"/>
            <a:r>
              <a:rPr lang="el-GR" sz="2400" b="1" dirty="0"/>
              <a:t>«Τίποτε δεν έχει νόημα στη Βιολογία παρά μόνο υπό το φως της εξέλιξης».</a:t>
            </a:r>
          </a:p>
          <a:p>
            <a:endParaRPr lang="el-GR" sz="2400" dirty="0"/>
          </a:p>
          <a:p>
            <a:pPr algn="ctr"/>
            <a:r>
              <a:rPr lang="el-GR" sz="2400" dirty="0"/>
              <a:t>Θεοδόσιος </a:t>
            </a:r>
            <a:r>
              <a:rPr lang="el-GR" sz="2400" dirty="0" err="1"/>
              <a:t>Ντομπζάνσκυ</a:t>
            </a:r>
            <a:endParaRPr lang="el-GR" sz="2400" dirty="0"/>
          </a:p>
          <a:p>
            <a:pPr algn="ctr"/>
            <a:r>
              <a:rPr lang="el-GR" sz="2400" dirty="0"/>
              <a:t>1900 - 1975</a:t>
            </a:r>
          </a:p>
        </p:txBody>
      </p:sp>
    </p:spTree>
    <p:extLst>
      <p:ext uri="{BB962C8B-B14F-4D97-AF65-F5344CB8AC3E}">
        <p14:creationId xmlns:p14="http://schemas.microsoft.com/office/powerpoint/2010/main" val="967507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7636"/>
            <a:ext cx="10515600" cy="5801992"/>
          </a:xfrm>
        </p:spPr>
        <p:txBody>
          <a:bodyPr>
            <a:normAutofit fontScale="85000" lnSpcReduction="10000"/>
          </a:bodyPr>
          <a:lstStyle/>
          <a:p>
            <a:r>
              <a:rPr lang="el-GR" dirty="0"/>
              <a:t>Αξίζει ωστόσο να αναφερθεί ότι ο ορισμός του είδους που δόθηκε έχει περιορισμούς. </a:t>
            </a:r>
            <a:endParaRPr lang="el-GR" dirty="0" smtClean="0"/>
          </a:p>
          <a:p>
            <a:r>
              <a:rPr lang="el-GR" dirty="0" smtClean="0"/>
              <a:t>Ο </a:t>
            </a:r>
            <a:r>
              <a:rPr lang="el-GR" dirty="0"/>
              <a:t>βασικότερος από όλους είναι το γεγονός ότι όλοι οι οργανισμοί δεν αναπαράγονται με την επαφή με άτομο διαφορετικού φύλου. Ας πάρουμε για παράδειγμα την αμοιβάδα, το μονοκύτταρο οργανισμό που αναπαράγεται με κυτταρική διαίρεση (μονογονία). </a:t>
            </a:r>
            <a:r>
              <a:rPr lang="el-GR" dirty="0" smtClean="0"/>
              <a:t>Πώς λοιπόν </a:t>
            </a:r>
            <a:r>
              <a:rPr lang="el-GR" dirty="0"/>
              <a:t>θα ορίσουμε το είδος, αφού το κριτήριο της δυνατότητας αναπαραγωγής με </a:t>
            </a:r>
            <a:r>
              <a:rPr lang="el-GR" dirty="0" smtClean="0"/>
              <a:t>άλλο άτομο – που </a:t>
            </a:r>
            <a:r>
              <a:rPr lang="el-GR" dirty="0"/>
              <a:t>ονομάζεται </a:t>
            </a:r>
            <a:r>
              <a:rPr lang="el-GR" b="1" dirty="0" err="1"/>
              <a:t>μειξιολογικό</a:t>
            </a:r>
            <a:r>
              <a:rPr lang="el-GR" b="1" dirty="0"/>
              <a:t> </a:t>
            </a:r>
            <a:r>
              <a:rPr lang="el-GR" b="1" dirty="0" smtClean="0"/>
              <a:t>κριτήριο </a:t>
            </a:r>
            <a:r>
              <a:rPr lang="el-GR" dirty="0" smtClean="0"/>
              <a:t>– </a:t>
            </a:r>
            <a:r>
              <a:rPr lang="el-GR" dirty="0"/>
              <a:t>δεν ισχύει; Στην περίπτωση αυτή αντί του </a:t>
            </a:r>
            <a:r>
              <a:rPr lang="el-GR" dirty="0" err="1"/>
              <a:t>μειξιολογικού</a:t>
            </a:r>
            <a:r>
              <a:rPr lang="el-GR" dirty="0"/>
              <a:t> κριτηρίου εφαρμόζεται το </a:t>
            </a:r>
            <a:r>
              <a:rPr lang="el-GR" b="1" dirty="0"/>
              <a:t>τυπολογικό κριτήριο</a:t>
            </a:r>
            <a:r>
              <a:rPr lang="el-GR" dirty="0"/>
              <a:t>, δηλαδή το κριτήριο </a:t>
            </a:r>
            <a:r>
              <a:rPr lang="el-GR" dirty="0" smtClean="0"/>
              <a:t>της ομοιότητας </a:t>
            </a:r>
            <a:r>
              <a:rPr lang="el-GR" dirty="0"/>
              <a:t>μεταξύ των οργανισμών. Όταν δύο οργανισμοί έχουν κοινά </a:t>
            </a:r>
            <a:r>
              <a:rPr lang="el-GR" dirty="0" smtClean="0"/>
              <a:t>μορφολογικά και </a:t>
            </a:r>
            <a:r>
              <a:rPr lang="el-GR" dirty="0"/>
              <a:t>βιοχημικά χαρακτηριστικά, ομαδοποιούνται στο ίδιο είδος</a:t>
            </a:r>
            <a:r>
              <a:rPr lang="el-GR" dirty="0" smtClean="0"/>
              <a:t>.</a:t>
            </a:r>
            <a:r>
              <a:rPr lang="el-GR" b="1" i="1" dirty="0"/>
              <a:t> </a:t>
            </a:r>
            <a:endParaRPr lang="en-GB" dirty="0"/>
          </a:p>
          <a:p>
            <a:r>
              <a:rPr lang="el-GR" dirty="0"/>
              <a:t>Με βάση αυτό το τυπολογικό κριτήριο, που αποτελεί επινόηση του Σουηδού φυσιοδίφη Κάρολου </a:t>
            </a:r>
            <a:r>
              <a:rPr lang="el-GR" dirty="0" err="1"/>
              <a:t>Λινναίου</a:t>
            </a:r>
            <a:r>
              <a:rPr lang="el-GR" dirty="0"/>
              <a:t>, έχει ταξινομηθεί το σύνολο των διαφορετικών οργανισμών του πλανήτη και έχει γίνει δυνατή η συγκρότηση ευρύτερων ταξινομικών βαθμίδων πέρα από το είδος. Έτσι τα είδη που μοιάζουν μεταξύ τους περισσότερο από </a:t>
            </a:r>
            <a:r>
              <a:rPr lang="el-GR" dirty="0" err="1"/>
              <a:t>ό,τι</a:t>
            </a:r>
            <a:r>
              <a:rPr lang="el-GR" dirty="0"/>
              <a:t> άλλα συνιστούν ένα </a:t>
            </a:r>
            <a:r>
              <a:rPr lang="el-GR" b="1" dirty="0"/>
              <a:t>γένος</a:t>
            </a:r>
            <a:r>
              <a:rPr lang="el-GR" dirty="0"/>
              <a:t>, τα γένη που μοιάζουν περισσότερο μεταξύ τους από </a:t>
            </a:r>
            <a:r>
              <a:rPr lang="el-GR" dirty="0" err="1"/>
              <a:t>ό,τι</a:t>
            </a:r>
            <a:r>
              <a:rPr lang="el-GR" dirty="0"/>
              <a:t> άλλα συνιστούν μια </a:t>
            </a:r>
            <a:r>
              <a:rPr lang="el-GR" b="1" dirty="0"/>
              <a:t>οικογένεια</a:t>
            </a:r>
            <a:r>
              <a:rPr lang="el-GR" dirty="0"/>
              <a:t>, οι οικογένειες μια </a:t>
            </a:r>
            <a:r>
              <a:rPr lang="el-GR" b="1" dirty="0"/>
              <a:t>τάξη</a:t>
            </a:r>
            <a:r>
              <a:rPr lang="el-GR" dirty="0"/>
              <a:t>, οι τάξεις μια </a:t>
            </a:r>
            <a:r>
              <a:rPr lang="el-GR" b="1" dirty="0"/>
              <a:t>κλάση</a:t>
            </a:r>
            <a:r>
              <a:rPr lang="el-GR" dirty="0"/>
              <a:t>, οι κλάσεις ένα </a:t>
            </a:r>
            <a:r>
              <a:rPr lang="el-GR" b="1" dirty="0"/>
              <a:t>φύλο</a:t>
            </a:r>
            <a:r>
              <a:rPr lang="el-GR" dirty="0"/>
              <a:t>.</a:t>
            </a:r>
            <a:endParaRPr lang="en-GB" dirty="0"/>
          </a:p>
        </p:txBody>
      </p:sp>
    </p:spTree>
    <p:extLst>
      <p:ext uri="{BB962C8B-B14F-4D97-AF65-F5344CB8AC3E}">
        <p14:creationId xmlns:p14="http://schemas.microsoft.com/office/powerpoint/2010/main" val="63441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0339"/>
          </a:xfrm>
        </p:spPr>
        <p:txBody>
          <a:bodyPr>
            <a:normAutofit/>
          </a:bodyPr>
          <a:lstStyle/>
          <a:p>
            <a:r>
              <a:rPr lang="el-GR" sz="3800" b="1" dirty="0"/>
              <a:t>ΣΥΣΤΗΜΑΤΙΚΗ ΚΑΤΑΤΑΞΗ ΟΡΙΣΜΕΝΩΝ ΟΡΓΑΝΙΣΜΩΝ</a:t>
            </a:r>
            <a:endParaRPr lang="en-GB" sz="3800" b="1" dirty="0"/>
          </a:p>
        </p:txBody>
      </p:sp>
      <p:graphicFrame>
        <p:nvGraphicFramePr>
          <p:cNvPr id="4" name="Table 3"/>
          <p:cNvGraphicFramePr>
            <a:graphicFrameLocks noGrp="1"/>
          </p:cNvGraphicFramePr>
          <p:nvPr>
            <p:extLst>
              <p:ext uri="{D42A27DB-BD31-4B8C-83A1-F6EECF244321}">
                <p14:modId xmlns:p14="http://schemas.microsoft.com/office/powerpoint/2010/main" val="2353489432"/>
              </p:ext>
            </p:extLst>
          </p:nvPr>
        </p:nvGraphicFramePr>
        <p:xfrm>
          <a:off x="996046" y="1601409"/>
          <a:ext cx="10066560" cy="3934322"/>
        </p:xfrm>
        <a:graphic>
          <a:graphicData uri="http://schemas.openxmlformats.org/drawingml/2006/table">
            <a:tbl>
              <a:tblPr firstRow="1" bandRow="1">
                <a:tableStyleId>{073A0DAA-6AF3-43AB-8588-CEC1D06C72B9}</a:tableStyleId>
              </a:tblPr>
              <a:tblGrid>
                <a:gridCol w="1438080"/>
                <a:gridCol w="1438080"/>
                <a:gridCol w="1438080"/>
                <a:gridCol w="1438080"/>
                <a:gridCol w="1438080"/>
                <a:gridCol w="1438080"/>
                <a:gridCol w="1438080"/>
              </a:tblGrid>
              <a:tr h="543335">
                <a:tc>
                  <a:txBody>
                    <a:bodyPr/>
                    <a:lstStyle/>
                    <a:p>
                      <a:endParaRPr lang="en-GB" dirty="0"/>
                    </a:p>
                  </a:txBody>
                  <a:tcPr/>
                </a:tc>
                <a:tc>
                  <a:txBody>
                    <a:bodyPr/>
                    <a:lstStyle/>
                    <a:p>
                      <a:pPr algn="ctr">
                        <a:lnSpc>
                          <a:spcPct val="107000"/>
                        </a:lnSpc>
                        <a:spcAft>
                          <a:spcPts val="0"/>
                        </a:spcAft>
                      </a:pPr>
                      <a:r>
                        <a:rPr lang="el-GR" sz="1800" dirty="0">
                          <a:effectLst/>
                        </a:rPr>
                        <a:t>Άνθρωπος</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dirty="0">
                          <a:effectLst/>
                        </a:rPr>
                        <a:t>Γορίλας</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dirty="0" err="1" smtClean="0">
                          <a:effectLst/>
                        </a:rPr>
                        <a:t>Γίββωνας</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dirty="0">
                          <a:effectLst/>
                        </a:rPr>
                        <a:t>Γάτα</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dirty="0" err="1">
                          <a:effectLst/>
                        </a:rPr>
                        <a:t>Λύγκας</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dirty="0">
                          <a:effectLst/>
                        </a:rPr>
                        <a:t>Κροκόδειλος</a:t>
                      </a:r>
                      <a:endParaRPr lang="en-GB" sz="1800" dirty="0">
                        <a:effectLst/>
                      </a:endParaRPr>
                    </a:p>
                    <a:p>
                      <a:pPr algn="ctr">
                        <a:lnSpc>
                          <a:spcPct val="107000"/>
                        </a:lnSpc>
                        <a:spcAft>
                          <a:spcPts val="0"/>
                        </a:spcAft>
                      </a:pPr>
                      <a:r>
                        <a:rPr lang="el-GR" sz="1800" dirty="0">
                          <a:effectLst/>
                        </a:rPr>
                        <a:t> </a:t>
                      </a:r>
                      <a:endParaRPr lang="en-GB" sz="1800" dirty="0">
                        <a:effectLst/>
                        <a:latin typeface="Calibri"/>
                        <a:ea typeface="Calibri"/>
                        <a:cs typeface="Times New Roman"/>
                      </a:endParaRPr>
                    </a:p>
                  </a:txBody>
                  <a:tcPr marL="68580" marR="68580" marT="0" marB="0"/>
                </a:tc>
              </a:tr>
              <a:tr h="543335">
                <a:tc>
                  <a:txBody>
                    <a:bodyPr/>
                    <a:lstStyle/>
                    <a:p>
                      <a:pPr>
                        <a:lnSpc>
                          <a:spcPct val="107000"/>
                        </a:lnSpc>
                        <a:spcAft>
                          <a:spcPts val="0"/>
                        </a:spcAft>
                      </a:pPr>
                      <a:r>
                        <a:rPr lang="el-GR" sz="1800" b="1" dirty="0">
                          <a:effectLst/>
                        </a:rPr>
                        <a:t>Είδος</a:t>
                      </a:r>
                      <a:endParaRPr lang="en-GB" sz="18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Homosapiens</a:t>
                      </a:r>
                      <a:endParaRPr lang="en-GB" sz="18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G. Gorilla</a:t>
                      </a:r>
                      <a:endParaRPr lang="en-GB" sz="18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H. lar</a:t>
                      </a:r>
                      <a:endParaRPr lang="en-GB" sz="18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dirty="0">
                          <a:effectLst/>
                        </a:rPr>
                        <a:t>F. </a:t>
                      </a:r>
                      <a:r>
                        <a:rPr lang="en-GB" sz="1800" dirty="0" err="1">
                          <a:effectLst/>
                        </a:rPr>
                        <a:t>domesticus</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dirty="0">
                          <a:effectLst/>
                        </a:rPr>
                        <a:t>F. </a:t>
                      </a:r>
                      <a:r>
                        <a:rPr lang="en-GB" sz="1800" dirty="0" err="1">
                          <a:effectLst/>
                        </a:rPr>
                        <a:t>sylvestris</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dirty="0">
                          <a:effectLst/>
                        </a:rPr>
                        <a:t>C. </a:t>
                      </a:r>
                      <a:r>
                        <a:rPr lang="en-GB" sz="1800" dirty="0" err="1">
                          <a:effectLst/>
                        </a:rPr>
                        <a:t>niloticus</a:t>
                      </a:r>
                      <a:endParaRPr lang="en-GB" sz="1800" dirty="0">
                        <a:effectLst/>
                      </a:endParaRPr>
                    </a:p>
                    <a:p>
                      <a:pPr algn="ctr">
                        <a:lnSpc>
                          <a:spcPct val="107000"/>
                        </a:lnSpc>
                        <a:spcAft>
                          <a:spcPts val="0"/>
                        </a:spcAft>
                      </a:pPr>
                      <a:r>
                        <a:rPr lang="el-GR" sz="1800" dirty="0">
                          <a:effectLst/>
                        </a:rPr>
                        <a:t> </a:t>
                      </a:r>
                      <a:endParaRPr lang="en-GB" sz="1800" dirty="0">
                        <a:effectLst/>
                        <a:latin typeface="Calibri"/>
                        <a:ea typeface="Calibri"/>
                        <a:cs typeface="Times New Roman"/>
                      </a:endParaRPr>
                    </a:p>
                  </a:txBody>
                  <a:tcPr marL="68580" marR="68580" marT="0" marB="0"/>
                </a:tc>
              </a:tr>
              <a:tr h="543335">
                <a:tc>
                  <a:txBody>
                    <a:bodyPr/>
                    <a:lstStyle/>
                    <a:p>
                      <a:pPr>
                        <a:lnSpc>
                          <a:spcPct val="107000"/>
                        </a:lnSpc>
                        <a:spcAft>
                          <a:spcPts val="0"/>
                        </a:spcAft>
                      </a:pPr>
                      <a:r>
                        <a:rPr lang="el-GR" sz="1800" b="1" dirty="0">
                          <a:effectLst/>
                        </a:rPr>
                        <a:t>Γένος</a:t>
                      </a:r>
                      <a:endParaRPr lang="en-GB" sz="18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Homo</a:t>
                      </a:r>
                      <a:endParaRPr lang="en-GB" sz="18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Gorilla</a:t>
                      </a:r>
                      <a:endParaRPr lang="en-GB" sz="18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dirty="0" err="1">
                          <a:effectLst/>
                        </a:rPr>
                        <a:t>Hylobates</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Felis</a:t>
                      </a:r>
                      <a:endParaRPr lang="en-GB" sz="18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Felis</a:t>
                      </a:r>
                      <a:endParaRPr lang="en-GB" sz="18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dirty="0" err="1">
                          <a:effectLst/>
                        </a:rPr>
                        <a:t>Crocodilus</a:t>
                      </a:r>
                      <a:endParaRPr lang="en-GB" sz="1800" dirty="0">
                        <a:effectLst/>
                      </a:endParaRPr>
                    </a:p>
                    <a:p>
                      <a:pPr algn="ctr">
                        <a:lnSpc>
                          <a:spcPct val="107000"/>
                        </a:lnSpc>
                        <a:spcAft>
                          <a:spcPts val="0"/>
                        </a:spcAft>
                      </a:pPr>
                      <a:r>
                        <a:rPr lang="el-GR" sz="1800" dirty="0">
                          <a:effectLst/>
                        </a:rPr>
                        <a:t> </a:t>
                      </a:r>
                      <a:endParaRPr lang="en-GB" sz="1800" dirty="0">
                        <a:effectLst/>
                        <a:latin typeface="Calibri"/>
                        <a:ea typeface="Calibri"/>
                        <a:cs typeface="Times New Roman"/>
                      </a:endParaRPr>
                    </a:p>
                  </a:txBody>
                  <a:tcPr marL="68580" marR="68580" marT="0" marB="0"/>
                </a:tc>
              </a:tr>
              <a:tr h="543335">
                <a:tc>
                  <a:txBody>
                    <a:bodyPr/>
                    <a:lstStyle/>
                    <a:p>
                      <a:pPr>
                        <a:lnSpc>
                          <a:spcPct val="107000"/>
                        </a:lnSpc>
                        <a:spcAft>
                          <a:spcPts val="0"/>
                        </a:spcAft>
                      </a:pPr>
                      <a:r>
                        <a:rPr lang="el-GR" sz="1800" b="1" dirty="0">
                          <a:effectLst/>
                        </a:rPr>
                        <a:t>Οικογένεια</a:t>
                      </a:r>
                      <a:endParaRPr lang="en-GB" sz="1800" b="1" dirty="0">
                        <a:effectLst/>
                        <a:latin typeface="Calibri"/>
                        <a:ea typeface="Calibri"/>
                        <a:cs typeface="Times New Roman"/>
                      </a:endParaRPr>
                    </a:p>
                  </a:txBody>
                  <a:tcPr marL="68580" marR="68580" marT="0" marB="0"/>
                </a:tc>
                <a:tc>
                  <a:txBody>
                    <a:bodyPr/>
                    <a:lstStyle/>
                    <a:p>
                      <a:r>
                        <a:rPr lang="el-GR" sz="1800" kern="1200" dirty="0" err="1" smtClean="0">
                          <a:effectLst/>
                        </a:rPr>
                        <a:t>Ανθρωπίδες</a:t>
                      </a:r>
                      <a:endParaRPr lang="en-GB" dirty="0"/>
                    </a:p>
                  </a:txBody>
                  <a:tcPr/>
                </a:tc>
                <a:tc gridSpan="2">
                  <a:txBody>
                    <a:bodyPr/>
                    <a:lstStyle/>
                    <a:p>
                      <a:pPr algn="ctr">
                        <a:lnSpc>
                          <a:spcPct val="107000"/>
                        </a:lnSpc>
                        <a:spcAft>
                          <a:spcPts val="0"/>
                        </a:spcAft>
                      </a:pPr>
                      <a:r>
                        <a:rPr lang="el-GR" sz="1800" dirty="0" err="1" smtClean="0">
                          <a:effectLst/>
                        </a:rPr>
                        <a:t>Ανθρωποπίθηκοι</a:t>
                      </a:r>
                      <a:endParaRPr lang="en-GB" sz="1800" dirty="0">
                        <a:effectLst/>
                        <a:latin typeface="Calibri"/>
                        <a:ea typeface="Calibri"/>
                        <a:cs typeface="Times New Roman"/>
                      </a:endParaRPr>
                    </a:p>
                  </a:txBody>
                  <a:tcPr marL="68580" marR="68580" marT="0" marB="0"/>
                </a:tc>
                <a:tc hMerge="1">
                  <a:txBody>
                    <a:bodyPr/>
                    <a:lstStyle/>
                    <a:p>
                      <a:pPr algn="ctr">
                        <a:lnSpc>
                          <a:spcPct val="107000"/>
                        </a:lnSpc>
                        <a:spcAft>
                          <a:spcPts val="0"/>
                        </a:spcAft>
                      </a:pPr>
                      <a:endParaRPr lang="en-GB" sz="1800">
                        <a:effectLst/>
                        <a:latin typeface="Calibri"/>
                        <a:ea typeface="Calibri"/>
                        <a:cs typeface="Times New Roman"/>
                      </a:endParaRPr>
                    </a:p>
                  </a:txBody>
                  <a:tcPr marL="68580" marR="68580" marT="0" marB="0"/>
                </a:tc>
                <a:tc gridSpan="2">
                  <a:txBody>
                    <a:bodyPr/>
                    <a:lstStyle/>
                    <a:p>
                      <a:pPr algn="ctr">
                        <a:lnSpc>
                          <a:spcPct val="107000"/>
                        </a:lnSpc>
                        <a:spcAft>
                          <a:spcPts val="0"/>
                        </a:spcAft>
                      </a:pPr>
                      <a:r>
                        <a:rPr lang="el-GR" sz="1800" dirty="0" smtClean="0">
                          <a:effectLst/>
                        </a:rPr>
                        <a:t>Αιλουροειδή</a:t>
                      </a:r>
                      <a:endParaRPr lang="en-GB" sz="1800" dirty="0">
                        <a:effectLst/>
                        <a:latin typeface="Calibri"/>
                        <a:ea typeface="Calibri"/>
                        <a:cs typeface="Times New Roman"/>
                      </a:endParaRPr>
                    </a:p>
                  </a:txBody>
                  <a:tcPr marL="68580" marR="68580" marT="0" marB="0"/>
                </a:tc>
                <a:tc hMerge="1">
                  <a:txBody>
                    <a:bodyPr/>
                    <a:lstStyle/>
                    <a:p>
                      <a:pPr algn="ctr">
                        <a:lnSpc>
                          <a:spcPct val="107000"/>
                        </a:lnSpc>
                        <a:spcAft>
                          <a:spcPts val="0"/>
                        </a:spcAft>
                      </a:pP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dirty="0" err="1" smtClean="0">
                          <a:effectLst/>
                        </a:rPr>
                        <a:t>Crocodylidae</a:t>
                      </a:r>
                      <a:endParaRPr lang="en-GB" sz="1800" dirty="0">
                        <a:effectLst/>
                        <a:latin typeface="Calibri"/>
                        <a:ea typeface="Calibri"/>
                        <a:cs typeface="Times New Roman"/>
                      </a:endParaRPr>
                    </a:p>
                  </a:txBody>
                  <a:tcPr marL="68580" marR="68580" marT="0" marB="0"/>
                </a:tc>
              </a:tr>
              <a:tr h="543335">
                <a:tc>
                  <a:txBody>
                    <a:bodyPr/>
                    <a:lstStyle/>
                    <a:p>
                      <a:pPr>
                        <a:lnSpc>
                          <a:spcPct val="107000"/>
                        </a:lnSpc>
                        <a:spcAft>
                          <a:spcPts val="0"/>
                        </a:spcAft>
                      </a:pPr>
                      <a:r>
                        <a:rPr lang="el-GR" sz="1800" b="1" dirty="0">
                          <a:effectLst/>
                        </a:rPr>
                        <a:t>Τάξη</a:t>
                      </a:r>
                      <a:endParaRPr lang="en-GB" sz="1800" b="1" dirty="0">
                        <a:effectLst/>
                        <a:latin typeface="Calibri"/>
                        <a:ea typeface="Calibri"/>
                        <a:cs typeface="Times New Roman"/>
                      </a:endParaRPr>
                    </a:p>
                  </a:txBody>
                  <a:tcPr marL="68580" marR="68580" marT="0" marB="0"/>
                </a:tc>
                <a:tc gridSpan="3">
                  <a:txBody>
                    <a:bodyPr/>
                    <a:lstStyle/>
                    <a:p>
                      <a:pPr algn="ctr"/>
                      <a:r>
                        <a:rPr lang="el-GR" sz="1800" kern="1200" dirty="0" smtClean="0">
                          <a:effectLst/>
                        </a:rPr>
                        <a:t>Πρωτεύοντα</a:t>
                      </a:r>
                      <a:endParaRPr lang="en-GB" dirty="0"/>
                    </a:p>
                  </a:txBody>
                  <a:tcPr/>
                </a:tc>
                <a:tc hMerge="1">
                  <a:txBody>
                    <a:bodyPr/>
                    <a:lstStyle/>
                    <a:p>
                      <a:endParaRPr lang="en-GB"/>
                    </a:p>
                  </a:txBody>
                  <a:tcPr/>
                </a:tc>
                <a:tc hMerge="1">
                  <a:txBody>
                    <a:bodyPr/>
                    <a:lstStyle/>
                    <a:p>
                      <a:endParaRPr lang="en-GB" dirty="0"/>
                    </a:p>
                  </a:txBody>
                  <a:tcPr>
                    <a:lnR w="12700" cap="flat" cmpd="sng" algn="ctr">
                      <a:solidFill>
                        <a:schemeClr val="tx1"/>
                      </a:solidFill>
                      <a:prstDash val="solid"/>
                      <a:round/>
                      <a:headEnd type="none" w="med" len="med"/>
                      <a:tailEnd type="none" w="med" len="med"/>
                    </a:lnR>
                  </a:tcPr>
                </a:tc>
                <a:tc gridSpan="2">
                  <a:txBody>
                    <a:bodyPr/>
                    <a:lstStyle/>
                    <a:p>
                      <a:pPr algn="ctr"/>
                      <a:r>
                        <a:rPr lang="el-GR" dirty="0" smtClean="0"/>
                        <a:t>Σαρκοφάγα</a:t>
                      </a:r>
                      <a:endParaRPr lang="en-GB" dirty="0"/>
                    </a:p>
                  </a:txBody>
                  <a:tcPr/>
                </a:tc>
                <a:tc hMerge="1">
                  <a:txBody>
                    <a:bodyPr/>
                    <a:lstStyle/>
                    <a:p>
                      <a:endParaRPr lang="en-GB"/>
                    </a:p>
                  </a:txBody>
                  <a:tcPr/>
                </a:tc>
                <a:tc>
                  <a:txBody>
                    <a:bodyPr/>
                    <a:lstStyle/>
                    <a:p>
                      <a:r>
                        <a:rPr lang="el-GR" dirty="0" smtClean="0"/>
                        <a:t>Κροκοδείλια</a:t>
                      </a:r>
                      <a:endParaRPr lang="en-GB" dirty="0"/>
                    </a:p>
                  </a:txBody>
                  <a:tcPr/>
                </a:tc>
              </a:tr>
              <a:tr h="543335">
                <a:tc>
                  <a:txBody>
                    <a:bodyPr/>
                    <a:lstStyle/>
                    <a:p>
                      <a:pPr>
                        <a:lnSpc>
                          <a:spcPct val="107000"/>
                        </a:lnSpc>
                        <a:spcAft>
                          <a:spcPts val="0"/>
                        </a:spcAft>
                      </a:pPr>
                      <a:r>
                        <a:rPr lang="el-GR" sz="1800" b="1" dirty="0">
                          <a:effectLst/>
                        </a:rPr>
                        <a:t>Κλάση</a:t>
                      </a:r>
                      <a:endParaRPr lang="en-GB" sz="1800" b="1" dirty="0">
                        <a:effectLst/>
                        <a:latin typeface="Calibri"/>
                        <a:ea typeface="Calibri"/>
                        <a:cs typeface="Times New Roman"/>
                      </a:endParaRPr>
                    </a:p>
                  </a:txBody>
                  <a:tcPr marL="68580" marR="68580" marT="0" marB="0"/>
                </a:tc>
                <a:tc gridSpan="5">
                  <a:txBody>
                    <a:bodyPr/>
                    <a:lstStyle/>
                    <a:p>
                      <a:pPr algn="ctr"/>
                      <a:r>
                        <a:rPr lang="el-GR" dirty="0" smtClean="0"/>
                        <a:t>Θηλαστικά</a:t>
                      </a:r>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a:txBody>
                    <a:bodyPr/>
                    <a:lstStyle/>
                    <a:p>
                      <a:r>
                        <a:rPr lang="el-GR" dirty="0" smtClean="0"/>
                        <a:t>Ερπετά</a:t>
                      </a:r>
                      <a:endParaRPr lang="en-GB" dirty="0"/>
                    </a:p>
                  </a:txBody>
                  <a:tcPr/>
                </a:tc>
              </a:tr>
              <a:tr h="543335">
                <a:tc>
                  <a:txBody>
                    <a:bodyPr/>
                    <a:lstStyle/>
                    <a:p>
                      <a:pPr>
                        <a:lnSpc>
                          <a:spcPct val="107000"/>
                        </a:lnSpc>
                        <a:spcAft>
                          <a:spcPts val="0"/>
                        </a:spcAft>
                      </a:pPr>
                      <a:r>
                        <a:rPr lang="el-GR" sz="1800" b="1" dirty="0">
                          <a:effectLst/>
                        </a:rPr>
                        <a:t>Φύλο</a:t>
                      </a:r>
                      <a:endParaRPr lang="en-GB" sz="1800" b="1" dirty="0">
                        <a:effectLst/>
                        <a:latin typeface="Calibri"/>
                        <a:ea typeface="Calibri"/>
                        <a:cs typeface="Times New Roman"/>
                      </a:endParaRPr>
                    </a:p>
                  </a:txBody>
                  <a:tcPr marL="68580" marR="68580" marT="0" marB="0"/>
                </a:tc>
                <a:tc gridSpan="6">
                  <a:txBody>
                    <a:bodyPr/>
                    <a:lstStyle/>
                    <a:p>
                      <a:pPr algn="ctr"/>
                      <a:r>
                        <a:rPr lang="el-GR" dirty="0" err="1" smtClean="0"/>
                        <a:t>Χορδωτά</a:t>
                      </a:r>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bl>
          </a:graphicData>
        </a:graphic>
      </p:graphicFrame>
    </p:spTree>
    <p:extLst>
      <p:ext uri="{BB962C8B-B14F-4D97-AF65-F5344CB8AC3E}">
        <p14:creationId xmlns:p14="http://schemas.microsoft.com/office/powerpoint/2010/main" val="288788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81834" y="595993"/>
            <a:ext cx="7856130" cy="5265964"/>
          </a:xfrm>
          <a:prstGeom prst="rect">
            <a:avLst/>
          </a:prstGeom>
          <a:noFill/>
          <a:ln>
            <a:noFill/>
          </a:ln>
        </p:spPr>
      </p:pic>
    </p:spTree>
    <p:extLst>
      <p:ext uri="{BB962C8B-B14F-4D97-AF65-F5344CB8AC3E}">
        <p14:creationId xmlns:p14="http://schemas.microsoft.com/office/powerpoint/2010/main" val="124690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772" y="625474"/>
            <a:ext cx="8842827" cy="5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71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1936"/>
            <a:ext cx="10515600" cy="5385027"/>
          </a:xfrm>
        </p:spPr>
        <p:txBody>
          <a:bodyPr>
            <a:normAutofit lnSpcReduction="10000"/>
          </a:bodyPr>
          <a:lstStyle/>
          <a:p>
            <a:r>
              <a:rPr lang="el-GR" dirty="0"/>
              <a:t>Η γάτα και ο λύγκας έχουν κοινό πρόγονο, που έζησε πρόσφατα (φαίνεται από το σημείο τομής των κλάδων τους), συνεπώς είναι περισσότεροι συγγενικοί και πρέπει να τοποθετηθούν στο ίδιο γένος</a:t>
            </a:r>
            <a:r>
              <a:rPr lang="el-GR" dirty="0" smtClean="0"/>
              <a:t>.</a:t>
            </a:r>
          </a:p>
          <a:p>
            <a:r>
              <a:rPr lang="el-GR" dirty="0" smtClean="0"/>
              <a:t>Παρομοίως </a:t>
            </a:r>
            <a:r>
              <a:rPr lang="el-GR" dirty="0"/>
              <a:t>ο γορίλας και ο </a:t>
            </a:r>
            <a:r>
              <a:rPr lang="el-GR" dirty="0" err="1"/>
              <a:t>γίββωνας</a:t>
            </a:r>
            <a:r>
              <a:rPr lang="el-GR" dirty="0"/>
              <a:t> μοιράζονται </a:t>
            </a:r>
            <a:r>
              <a:rPr lang="el-GR" dirty="0" smtClean="0"/>
              <a:t>κοινό πρόγονο</a:t>
            </a:r>
            <a:r>
              <a:rPr lang="el-GR" dirty="0"/>
              <a:t>, οπότε τοποθετούνται στην ίδια οικογένεια. </a:t>
            </a:r>
            <a:endParaRPr lang="el-GR" dirty="0" smtClean="0"/>
          </a:p>
          <a:p>
            <a:r>
              <a:rPr lang="el-GR" dirty="0" smtClean="0"/>
              <a:t>Πηγαίνοντας </a:t>
            </a:r>
            <a:r>
              <a:rPr lang="el-GR" dirty="0"/>
              <a:t>όμως πίσω στο χρόνο η εξελικτική έρευνα μας οδηγεί στο συμπέρασμα ότι ο άνθρωπος, ο γορίλας και ο </a:t>
            </a:r>
            <a:r>
              <a:rPr lang="el-GR" dirty="0" err="1"/>
              <a:t>γίββωνας</a:t>
            </a:r>
            <a:r>
              <a:rPr lang="el-GR" dirty="0"/>
              <a:t> έχουν έναν απώτερο κοινό πρόγονο, οπότε πρέπει να συγκαταταχθούν στην ίδια τάξη. </a:t>
            </a:r>
            <a:endParaRPr lang="el-GR" dirty="0" smtClean="0"/>
          </a:p>
          <a:p>
            <a:r>
              <a:rPr lang="el-GR" dirty="0" smtClean="0"/>
              <a:t>Τέλος</a:t>
            </a:r>
            <a:r>
              <a:rPr lang="el-GR" dirty="0"/>
              <a:t>, ο κροκόδειλος δε μοιάζει με τα άλλα ζώα και γι’ αυτό κατατάσσεται σε ξεχωριστή κλάση, αυτήν των ερπετών. Βρέθηκε όμως ότι έχει ένα μακρινό κοινό πρόγονο με τα θηλαστικά, ο οποίος έζησε πριν από 240 εκατομμύρια χρόνια.</a:t>
            </a:r>
            <a:endParaRPr lang="en-GB" dirty="0"/>
          </a:p>
          <a:p>
            <a:endParaRPr lang="en-GB" dirty="0"/>
          </a:p>
        </p:txBody>
      </p:sp>
    </p:spTree>
    <p:extLst>
      <p:ext uri="{BB962C8B-B14F-4D97-AF65-F5344CB8AC3E}">
        <p14:creationId xmlns:p14="http://schemas.microsoft.com/office/powerpoint/2010/main" val="174660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840468" cy="2210457"/>
          </a:xfrm>
          <a:prstGeom prst="rect">
            <a:avLst/>
          </a:prstGeom>
        </p:spPr>
      </p:pic>
      <p:sp>
        <p:nvSpPr>
          <p:cNvPr id="5" name="TextBox 4"/>
          <p:cNvSpPr txBox="1"/>
          <p:nvPr/>
        </p:nvSpPr>
        <p:spPr>
          <a:xfrm>
            <a:off x="6840468" y="236483"/>
            <a:ext cx="3864318" cy="1569660"/>
          </a:xfrm>
          <a:prstGeom prst="rect">
            <a:avLst/>
          </a:prstGeom>
          <a:noFill/>
          <a:ln>
            <a:solidFill>
              <a:schemeClr val="tx1"/>
            </a:solidFill>
          </a:ln>
        </p:spPr>
        <p:txBody>
          <a:bodyPr wrap="square" rtlCol="0">
            <a:spAutoFit/>
          </a:bodyPr>
          <a:lstStyle/>
          <a:p>
            <a:r>
              <a:rPr lang="el-GR" sz="2400" dirty="0" smtClean="0"/>
              <a:t>Χρησιμοποιώντας τα στοιχεία του πίνακα να  φτιάξετε φυλογενετικό δέντρο.</a:t>
            </a:r>
            <a:endParaRPr lang="en-GB" sz="2400" dirty="0"/>
          </a:p>
        </p:txBody>
      </p:sp>
    </p:spTree>
    <p:extLst>
      <p:ext uri="{BB962C8B-B14F-4D97-AF65-F5344CB8AC3E}">
        <p14:creationId xmlns:p14="http://schemas.microsoft.com/office/powerpoint/2010/main" val="293463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4011"/>
          </a:xfrm>
        </p:spPr>
        <p:txBody>
          <a:bodyPr/>
          <a:lstStyle/>
          <a:p>
            <a:r>
              <a:rPr lang="el-GR" b="1" dirty="0"/>
              <a:t>Η θεωρία του Λαμάρκ</a:t>
            </a:r>
            <a:endParaRPr lang="en-GB" b="1" dirty="0"/>
          </a:p>
        </p:txBody>
      </p:sp>
      <p:sp>
        <p:nvSpPr>
          <p:cNvPr id="3" name="Content Placeholder 2"/>
          <p:cNvSpPr>
            <a:spLocks noGrp="1"/>
          </p:cNvSpPr>
          <p:nvPr>
            <p:ph idx="1"/>
          </p:nvPr>
        </p:nvSpPr>
        <p:spPr>
          <a:xfrm>
            <a:off x="838201" y="1322613"/>
            <a:ext cx="6297385" cy="4854349"/>
          </a:xfrm>
        </p:spPr>
        <p:txBody>
          <a:bodyPr/>
          <a:lstStyle/>
          <a:p>
            <a:pPr marL="0" indent="0">
              <a:buNone/>
            </a:pPr>
            <a:r>
              <a:rPr lang="el-GR" dirty="0"/>
              <a:t>Όπως έχει ήδη αναφερθεί, η σύλληψη της ιδέας της εξέλιξης δεν ανήκει αποκλειστικά στον Κάρολο Δαρβίνο. Σπέρματά της βρίσκονται στις θεωρίες που ανέπτυξαν οι αρχαίοι Έλληνες φιλόσοφοι ήδη από τον 6ο </a:t>
            </a:r>
            <a:r>
              <a:rPr lang="el-GR" dirty="0" err="1"/>
              <a:t>π.Χ.</a:t>
            </a:r>
            <a:r>
              <a:rPr lang="el-GR" dirty="0"/>
              <a:t> αιώνα. Το γεγονός όμως ότι στην επιστημονική σκέψη της Δύσης δέσποζαν οι απόψεις του Πλάτωνα και του Αριστοτέλη, που πίστευαν στη </a:t>
            </a:r>
            <a:r>
              <a:rPr lang="el-GR" dirty="0" smtClean="0"/>
              <a:t>σταθερότητα </a:t>
            </a:r>
            <a:r>
              <a:rPr lang="el-GR" dirty="0"/>
              <a:t>των ειδών, έκανε την ιδέα της εξέλιξης να ξεχαστεί για αιώνες. </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929" y="1446439"/>
            <a:ext cx="3657600" cy="4210050"/>
          </a:xfrm>
          <a:prstGeom prst="rect">
            <a:avLst/>
          </a:prstGeom>
        </p:spPr>
      </p:pic>
    </p:spTree>
    <p:extLst>
      <p:ext uri="{BB962C8B-B14F-4D97-AF65-F5344CB8AC3E}">
        <p14:creationId xmlns:p14="http://schemas.microsoft.com/office/powerpoint/2010/main" val="218576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8650"/>
            <a:ext cx="10515600" cy="5548313"/>
          </a:xfrm>
        </p:spPr>
        <p:txBody>
          <a:bodyPr>
            <a:normAutofit fontScale="92500"/>
          </a:bodyPr>
          <a:lstStyle/>
          <a:p>
            <a:pPr marL="0" indent="0">
              <a:buNone/>
            </a:pPr>
            <a:r>
              <a:rPr lang="el-GR" dirty="0"/>
              <a:t>Κατά τη διάρκεια του 18ου αιώνα η εξέλιξη έρχεται πάλι στο προσκήνιο. Ο Γάλλος </a:t>
            </a:r>
            <a:r>
              <a:rPr lang="el-GR" dirty="0" smtClean="0"/>
              <a:t>ζωολόγος </a:t>
            </a:r>
            <a:r>
              <a:rPr lang="el-GR" b="1" dirty="0"/>
              <a:t>Ζαν-Μπατίστ Λαμάρκ </a:t>
            </a:r>
            <a:r>
              <a:rPr lang="el-GR" dirty="0"/>
              <a:t>(1744-1829), ο οποίος επινόησε τον όρο Βιολογία, ήταν ο πρώτος που υποστήριξε με επιχειρήματα ότι τα είδη μεταβάλλονται και ότι η ζωή </a:t>
            </a:r>
            <a:r>
              <a:rPr lang="el-GR" dirty="0" smtClean="0"/>
              <a:t>στον πλανήτη </a:t>
            </a:r>
            <a:r>
              <a:rPr lang="el-GR" dirty="0"/>
              <a:t>μας έχει προέλθει από απλούστερες μορφές που σταδιακά έγιναν πιο περίπλοκες. Ήταν επίσης ο πρώτος που παρουσίασε στο βιβλίο του </a:t>
            </a:r>
            <a:r>
              <a:rPr lang="el-GR" dirty="0" smtClean="0"/>
              <a:t>«Η </a:t>
            </a:r>
            <a:r>
              <a:rPr lang="el-GR" dirty="0"/>
              <a:t>φιλοσοφία της </a:t>
            </a:r>
            <a:r>
              <a:rPr lang="el-GR" dirty="0" smtClean="0"/>
              <a:t>Ζωολογίας», </a:t>
            </a:r>
            <a:r>
              <a:rPr lang="el-GR" dirty="0"/>
              <a:t>το </a:t>
            </a:r>
            <a:r>
              <a:rPr lang="el-GR" dirty="0" smtClean="0"/>
              <a:t>οποίο </a:t>
            </a:r>
            <a:r>
              <a:rPr lang="el-GR" dirty="0"/>
              <a:t>εκδόθηκε το 1809, μια ολοκληρωμένη θεωρία, για να εξηγήσει πώς τα φυτά και τα ζώα εξελίσσονται. </a:t>
            </a:r>
            <a:endParaRPr lang="el-GR" dirty="0" smtClean="0"/>
          </a:p>
          <a:p>
            <a:pPr marL="0" indent="0">
              <a:buNone/>
            </a:pPr>
            <a:r>
              <a:rPr lang="el-GR" dirty="0" smtClean="0"/>
              <a:t>Η </a:t>
            </a:r>
            <a:r>
              <a:rPr lang="el-GR" dirty="0"/>
              <a:t>άποψη του Λαμάρκ ήταν ότι η άβια ύλη παράγει ατελείς μορφές ζωής, οι οποίες εξελίσσονται σε συνθετότερες εξαιτίας μιας έμφυτης τάσης των όντων για συνεχή πρόοδο. Κατά τη διάρκεια μεγάλων χρονικών περιόδων οι πρωτόγονοι οργανισμοί μετατρέπονται σταδιακά, κατά μήκος μιας «νοητής φυσικής κλίμακας», σε πιο εξελιγμένους, με τη βοήθεια μιας εσωτερικής δύναμης, η οποία στοχεύει στη βελτίωσή τους.</a:t>
            </a:r>
          </a:p>
          <a:p>
            <a:endParaRPr lang="en-GB" dirty="0"/>
          </a:p>
        </p:txBody>
      </p:sp>
    </p:spTree>
    <p:extLst>
      <p:ext uri="{BB962C8B-B14F-4D97-AF65-F5344CB8AC3E}">
        <p14:creationId xmlns:p14="http://schemas.microsoft.com/office/powerpoint/2010/main" val="675177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7560"/>
            <a:ext cx="10515600" cy="5833240"/>
          </a:xfrm>
        </p:spPr>
        <p:txBody>
          <a:bodyPr>
            <a:normAutofit fontScale="92500" lnSpcReduction="20000"/>
          </a:bodyPr>
          <a:lstStyle/>
          <a:p>
            <a:pPr marL="0" indent="0">
              <a:buNone/>
            </a:pPr>
            <a:r>
              <a:rPr lang="el-GR" dirty="0"/>
              <a:t>Ο Λαμάρκ πίστευε επίσης ότι οι αλλαγές στο περιβάλλον δημιουργούν νέες συνήθειες στα ζώα, με αποτέλεσμα αυτά να χρησιμοποιούν περισσότερο κάποια όργανά τους ή, αντίθετα, να μην τα χρησιμοποιούν καθόλου. Σύμφωνα με την </a:t>
            </a:r>
            <a:r>
              <a:rPr lang="el-GR" b="1" i="1" dirty="0"/>
              <a:t>αρχή της χρήσης και της αχρησίας</a:t>
            </a:r>
            <a:r>
              <a:rPr lang="el-GR" dirty="0"/>
              <a:t>, τα όργανα ενός ζώου που βοηθούν στην προσαρμογή του στο περιβάλλον χρησιμοποιούνται από αυτό περισσότερο, αναπτύσσονται και μεγαλώνουν, ενώ τα όργανα εκείνα που δε συμβάλλουν στην προσαρμογή του περιπίπτουν σε αχρησία, ατροφούν και εξαφανίζονται. Μ’ αυτό τον τρόπο τα ζώα αποκτούν νέα χαρακτηριστικά κατά τη διάρκεια της ζωής τους. </a:t>
            </a:r>
            <a:endParaRPr lang="el-GR" dirty="0" smtClean="0"/>
          </a:p>
          <a:p>
            <a:pPr marL="0" indent="0">
              <a:buNone/>
            </a:pPr>
            <a:r>
              <a:rPr lang="el-GR" dirty="0" smtClean="0"/>
              <a:t>Ο </a:t>
            </a:r>
            <a:r>
              <a:rPr lang="el-GR" dirty="0"/>
              <a:t>Λαμάρκ πίστευε ότι τα επίκτητα αυτά χαρακτηριστικά κληροδοτούνται στη συνέχεια στους απογόνους. Έτσι, με την πάροδο του χρόνου, συσσωρεύονται πολλές αλλαγές οι οποίες οδηγούν στη δημιουργία ενός είδους που είναι διαφορετικό από το αρχικό. </a:t>
            </a:r>
            <a:endParaRPr lang="el-GR" dirty="0" smtClean="0"/>
          </a:p>
          <a:p>
            <a:pPr marL="0" indent="0">
              <a:buNone/>
            </a:pPr>
            <a:r>
              <a:rPr lang="el-GR" dirty="0" smtClean="0"/>
              <a:t>Πολυάριθμα </a:t>
            </a:r>
            <a:r>
              <a:rPr lang="el-GR" dirty="0"/>
              <a:t>πειράματα έχουν αποτύχει να αποδείξουν μέχρι σήμερα την </a:t>
            </a:r>
            <a:r>
              <a:rPr lang="el-GR" dirty="0" err="1"/>
              <a:t>κληρονόμηση</a:t>
            </a:r>
            <a:r>
              <a:rPr lang="el-GR" dirty="0"/>
              <a:t> των επίκτητων χαρακτηριστικών. Η εξήγηση επομένως της εξέλιξης των ειδών με την </a:t>
            </a:r>
            <a:r>
              <a:rPr lang="el-GR" dirty="0" err="1"/>
              <a:t>κληρονόμηση</a:t>
            </a:r>
            <a:r>
              <a:rPr lang="el-GR" dirty="0"/>
              <a:t> των επίκτητων χαρακτηριστικών δεν είναι αποδεκτή. Πενήντα χρόνια αργότερα παρουσιάστηκαν περισσότερες ενδείξεις για την εξέλιξη και μια άλλη εξήγηση, αυτή τη φορά από τον Κάρολο Δαρβίνο, για τον τρόπο που πραγματοποιείται.</a:t>
            </a:r>
            <a:endParaRPr lang="en-GB" dirty="0"/>
          </a:p>
        </p:txBody>
      </p:sp>
    </p:spTree>
    <p:extLst>
      <p:ext uri="{BB962C8B-B14F-4D97-AF65-F5344CB8AC3E}">
        <p14:creationId xmlns:p14="http://schemas.microsoft.com/office/powerpoint/2010/main" val="340823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624013"/>
            <a:ext cx="741045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6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6861"/>
          </a:xfrm>
        </p:spPr>
        <p:txBody>
          <a:bodyPr/>
          <a:lstStyle/>
          <a:p>
            <a:r>
              <a:rPr lang="el-GR" b="1" dirty="0" smtClean="0"/>
              <a:t>Εισαγωγή</a:t>
            </a:r>
            <a:endParaRPr lang="en-GB" b="1" dirty="0"/>
          </a:p>
        </p:txBody>
      </p:sp>
      <p:sp>
        <p:nvSpPr>
          <p:cNvPr id="3" name="Content Placeholder 2"/>
          <p:cNvSpPr>
            <a:spLocks noGrp="1"/>
          </p:cNvSpPr>
          <p:nvPr>
            <p:ph idx="1"/>
          </p:nvPr>
        </p:nvSpPr>
        <p:spPr>
          <a:xfrm>
            <a:off x="838200" y="1200150"/>
            <a:ext cx="10515600" cy="4976813"/>
          </a:xfrm>
        </p:spPr>
        <p:txBody>
          <a:bodyPr>
            <a:normAutofit fontScale="92500" lnSpcReduction="20000"/>
          </a:bodyPr>
          <a:lstStyle/>
          <a:p>
            <a:pPr marL="0" indent="0">
              <a:buNone/>
            </a:pPr>
            <a:r>
              <a:rPr lang="el-GR" dirty="0"/>
              <a:t>Πολλές από τις ιδέες που έχουν κατά καιρούς διατυπωθεί από τους επιστήμονες γίνονται δύσκολα αποδεκτές από τον «κοινό νου», διότι φαίνεται ότι </a:t>
            </a:r>
            <a:r>
              <a:rPr lang="el-GR" b="1" dirty="0"/>
              <a:t>αντιβαίνουν στην εμπειρία</a:t>
            </a:r>
            <a:r>
              <a:rPr lang="el-GR" dirty="0"/>
              <a:t>. </a:t>
            </a:r>
            <a:endParaRPr lang="en-US" dirty="0" smtClean="0"/>
          </a:p>
          <a:p>
            <a:pPr marL="0" indent="0">
              <a:buNone/>
            </a:pPr>
            <a:r>
              <a:rPr lang="el-GR" dirty="0" smtClean="0"/>
              <a:t>Για </a:t>
            </a:r>
            <a:r>
              <a:rPr lang="el-GR" dirty="0"/>
              <a:t>παράδειγμα, πολλοί αδυνατούν να αποδεχθούν ότι ένα σώμα μπορεί να κινείται χωρίς να ασκείται καμία δύναμη επάνω του (λόγω αδράνειας), γιατί έχουν </a:t>
            </a:r>
            <a:r>
              <a:rPr lang="el-GR" dirty="0" smtClean="0"/>
              <a:t>τη (</a:t>
            </a:r>
            <a:r>
              <a:rPr lang="el-GR" dirty="0"/>
              <a:t>λανθασμένη) εντύπωση ότι πίσω από κάθε κίνηση πρέπει να υπάρχει απαραίτητα μια δύναμη που τη δημιουργεί. </a:t>
            </a:r>
            <a:endParaRPr lang="en-US" dirty="0" smtClean="0"/>
          </a:p>
          <a:p>
            <a:pPr marL="0" indent="0">
              <a:buNone/>
            </a:pPr>
            <a:r>
              <a:rPr lang="el-GR" dirty="0" smtClean="0"/>
              <a:t>Παρομοίως </a:t>
            </a:r>
            <a:r>
              <a:rPr lang="el-GR" dirty="0"/>
              <a:t>ένας από τους λόγους για τους οποίους άργησε να γίνει αποδεκτή η θεωρία της εξέλιξης των ειδών, που διατυπώθηκε από τον </a:t>
            </a:r>
            <a:r>
              <a:rPr lang="el-GR" b="1" dirty="0"/>
              <a:t>Κάρολο Δαρβίνο</a:t>
            </a:r>
            <a:r>
              <a:rPr lang="el-GR" dirty="0"/>
              <a:t>, ήταν ότι στο σύντομο χρονικό διάστημα της ζωής του ανθρώπου δεν μπορούν να γίνουν αντιληπτές οι μεταβολές που υφίστανται τα </a:t>
            </a:r>
            <a:r>
              <a:rPr lang="el-GR" dirty="0" smtClean="0"/>
              <a:t>είδη. </a:t>
            </a:r>
            <a:endParaRPr lang="en-US" dirty="0" smtClean="0"/>
          </a:p>
          <a:p>
            <a:pPr marL="0" indent="0">
              <a:buNone/>
            </a:pPr>
            <a:r>
              <a:rPr lang="el-GR" dirty="0" smtClean="0"/>
              <a:t>Η </a:t>
            </a:r>
            <a:r>
              <a:rPr lang="el-GR" dirty="0"/>
              <a:t>ιδέα της εξέλιξης είχε υποστηριχθεί και από άλλους στοχαστές που προηγήθηκαν του Δαρβίνου. Ο Δαρβίνος όμως τη διατύπωσε με επιστημονικούς όρους και επίσης υπέδειξε το μηχανισμό με τον οποίο αυτή συμβαίνει (</a:t>
            </a:r>
            <a:r>
              <a:rPr lang="el-GR" b="1" dirty="0"/>
              <a:t>φυσική επιλογή</a:t>
            </a:r>
            <a:r>
              <a:rPr lang="el-GR" dirty="0"/>
              <a:t>). </a:t>
            </a:r>
            <a:endParaRPr lang="en-GB" dirty="0"/>
          </a:p>
        </p:txBody>
      </p:sp>
    </p:spTree>
    <p:extLst>
      <p:ext uri="{BB962C8B-B14F-4D97-AF65-F5344CB8AC3E}">
        <p14:creationId xmlns:p14="http://schemas.microsoft.com/office/powerpoint/2010/main" val="1790976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7489"/>
          </a:xfrm>
        </p:spPr>
        <p:txBody>
          <a:bodyPr/>
          <a:lstStyle/>
          <a:p>
            <a:r>
              <a:rPr lang="el-GR" b="1" dirty="0"/>
              <a:t>Η θεωρία της φυσικής επιλογής</a:t>
            </a:r>
            <a:endParaRPr lang="en-GB" b="1" dirty="0"/>
          </a:p>
        </p:txBody>
      </p:sp>
      <p:sp>
        <p:nvSpPr>
          <p:cNvPr id="3" name="Content Placeholder 2"/>
          <p:cNvSpPr>
            <a:spLocks noGrp="1"/>
          </p:cNvSpPr>
          <p:nvPr>
            <p:ph idx="1"/>
          </p:nvPr>
        </p:nvSpPr>
        <p:spPr>
          <a:xfrm>
            <a:off x="838200" y="1363436"/>
            <a:ext cx="10515600" cy="4813527"/>
          </a:xfrm>
        </p:spPr>
        <p:txBody>
          <a:bodyPr>
            <a:normAutofit fontScale="70000" lnSpcReduction="20000"/>
          </a:bodyPr>
          <a:lstStyle/>
          <a:p>
            <a:r>
              <a:rPr lang="el-GR" sz="3300" dirty="0" smtClean="0"/>
              <a:t>Το 1809, έτος δημοσίευσης της εργασίας του Λαμάρκ, γεννήθηκε στην Αγγλία ο Κάρολος Δαρβίνος. Αν και ως μαθητής ενδιαφερόταν ιδιαίτερα για τη μελέτη του φυσικού κόσμου, ολοκληρώνοντας τις εγκύκλιες σπουδές του στράφηκε αρχικά στην Ιατρική και μετά στη Θεολογία. Οι επιδόσεις του όμως και στους δύο αυτούς τομείς ήταν απογοητευτικές. Έτσι, όταν του προτάθηκε να μετάσχει ως άμισθος φυσιοδίφης σε μια υπερπόντια αποστολή για λογαριασμό του Βρετανικού Ναυτικού, είδε το ταξίδι αυτό ως μια ευκαιρία να ασχοληθεί με τη μελέτη του αγαπημένου του αντικειμένου.</a:t>
            </a:r>
            <a:endParaRPr lang="en-GB" sz="3300" dirty="0" smtClean="0"/>
          </a:p>
          <a:p>
            <a:r>
              <a:rPr lang="el-GR" sz="3300" dirty="0" smtClean="0"/>
              <a:t>Το ταξίδι με τη φρεγάτα «</a:t>
            </a:r>
            <a:r>
              <a:rPr lang="en-GB" sz="3300" dirty="0" smtClean="0"/>
              <a:t>Beagle</a:t>
            </a:r>
            <a:r>
              <a:rPr lang="el-GR" sz="3300" dirty="0" smtClean="0"/>
              <a:t>» (Ιχνηλάτης) ξεκίνησε το 1831 και διήρκεσε 5 χρόνια. Στο διάστημα αυτό ο Δαρβίνος είχε τη δυνατότητα να συλλέξει ένα πλήθος από διαφορετικά ζώα, φυτά αλλά και απολιθώματα, και να πραγματοποιήσει γεωλογικές, κλιματολογικές και ανθρωπολογικές παρατηρήσεις στις περιοχές που επισκέφθηκε (από τη ζούγκλα του Αμαζονίου και τις πεδιάδες της Αργεντινής ως τα υψίπεδα των Άνδεων και τα νησιά Γκαλαπάγκος). Ο Δαρβίνος, πριν από το ταξίδι, πίστευε, όπως οι περισσότεροι άνθρωποι της εποχής του, ότι τα είδη είναι σταθερά και δε μεταβάλλονται. Το υλικό όμως που είχε συλλέξει και οι παρατηρήσεις που είχε πραγματοποιήσει δεν άργησαν να τον οδηγήσουν στην ιδέα ότι τα είδη μεταβάλλονται. </a:t>
            </a:r>
            <a:endParaRPr lang="en-GB" sz="3300" dirty="0" smtClean="0"/>
          </a:p>
          <a:p>
            <a:pPr marL="0" indent="0">
              <a:buNone/>
            </a:pPr>
            <a:endParaRPr lang="en-GB" dirty="0"/>
          </a:p>
        </p:txBody>
      </p:sp>
    </p:spTree>
    <p:extLst>
      <p:ext uri="{BB962C8B-B14F-4D97-AF65-F5344CB8AC3E}">
        <p14:creationId xmlns:p14="http://schemas.microsoft.com/office/powerpoint/2010/main" val="333054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3964"/>
            <a:ext cx="10515600" cy="5482999"/>
          </a:xfrm>
        </p:spPr>
        <p:txBody>
          <a:bodyPr>
            <a:normAutofit/>
          </a:bodyPr>
          <a:lstStyle/>
          <a:p>
            <a:r>
              <a:rPr lang="el-GR" dirty="0"/>
              <a:t>Αξίζει να αναφερθεί ότι ο Δαρβίνος, παρ’ όλο που είχε αποσαφηνίσει τις βασικές αρχές της θεωρίας του ήδη από το 1839, τη δημοσίευσε αρκετά αργότερα, το 1858. Προβλέποντας τις φοβερές αντιδράσεις που θα προκαλούσε, ήθελε να συλλέξει πρόσθετο αποδεικτικό υλικό. Το βιβλίο του </a:t>
            </a:r>
            <a:r>
              <a:rPr lang="el-GR" b="1" dirty="0"/>
              <a:t>Προέλευση των ειδών διά της φυσικής επιλογής </a:t>
            </a:r>
            <a:r>
              <a:rPr lang="el-GR" dirty="0"/>
              <a:t>εξαντλήθηκε την πρώτη ημέρα της κυκλοφορίας του και παραμένει ακόμη και σήμερα ένα από τα βιβλία που έχουν πραγματοποιήσει τις περισσότερες εκδόσεις παγκοσμίως.</a:t>
            </a:r>
          </a:p>
          <a:p>
            <a:r>
              <a:rPr lang="el-GR" dirty="0"/>
              <a:t>Η ανάπτυξη της θεωρίας της εξέλιξης με βάση τη φυσική επιλογή ήταν ένα αξιομνημόνευτο επίτευγμα του 19ου αιώνα, που εμπλούτισε την επιστήμη της Βιολογίας και άλλαξε ριζικά την άποψή μας για μας τους ίδιους και για το φυσικό κόσμο. </a:t>
            </a:r>
          </a:p>
          <a:p>
            <a:endParaRPr lang="en-GB" dirty="0"/>
          </a:p>
        </p:txBody>
      </p:sp>
    </p:spTree>
    <p:extLst>
      <p:ext uri="{BB962C8B-B14F-4D97-AF65-F5344CB8AC3E}">
        <p14:creationId xmlns:p14="http://schemas.microsoft.com/office/powerpoint/2010/main" val="126967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0146"/>
          </a:xfrm>
        </p:spPr>
        <p:txBody>
          <a:bodyPr/>
          <a:lstStyle/>
          <a:p>
            <a:r>
              <a:rPr lang="el-GR" b="1" dirty="0" smtClean="0"/>
              <a:t>Φυσική Επιλογή</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47531" y="1592531"/>
            <a:ext cx="2610802" cy="4351338"/>
          </a:xfrm>
        </p:spPr>
      </p:pic>
      <p:sp>
        <p:nvSpPr>
          <p:cNvPr id="5" name="Rectangle 4"/>
          <p:cNvSpPr/>
          <p:nvPr/>
        </p:nvSpPr>
        <p:spPr>
          <a:xfrm>
            <a:off x="628650" y="1321377"/>
            <a:ext cx="7723414" cy="4893647"/>
          </a:xfrm>
          <a:prstGeom prst="rect">
            <a:avLst/>
          </a:prstGeom>
        </p:spPr>
        <p:txBody>
          <a:bodyPr wrap="square">
            <a:spAutoFit/>
          </a:bodyPr>
          <a:lstStyle/>
          <a:p>
            <a:r>
              <a:rPr lang="el-GR" sz="2400" dirty="0"/>
              <a:t>Η θεωρία της φυσικής επιλογής μπορεί να συνοψιστεί σε 4 βασικές παρατηρήσεις </a:t>
            </a:r>
            <a:r>
              <a:rPr lang="el-GR" sz="2400" dirty="0" smtClean="0"/>
              <a:t>και σε </a:t>
            </a:r>
            <a:r>
              <a:rPr lang="el-GR" sz="2400" dirty="0"/>
              <a:t>3 συμπεράσματα που απορρέουν από αυτές.</a:t>
            </a:r>
          </a:p>
          <a:p>
            <a:r>
              <a:rPr lang="el-GR" sz="2400" dirty="0" smtClean="0"/>
              <a:t>• </a:t>
            </a:r>
            <a:r>
              <a:rPr lang="el-GR" sz="2400" b="1" dirty="0"/>
              <a:t>Παρατήρηση 1</a:t>
            </a:r>
            <a:r>
              <a:rPr lang="el-GR" sz="2400" dirty="0"/>
              <a:t>. Οι πληθυσμοί των διάφορων ειδών τείνουν να αυξάνονται από γενιά σε γενιά με ρυθμό γεωμετρικής προόδου.</a:t>
            </a:r>
          </a:p>
          <a:p>
            <a:r>
              <a:rPr lang="el-GR" sz="2400" dirty="0"/>
              <a:t>• </a:t>
            </a:r>
            <a:r>
              <a:rPr lang="el-GR" sz="2400" b="1" dirty="0"/>
              <a:t>Παρατήρηση 2</a:t>
            </a:r>
            <a:r>
              <a:rPr lang="el-GR" sz="2400" dirty="0"/>
              <a:t>. Αν εξαιρεθούν οι εποχικές διακυμάνσεις, τα μεγέθη των πληθυσμών παραμένουν σχετικά σταθερά.</a:t>
            </a:r>
          </a:p>
          <a:p>
            <a:r>
              <a:rPr lang="el-GR" sz="2400" dirty="0"/>
              <a:t>• </a:t>
            </a:r>
            <a:r>
              <a:rPr lang="el-GR" sz="2400" b="1" dirty="0"/>
              <a:t>Παρατήρηση 3</a:t>
            </a:r>
            <a:r>
              <a:rPr lang="el-GR" sz="2400" dirty="0"/>
              <a:t>. Τα άτομα ενός είδους δεν είναι όμοια. Στους πληθυσμούς υπάρχει μια τεράστια ποικιλομορφία όσον αφορά τα φυσικά χαρακτηριστικά των μελών τους.</a:t>
            </a:r>
          </a:p>
          <a:p>
            <a:r>
              <a:rPr lang="el-GR" sz="2400" dirty="0"/>
              <a:t>• </a:t>
            </a:r>
            <a:r>
              <a:rPr lang="el-GR" sz="2400" b="1" dirty="0"/>
              <a:t>Παρατήρηση 4</a:t>
            </a:r>
            <a:r>
              <a:rPr lang="el-GR" sz="2400" dirty="0"/>
              <a:t>. Τα περισσότερα από τα χαρακτηριστικά των γονέων κληροδοτούνται στους απογόνους τους.</a:t>
            </a:r>
          </a:p>
        </p:txBody>
      </p:sp>
    </p:spTree>
    <p:extLst>
      <p:ext uri="{BB962C8B-B14F-4D97-AF65-F5344CB8AC3E}">
        <p14:creationId xmlns:p14="http://schemas.microsoft.com/office/powerpoint/2010/main" val="3259508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l-GR" b="1" dirty="0" smtClean="0"/>
              <a:t>Συμπεράσματα</a:t>
            </a:r>
            <a:endParaRPr lang="en-GB" b="1" dirty="0"/>
          </a:p>
        </p:txBody>
      </p:sp>
      <p:sp>
        <p:nvSpPr>
          <p:cNvPr id="3" name="Content Placeholder 2"/>
          <p:cNvSpPr>
            <a:spLocks noGrp="1"/>
          </p:cNvSpPr>
          <p:nvPr>
            <p:ph idx="1"/>
          </p:nvPr>
        </p:nvSpPr>
        <p:spPr>
          <a:xfrm>
            <a:off x="838200" y="1224643"/>
            <a:ext cx="10515600" cy="4952320"/>
          </a:xfrm>
        </p:spPr>
        <p:txBody>
          <a:bodyPr>
            <a:normAutofit fontScale="85000" lnSpcReduction="20000"/>
          </a:bodyPr>
          <a:lstStyle/>
          <a:p>
            <a:r>
              <a:rPr lang="el-GR" b="1" dirty="0"/>
              <a:t>Συμπέρασμα 1. </a:t>
            </a:r>
            <a:r>
              <a:rPr lang="el-GR" dirty="0"/>
              <a:t>Για να παραμείνει σταθερό το μέγεθος ενός πληθυσμού, παρά την τάση για αύξηση, μερικά άτομα δεν επιβιώνουν ή δεν αναπαράγονται. Συνεπώς, μεταξύ των οργανισμών ενός πληθυσμού διεξάγεται ένας </a:t>
            </a:r>
            <a:r>
              <a:rPr lang="el-GR" b="1" dirty="0"/>
              <a:t>αγώνας επιβίωσης</a:t>
            </a:r>
            <a:r>
              <a:rPr lang="el-GR" dirty="0"/>
              <a:t>.</a:t>
            </a:r>
            <a:endParaRPr lang="en-GB" dirty="0"/>
          </a:p>
          <a:p>
            <a:r>
              <a:rPr lang="el-GR" b="1" dirty="0"/>
              <a:t>Συμπέρασμα 2. </a:t>
            </a:r>
            <a:r>
              <a:rPr lang="el-GR" i="1" dirty="0"/>
              <a:t>Η επιτυχία στον αγώνα για την επιβίωση δεν είναι τυχαία. Αντιθέτως, εξαρτάται από το είδος των χαρακτηριστικών που έχει κληρονομήσει ένας οργανισμός από τους προγόνους του. Οι οργανισμοί οι οποίοι έχουν κληρονομήσει χαρακτηριστικά που τους βοηθούν να προσαρμόζονται καλύτερα στο περιβάλλον τους επιβιώνουν περισσότερο η/και αφήνουν μεγαλύτερο αριθμό απογόνων από τους οργανισμούς οι οποίοι </a:t>
            </a:r>
            <a:r>
              <a:rPr lang="el-GR" i="1" dirty="0" smtClean="0"/>
              <a:t>έχουν κληρονομήσει </a:t>
            </a:r>
            <a:r>
              <a:rPr lang="el-GR" i="1" dirty="0"/>
              <a:t>λιγότερο ευνοϊκά για την επιβίωσή τους χαρακτηριστικά.</a:t>
            </a:r>
            <a:endParaRPr lang="en-GB" dirty="0"/>
          </a:p>
          <a:p>
            <a:r>
              <a:rPr lang="el-GR" b="1" dirty="0"/>
              <a:t>Συμπέρασμα 3. </a:t>
            </a:r>
            <a:r>
              <a:rPr lang="el-GR" i="1" dirty="0"/>
              <a:t>Τα ευνοϊκά για την επιβίωση χαρακτηριστικά μεταβιβάζονται </a:t>
            </a:r>
            <a:r>
              <a:rPr lang="el-GR" i="1" dirty="0" smtClean="0"/>
              <a:t>στην επόμενη </a:t>
            </a:r>
            <a:r>
              <a:rPr lang="el-GR" i="1" dirty="0"/>
              <a:t>γενιά με μεγαλύτερη συχνότητα από τα λιγότερο ευνοϊκά, καθώς οι </a:t>
            </a:r>
            <a:r>
              <a:rPr lang="el-GR" i="1" dirty="0" smtClean="0"/>
              <a:t>φορείς τους </a:t>
            </a:r>
            <a:r>
              <a:rPr lang="el-GR" i="1" dirty="0"/>
              <a:t>επιβιώνουν και αφήνουν μεγαλύτερο αριθμό απογόνων από τους φορείς των λιγότερο ευνοϊκών χαρακτηριστικών. Έτσι, με την πάροδο του χρόνου, η συσσώρευση όλο και περισσότερων ευνοϊκών χαρακτηριστικών σε έναν πληθυσμό μπορεί να οδηγήσει στην εμφάνιση ενός νέου είδους.</a:t>
            </a:r>
            <a:endParaRPr lang="en-GB" dirty="0"/>
          </a:p>
          <a:p>
            <a:endParaRPr lang="en-GB" dirty="0"/>
          </a:p>
        </p:txBody>
      </p:sp>
    </p:spTree>
    <p:extLst>
      <p:ext uri="{BB962C8B-B14F-4D97-AF65-F5344CB8AC3E}">
        <p14:creationId xmlns:p14="http://schemas.microsoft.com/office/powerpoint/2010/main" val="127675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9348" y="458582"/>
            <a:ext cx="8458666" cy="594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40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9086"/>
            <a:ext cx="10515600" cy="5327877"/>
          </a:xfrm>
        </p:spPr>
        <p:txBody>
          <a:bodyPr>
            <a:normAutofit fontScale="92500" lnSpcReduction="10000"/>
          </a:bodyPr>
          <a:lstStyle/>
          <a:p>
            <a:r>
              <a:rPr lang="el-GR" dirty="0"/>
              <a:t>Η διαδικασία με την οποία οι οργανισμοί που είναι περισσότερο προσαρμοσμένοι </a:t>
            </a:r>
            <a:r>
              <a:rPr lang="el-GR" dirty="0" smtClean="0"/>
              <a:t>στο περιβάλλον </a:t>
            </a:r>
            <a:r>
              <a:rPr lang="el-GR" dirty="0"/>
              <a:t>τους επιβιώνουν και αναπαράγονται περισσότερο από τους λιγότερο προσαρμοσμένους ονομάστηκε από τον Κάρολο Δαρβίνο </a:t>
            </a:r>
            <a:r>
              <a:rPr lang="el-GR" b="1" dirty="0"/>
              <a:t>φυσική επιλογή</a:t>
            </a:r>
            <a:r>
              <a:rPr lang="el-GR" dirty="0"/>
              <a:t>. Ο όρος χρησιμοποιήθηκε σε αντιδιαστολή με την τεχνητή επιλογή την οποία κάνει ο άνθρωπος κάθε φορά που επιλέγει τα καταλληλότερα ζώα (ή φυτά) ή αυτά που έχουν οικονομικό ενδιαφέρον, προκειμένου να παραγάγει απογόνους με επιθυμητά χαρακτηριστικά.</a:t>
            </a:r>
          </a:p>
          <a:p>
            <a:endParaRPr lang="el-GR" dirty="0"/>
          </a:p>
          <a:p>
            <a:r>
              <a:rPr lang="el-GR" dirty="0"/>
              <a:t>Η θεωρία του Δαρβίνου προσέφερε μια απλή αλλά πειστική εξήγηση για την ποικιλία των ειδών στη Γη. Επειδή οι διάφορες περιοχές έχουν διαφορετικές συνθήκες και διαφορετικές ευκαιρίες επιβίωσης, διαφορετικοί οργανισμοί επιλέγονται από τη φυσική επιλογή ως οι πιο προσαρμοσμένοι στο συγκεκριμένο περιβάλλον.</a:t>
            </a:r>
          </a:p>
          <a:p>
            <a:endParaRPr lang="en-GB" dirty="0"/>
          </a:p>
        </p:txBody>
      </p:sp>
    </p:spTree>
    <p:extLst>
      <p:ext uri="{BB962C8B-B14F-4D97-AF65-F5344CB8AC3E}">
        <p14:creationId xmlns:p14="http://schemas.microsoft.com/office/powerpoint/2010/main" val="2124567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57" y="563334"/>
            <a:ext cx="5301314" cy="448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871" y="604154"/>
            <a:ext cx="5915734" cy="316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302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35" y="853418"/>
            <a:ext cx="5278211" cy="290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303" y="853418"/>
            <a:ext cx="5353704" cy="448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01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601" cy="801523"/>
          </a:xfrm>
        </p:spPr>
        <p:txBody>
          <a:bodyPr>
            <a:normAutofit/>
          </a:bodyPr>
          <a:lstStyle/>
          <a:p>
            <a:r>
              <a:rPr lang="el-GR" sz="3400" b="1" dirty="0" smtClean="0"/>
              <a:t>Χρήσιμες </a:t>
            </a:r>
            <a:r>
              <a:rPr lang="el-GR" sz="3400" b="1" dirty="0"/>
              <a:t>αποσαφηνίσεις στη θεωρία της φυσικής επιλογής</a:t>
            </a:r>
            <a:endParaRPr lang="en-GB" sz="3400" b="1" dirty="0"/>
          </a:p>
        </p:txBody>
      </p:sp>
      <p:sp>
        <p:nvSpPr>
          <p:cNvPr id="3" name="Content Placeholder 2"/>
          <p:cNvSpPr>
            <a:spLocks noGrp="1"/>
          </p:cNvSpPr>
          <p:nvPr>
            <p:ph idx="1"/>
          </p:nvPr>
        </p:nvSpPr>
        <p:spPr>
          <a:xfrm>
            <a:off x="838200" y="1166648"/>
            <a:ext cx="10515600" cy="5423338"/>
          </a:xfrm>
        </p:spPr>
        <p:txBody>
          <a:bodyPr>
            <a:normAutofit fontScale="85000" lnSpcReduction="20000"/>
          </a:bodyPr>
          <a:lstStyle/>
          <a:p>
            <a:r>
              <a:rPr lang="el-GR" dirty="0"/>
              <a:t>Ένα από τα σημεία που χρειάζονται αποσαφήνιση στη θεωρία που διατύπωσε ο Δαρβίνος είναι το </a:t>
            </a:r>
            <a:r>
              <a:rPr lang="el-GR" b="1" dirty="0"/>
              <a:t>πού τελικά δρα η φυσική επιλογή</a:t>
            </a:r>
            <a:r>
              <a:rPr lang="el-GR" dirty="0"/>
              <a:t>. Για την εξελικτική λοιπόν θεωρία η φυσική επιλογή </a:t>
            </a:r>
            <a:r>
              <a:rPr lang="el-GR" b="1" dirty="0"/>
              <a:t>δρα στον πληθυσμό </a:t>
            </a:r>
            <a:r>
              <a:rPr lang="el-GR" dirty="0"/>
              <a:t>και συνεπώς ο πληθυσμός αντιπροσωπεύει τη μικρότερη δυνατή μονάδα που μπορεί να εξελιχθεί</a:t>
            </a:r>
            <a:r>
              <a:rPr lang="el-GR" dirty="0" smtClean="0"/>
              <a:t>.</a:t>
            </a:r>
            <a:endParaRPr lang="el-GR" dirty="0"/>
          </a:p>
          <a:p>
            <a:r>
              <a:rPr lang="el-GR" dirty="0"/>
              <a:t>Αυτό φαίνεται παράδοξο, καθώς η φυσική επιλογή περιλαμβάνει </a:t>
            </a:r>
            <a:r>
              <a:rPr lang="el-GR" dirty="0" smtClean="0"/>
              <a:t>αλληλεπιδράσεις ανάμεσα </a:t>
            </a:r>
            <a:r>
              <a:rPr lang="el-GR" dirty="0"/>
              <a:t>στα μεμονωμένα άτομα και το περιβάλλον τους, οπότε θα ήταν λογικότερο </a:t>
            </a:r>
            <a:r>
              <a:rPr lang="el-GR" dirty="0" smtClean="0"/>
              <a:t>τα  μεμονωμένα </a:t>
            </a:r>
            <a:r>
              <a:rPr lang="el-GR" dirty="0"/>
              <a:t>άτομα να αποτελούν τη μονάδα της εξέλιξης και όχι οι πληθυσμοί. </a:t>
            </a:r>
            <a:r>
              <a:rPr lang="el-GR" dirty="0" smtClean="0"/>
              <a:t>Όμως ένα </a:t>
            </a:r>
            <a:r>
              <a:rPr lang="el-GR" dirty="0"/>
              <a:t>μεμονωμένο άτομο μπορεί να παρουσιάσει ένα, το πολύ, νέο χαρακτηριστικό </a:t>
            </a:r>
            <a:r>
              <a:rPr lang="el-GR" dirty="0" smtClean="0"/>
              <a:t>είτε λόγω </a:t>
            </a:r>
            <a:r>
              <a:rPr lang="el-GR" dirty="0"/>
              <a:t>μεταβολής του γενετικού υλικού του (μετάλλαξη) είτε λόγω της επίδρασης </a:t>
            </a:r>
            <a:r>
              <a:rPr lang="el-GR" dirty="0" smtClean="0"/>
              <a:t>του περιβάλλοντός </a:t>
            </a:r>
            <a:r>
              <a:rPr lang="el-GR" dirty="0"/>
              <a:t>του (επίκτητο γνώρισμα). Αντιθέτως η εξέλιξη απαιτεί </a:t>
            </a:r>
            <a:r>
              <a:rPr lang="el-GR" dirty="0" smtClean="0"/>
              <a:t>συσσώρευση πολλών </a:t>
            </a:r>
            <a:r>
              <a:rPr lang="el-GR" dirty="0"/>
              <a:t>νέων κληρονομήσιμων χαρακτηριστικών που έχουν εδραιωθεί στους πληθυσμούς διαδοχικών γενεών με τη δράση της φυσικής επιλογής</a:t>
            </a:r>
            <a:r>
              <a:rPr lang="el-GR" dirty="0" smtClean="0"/>
              <a:t>.</a:t>
            </a:r>
            <a:endParaRPr lang="el-GR" dirty="0"/>
          </a:p>
          <a:p>
            <a:r>
              <a:rPr lang="el-GR" dirty="0"/>
              <a:t>Πρέπει επίσης να τονιστεί ότι η δράση της φυσικής επιλογής είναι </a:t>
            </a:r>
            <a:r>
              <a:rPr lang="el-GR" b="1" dirty="0"/>
              <a:t>τοπικά και χρονικά προσδιορισμένη</a:t>
            </a:r>
            <a:r>
              <a:rPr lang="el-GR" dirty="0"/>
              <a:t>. Οι συνθήκες του περιβάλλοντος διαφέρουν από περιοχή σε περιοχή και από χρονική στιγμή σε χρονική στιγμή. Έτσι είναι δυνατόν ένα χαρακτηριστικό που αποδεικνύεται προσαρμοστικό σε μια περιοχή μια καθορισμένη χρονική στιγμή να είναι άχρηστο ή και δυσμενές σε μια άλλη περιοχή ή σε μια άλλη χρονική στιγμή.</a:t>
            </a:r>
          </a:p>
          <a:p>
            <a:endParaRPr lang="en-GB" dirty="0"/>
          </a:p>
        </p:txBody>
      </p:sp>
    </p:spTree>
    <p:extLst>
      <p:ext uri="{BB962C8B-B14F-4D97-AF65-F5344CB8AC3E}">
        <p14:creationId xmlns:p14="http://schemas.microsoft.com/office/powerpoint/2010/main" val="3532212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3818"/>
          </a:xfrm>
        </p:spPr>
        <p:txBody>
          <a:bodyPr/>
          <a:lstStyle/>
          <a:p>
            <a:r>
              <a:rPr lang="el-GR" b="1" dirty="0"/>
              <a:t>Η φυσική επιλογή εν δράσει</a:t>
            </a:r>
            <a:endParaRPr lang="en-GB"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261" y="1347094"/>
            <a:ext cx="4701858" cy="382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230" y="1371259"/>
            <a:ext cx="4743282"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37014" y="5342849"/>
            <a:ext cx="7290707" cy="830997"/>
          </a:xfrm>
          <a:prstGeom prst="rect">
            <a:avLst/>
          </a:prstGeom>
        </p:spPr>
        <p:txBody>
          <a:bodyPr wrap="square">
            <a:spAutoFit/>
          </a:bodyPr>
          <a:lstStyle/>
          <a:p>
            <a:r>
              <a:rPr lang="el-GR" sz="2400" b="1" i="1" dirty="0" smtClean="0"/>
              <a:t>Οι </a:t>
            </a:r>
            <a:r>
              <a:rPr lang="el-GR" sz="2400" b="1" i="1" dirty="0"/>
              <a:t>δύο παραλλαγές της πεταλούδας </a:t>
            </a:r>
            <a:r>
              <a:rPr lang="el-GR" sz="2400" b="1" i="1" dirty="0" err="1"/>
              <a:t>Biston</a:t>
            </a:r>
            <a:r>
              <a:rPr lang="el-GR" sz="2400" b="1" i="1" dirty="0"/>
              <a:t> </a:t>
            </a:r>
            <a:r>
              <a:rPr lang="el-GR" sz="2400" b="1" i="1" dirty="0" err="1"/>
              <a:t>betularia</a:t>
            </a:r>
            <a:r>
              <a:rPr lang="el-GR" sz="2400" b="1" i="1" dirty="0"/>
              <a:t>, που διαφέρουν ως προς το χρωματισμό τους</a:t>
            </a:r>
            <a:endParaRPr lang="en-GB" sz="2400" b="1" i="1" dirty="0"/>
          </a:p>
        </p:txBody>
      </p:sp>
    </p:spTree>
    <p:extLst>
      <p:ext uri="{BB962C8B-B14F-4D97-AF65-F5344CB8AC3E}">
        <p14:creationId xmlns:p14="http://schemas.microsoft.com/office/powerpoint/2010/main" val="292768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4786"/>
            <a:ext cx="10515600" cy="5442177"/>
          </a:xfrm>
        </p:spPr>
        <p:txBody>
          <a:bodyPr>
            <a:normAutofit lnSpcReduction="10000"/>
          </a:bodyPr>
          <a:lstStyle/>
          <a:p>
            <a:pPr marL="0" indent="0">
              <a:buNone/>
            </a:pPr>
            <a:r>
              <a:rPr lang="el-GR" dirty="0" smtClean="0"/>
              <a:t>Σήμερα </a:t>
            </a:r>
            <a:r>
              <a:rPr lang="el-GR" dirty="0"/>
              <a:t>η θεωρία της εξέλιξης είναι αποδεκτή από το σύνολο της επιστημονικής κοινότητας και αποτελεί τη θεωρία που έχει επηρεάσει ίσως περισσότερο από κάθε άλλη σύγχρονη επιστημονική θεωρία το δυτικό πολιτισμό. Αυτός και μόνο ο λόγος θα ήταν αρκετός για να τη </a:t>
            </a:r>
            <a:r>
              <a:rPr lang="el-GR" dirty="0" smtClean="0"/>
              <a:t>μελετάμε. </a:t>
            </a:r>
            <a:endParaRPr lang="en-US" dirty="0" smtClean="0"/>
          </a:p>
          <a:p>
            <a:pPr marL="0" indent="0">
              <a:buNone/>
            </a:pPr>
            <a:r>
              <a:rPr lang="el-GR" dirty="0" smtClean="0"/>
              <a:t>Υπάρχει </a:t>
            </a:r>
            <a:r>
              <a:rPr lang="el-GR" dirty="0"/>
              <a:t>όμως ακόμη ένας σημαντικότερος λόγος που αφορά τη Βιολογία ως επιστήμη και το αντικείμενό της. Η Βιολογία, όπως και κάθε άλλη επιστήμη, βασίζεται πάνω σε μερικές θεμελιώδεις γενικεύσεις, πάνω δηλαδή σε μερικές αρχές που ισχύουν σε όλη την έκταση των αντικειμένων που μελετά. </a:t>
            </a:r>
            <a:r>
              <a:rPr lang="el-GR" dirty="0" smtClean="0"/>
              <a:t>Μία </a:t>
            </a:r>
            <a:r>
              <a:rPr lang="el-GR" dirty="0"/>
              <a:t>από αυτές τις </a:t>
            </a:r>
            <a:r>
              <a:rPr lang="el-GR" dirty="0" smtClean="0"/>
              <a:t>γενικεύσεις είναι </a:t>
            </a:r>
            <a:r>
              <a:rPr lang="el-GR" dirty="0"/>
              <a:t>η </a:t>
            </a:r>
            <a:r>
              <a:rPr lang="el-GR" b="1" dirty="0"/>
              <a:t>κυτταρική θεωρία</a:t>
            </a:r>
            <a:r>
              <a:rPr lang="el-GR" dirty="0"/>
              <a:t>, η οποία υποστηρίζει ότι όλα τα έμβια όντα αποτελούνται από κύτταρα και από προϊόντα κυττάρων. Η άλλη γενίκευση είναι η </a:t>
            </a:r>
            <a:r>
              <a:rPr lang="el-GR" b="1" dirty="0"/>
              <a:t>θεωρία της εξέλιξης</a:t>
            </a:r>
            <a:r>
              <a:rPr lang="el-GR" dirty="0"/>
              <a:t>, η θεωρία δηλαδή που υποστηρίζει ότι όλα τα έμβια όντα είναι προϊόν εξέλιξης που υπέστησαν προγενέστεροι </a:t>
            </a:r>
            <a:r>
              <a:rPr lang="el-GR" dirty="0" smtClean="0"/>
              <a:t>οργανισμοί.</a:t>
            </a:r>
            <a:endParaRPr lang="en-GB" dirty="0"/>
          </a:p>
        </p:txBody>
      </p:sp>
    </p:spTree>
    <p:extLst>
      <p:ext uri="{BB962C8B-B14F-4D97-AF65-F5344CB8AC3E}">
        <p14:creationId xmlns:p14="http://schemas.microsoft.com/office/powerpoint/2010/main" val="572186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62607"/>
            <a:ext cx="11242221" cy="6239201"/>
          </a:xfrm>
        </p:spPr>
        <p:txBody>
          <a:bodyPr/>
          <a:lstStyle/>
          <a:p>
            <a:r>
              <a:rPr lang="el-GR" sz="2400" dirty="0"/>
              <a:t>Ένα πολύ γνωστό παράδειγμα δράσης της φυσικής επιλογής είναι αυτό της πεταλούδας </a:t>
            </a:r>
            <a:r>
              <a:rPr lang="el-GR" sz="2400" dirty="0" err="1"/>
              <a:t>Biston</a:t>
            </a:r>
            <a:r>
              <a:rPr lang="el-GR" sz="2400" dirty="0"/>
              <a:t> </a:t>
            </a:r>
            <a:r>
              <a:rPr lang="el-GR" sz="2400" dirty="0" err="1"/>
              <a:t>betularia</a:t>
            </a:r>
            <a:r>
              <a:rPr lang="el-GR" sz="2400" dirty="0"/>
              <a:t>, ενός εντόμου που είναι πολύ διαδεδομένο στην Αγγλία και στη Σκωτία.</a:t>
            </a:r>
          </a:p>
          <a:p>
            <a:r>
              <a:rPr lang="el-GR" sz="2400" dirty="0"/>
              <a:t>Η πεταλούδα αυτή συναντιέται σε δύο παραλλαγές που διαφέρουν ως προς το χρωματισμό τους. Η μία είναι ανοιχτόχρωμη και φέρει σκούρες κηλίδες στις πτέρυγές της, ενώ η άλλη είναι εξ ολοκλήρου μαύρη. Πριν από τη Βιομηχανική Επανάσταση πολυπληθέστερες ήταν οι ανοιχτόχρωμες πεταλούδες, ενώ οι μαύρες ήταν ελάχιστες</a:t>
            </a:r>
            <a:r>
              <a:rPr lang="el-GR" sz="2000" dirty="0"/>
              <a:t>.</a:t>
            </a: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00464" y="2943034"/>
            <a:ext cx="6171522" cy="3501119"/>
          </a:xfrm>
          <a:prstGeom prst="rect">
            <a:avLst/>
          </a:prstGeom>
          <a:noFill/>
          <a:ln>
            <a:noFill/>
          </a:ln>
        </p:spPr>
      </p:pic>
      <p:sp>
        <p:nvSpPr>
          <p:cNvPr id="5" name="TextBox 4"/>
          <p:cNvSpPr txBox="1"/>
          <p:nvPr/>
        </p:nvSpPr>
        <p:spPr>
          <a:xfrm>
            <a:off x="7330966" y="2943034"/>
            <a:ext cx="4556234" cy="3693319"/>
          </a:xfrm>
          <a:prstGeom prst="rect">
            <a:avLst/>
          </a:prstGeom>
          <a:noFill/>
        </p:spPr>
        <p:txBody>
          <a:bodyPr wrap="square" rtlCol="0">
            <a:spAutoFit/>
          </a:bodyPr>
          <a:lstStyle/>
          <a:p>
            <a:r>
              <a:rPr lang="el-GR" dirty="0"/>
              <a:t>Μετά όμως τη Βιομηχανική Επανάσταση τα πράγματα άλλαξαν ριζικά: βαθμιαία άρχισαν να επικρατούν οι μαύρες πεταλούδες, έτσι ώστε στις αρχές του 20ού αιώνα να αποτελούν αυτές τη μοναδική σχεδόν παραλλαγή πεταλούδας σε πολλές βιομηχανικές περιοχές (όπως το Μάντσεστερ).</a:t>
            </a:r>
            <a:endParaRPr lang="en-GB" dirty="0"/>
          </a:p>
          <a:p>
            <a:r>
              <a:rPr lang="el-GR" dirty="0"/>
              <a:t> </a:t>
            </a:r>
            <a:endParaRPr lang="en-GB" dirty="0"/>
          </a:p>
          <a:p>
            <a:r>
              <a:rPr lang="el-GR" dirty="0"/>
              <a:t>Το φαινόμενο αυτό, το οποίο συσχετίστηκε με τη βιομηχανική ρύπανση, ονομάστηκε </a:t>
            </a:r>
            <a:r>
              <a:rPr lang="el-GR" b="1" dirty="0"/>
              <a:t>βιομηχανικός μελανισμός </a:t>
            </a:r>
            <a:r>
              <a:rPr lang="el-GR" dirty="0"/>
              <a:t>και έκτοτε έχει παρατηρηθεί σε δεκάδες είδη εντόμων που ζουν σε βιομηχανικές περιοχές</a:t>
            </a:r>
            <a:r>
              <a:rPr lang="el-GR" dirty="0" smtClean="0"/>
              <a:t>.</a:t>
            </a:r>
            <a:endParaRPr lang="en-GB" dirty="0"/>
          </a:p>
        </p:txBody>
      </p:sp>
    </p:spTree>
    <p:extLst>
      <p:ext uri="{BB962C8B-B14F-4D97-AF65-F5344CB8AC3E}">
        <p14:creationId xmlns:p14="http://schemas.microsoft.com/office/powerpoint/2010/main" val="4083388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186" y="236484"/>
            <a:ext cx="11745311" cy="6132786"/>
          </a:xfrm>
        </p:spPr>
        <p:txBody>
          <a:bodyPr>
            <a:noAutofit/>
          </a:bodyPr>
          <a:lstStyle/>
          <a:p>
            <a:r>
              <a:rPr lang="el-GR" sz="2300" dirty="0"/>
              <a:t>Η εξήγηση του φαινομένου βρίσκεται στη δράση της φυσικής επιλογής. Πριν από τη Βιομηχανική Επανάσταση οι κορμοί των δέντρων είχαν </a:t>
            </a:r>
            <a:r>
              <a:rPr lang="el-GR" sz="2300" dirty="0" smtClean="0"/>
              <a:t>ανοιχτό χρώμα. </a:t>
            </a:r>
            <a:r>
              <a:rPr lang="el-GR" sz="2300" dirty="0"/>
              <a:t>Οι ανοιχτόχρωμες πεταλούδες που αναπαύονταν επάνω τους (γιατί η πεταλούδα αυτή τρέφεται τη νύχτα και αναπαύεται την ημέρα) διακρίνονταν δυσκολότερα από τους θηρευτές τους, τα εντομοφάγα πτηνά, σε σχέση με τις μαύρες. </a:t>
            </a:r>
            <a:r>
              <a:rPr lang="el-GR" sz="2300" dirty="0" smtClean="0"/>
              <a:t>Έτσι επικράτησαν </a:t>
            </a:r>
            <a:r>
              <a:rPr lang="el-GR" sz="2300" dirty="0"/>
              <a:t>στους τοπικούς πληθυσμούς της πεταλούδας, αφού είχαν μεγαλύτερες πιθανότητες επιβίωσης </a:t>
            </a:r>
            <a:r>
              <a:rPr lang="el-GR" sz="2300" dirty="0" smtClean="0"/>
              <a:t>– και </a:t>
            </a:r>
            <a:r>
              <a:rPr lang="el-GR" sz="2300" dirty="0"/>
              <a:t>μεταβίβασης του χαρακτηριστικού τους (ανοιχτό χρώμα πτερύγων</a:t>
            </a:r>
            <a:r>
              <a:rPr lang="el-GR" sz="2300" dirty="0" smtClean="0"/>
              <a:t>) τις </a:t>
            </a:r>
            <a:r>
              <a:rPr lang="el-GR" sz="2300" dirty="0"/>
              <a:t>επόμενες γενιές– από τις μαύρες. Όταν μαύρισαν οι κορμοί των δέντρων </a:t>
            </a:r>
            <a:r>
              <a:rPr lang="el-GR" sz="2300" dirty="0" smtClean="0"/>
              <a:t> λόγω </a:t>
            </a:r>
            <a:r>
              <a:rPr lang="el-GR" sz="2300" dirty="0"/>
              <a:t>της βιομηχανικής ρύπανσης, η δράση της φυσικής επιλογής αντιστράφηκε. </a:t>
            </a:r>
            <a:r>
              <a:rPr lang="el-GR" sz="2300" dirty="0" smtClean="0"/>
              <a:t>Το προσαρμοστικό </a:t>
            </a:r>
            <a:r>
              <a:rPr lang="el-GR" sz="2300" dirty="0"/>
              <a:t>πλεονέκτημα το είχαν πλέον οι μαύρες πεταλούδες, που ήταν περισσότερο δυσδιάκριτες στους κορμούς από τις ανοιχτόχρωμες. </a:t>
            </a:r>
            <a:r>
              <a:rPr lang="el-GR" sz="2300" dirty="0" smtClean="0"/>
              <a:t>Έτσι, βαθμιαία </a:t>
            </a:r>
            <a:r>
              <a:rPr lang="el-GR" sz="2300" dirty="0"/>
              <a:t>άρχισαν να επικρατούν αριθμητικά, καθώς επιβίωναν περισσότερο και μεταβίβαζαν με μεγαλύτερη συχνότητα το χρωματισμό τους στις επόμενες γενιές από τις ανοιχτόχρωμες.</a:t>
            </a:r>
            <a:endParaRPr lang="en-GB" sz="2300" dirty="0"/>
          </a:p>
          <a:p>
            <a:r>
              <a:rPr lang="el-GR" sz="2300" dirty="0" smtClean="0"/>
              <a:t>Πρέπει </a:t>
            </a:r>
            <a:r>
              <a:rPr lang="el-GR" sz="2300" dirty="0"/>
              <a:t>όμως </a:t>
            </a:r>
            <a:r>
              <a:rPr lang="el-GR" sz="2300" dirty="0" smtClean="0"/>
              <a:t>να </a:t>
            </a:r>
            <a:r>
              <a:rPr lang="el-GR" sz="2300" dirty="0"/>
              <a:t>γίνει μια </a:t>
            </a:r>
            <a:r>
              <a:rPr lang="el-GR" sz="2300" dirty="0" smtClean="0"/>
              <a:t>επισήμανση. </a:t>
            </a:r>
            <a:r>
              <a:rPr lang="el-GR" sz="2300" dirty="0"/>
              <a:t>Οι πεταλούδες δεν ανταποκρίθηκαν στη μεταβολή του περιβάλλοντος (μαύρισμα των κορμών των δέντρων) αναπτύσσοντας ένα γνώρισμα που δεν υπήρχε προηγουμένως (όπως θα μπορούσε να ισχυριστεί ένας οπαδός της θεωρίας του Λαμάρκ), καθώς η μαύρη παραλλαγή τους προϋπήρχε της Βιομηχανικής Επανάστασης. Απλώς η φυσική επιλογή έδρασε ευνοώντας από τα υπάρχοντα κληρονομήσιμα χαρακτηριστικά εκείνο </a:t>
            </a:r>
            <a:r>
              <a:rPr lang="el-GR" sz="2300" dirty="0" smtClean="0"/>
              <a:t>που προσέδιδε </a:t>
            </a:r>
            <a:r>
              <a:rPr lang="el-GR" sz="2300" dirty="0"/>
              <a:t>μεγαλύτερες πιθανότητες επιβίωσης </a:t>
            </a:r>
            <a:r>
              <a:rPr lang="el-GR" sz="2300" dirty="0" smtClean="0"/>
              <a:t>(</a:t>
            </a:r>
            <a:r>
              <a:rPr lang="el-GR" sz="2300" dirty="0"/>
              <a:t>ανοιχτός χρωματισμός όταν οι κορμοί ήταν ανοιχτόχρωμοι, μαύρος χρωματισμός όταν οι κορμοί έγιναν σκούροι).</a:t>
            </a:r>
            <a:endParaRPr lang="en-GB" sz="2300" dirty="0"/>
          </a:p>
        </p:txBody>
      </p:sp>
    </p:spTree>
    <p:extLst>
      <p:ext uri="{BB962C8B-B14F-4D97-AF65-F5344CB8AC3E}">
        <p14:creationId xmlns:p14="http://schemas.microsoft.com/office/powerpoint/2010/main" val="2220411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Σύγκριση της θεωρίας του Λαμάρκ με τη θεωρία του Δαρβίνου</a:t>
            </a:r>
            <a:endParaRPr lang="en-GB" b="1" dirty="0"/>
          </a:p>
        </p:txBody>
      </p:sp>
      <p:sp>
        <p:nvSpPr>
          <p:cNvPr id="3" name="Content Placeholder 2"/>
          <p:cNvSpPr>
            <a:spLocks noGrp="1"/>
          </p:cNvSpPr>
          <p:nvPr>
            <p:ph idx="1"/>
          </p:nvPr>
        </p:nvSpPr>
        <p:spPr/>
        <p:txBody>
          <a:bodyPr/>
          <a:lstStyle/>
          <a:p>
            <a:pPr marL="0" indent="0">
              <a:buNone/>
            </a:pPr>
            <a:r>
              <a:rPr lang="el-GR" dirty="0"/>
              <a:t>Για μια ακόμη καλύτερη σύγκριση των θεωριών του Λαμάρκ και του Δαρβίνου – πέρα από την παρατήρηση που έγινε στην προηγούμενη ενότητα – μπορούμε να καταφύγουμε σε ένα υποθετικό παράδειγμα. </a:t>
            </a:r>
            <a:endParaRPr lang="el-GR" dirty="0" smtClean="0"/>
          </a:p>
          <a:p>
            <a:pPr marL="0" indent="0">
              <a:buNone/>
            </a:pPr>
            <a:r>
              <a:rPr lang="el-GR" dirty="0" smtClean="0"/>
              <a:t>Ο </a:t>
            </a:r>
            <a:r>
              <a:rPr lang="el-GR" dirty="0"/>
              <a:t>Λαμάρκ εξήγησε την εμφάνιση ψηλού λαιμού </a:t>
            </a:r>
            <a:r>
              <a:rPr lang="el-GR" dirty="0" smtClean="0"/>
              <a:t>στις καμηλοπαρδάλεις </a:t>
            </a:r>
            <a:r>
              <a:rPr lang="el-GR" dirty="0"/>
              <a:t>με βάση την αρχή της χρήσης και της αχρησίας και την αρχή της κληρονομικής μεταβίβασης των επίκτητων χαρακτηριστικών. </a:t>
            </a:r>
            <a:endParaRPr lang="el-GR" dirty="0" smtClean="0"/>
          </a:p>
          <a:p>
            <a:pPr marL="0" indent="0">
              <a:buNone/>
            </a:pPr>
            <a:r>
              <a:rPr lang="el-GR" dirty="0" smtClean="0"/>
              <a:t>Ο </a:t>
            </a:r>
            <a:r>
              <a:rPr lang="el-GR" dirty="0"/>
              <a:t>Δαρβίνος πώς </a:t>
            </a:r>
            <a:r>
              <a:rPr lang="el-GR" dirty="0" smtClean="0"/>
              <a:t>θα εξηγούσε </a:t>
            </a:r>
            <a:r>
              <a:rPr lang="el-GR" dirty="0"/>
              <a:t>άραγε την επικράτηση του ίδιου γνωρίσματος με βάση τη θεωρία της φυσικής επιλογής;</a:t>
            </a:r>
            <a:endParaRPr lang="en-GB" dirty="0"/>
          </a:p>
          <a:p>
            <a:endParaRPr lang="en-GB" dirty="0"/>
          </a:p>
        </p:txBody>
      </p:sp>
    </p:spTree>
    <p:extLst>
      <p:ext uri="{BB962C8B-B14F-4D97-AF65-F5344CB8AC3E}">
        <p14:creationId xmlns:p14="http://schemas.microsoft.com/office/powerpoint/2010/main" val="3593628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565" y="283779"/>
            <a:ext cx="9154844" cy="638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22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10515600" cy="5491163"/>
          </a:xfrm>
        </p:spPr>
        <p:txBody>
          <a:bodyPr/>
          <a:lstStyle/>
          <a:p>
            <a:pPr marL="0" indent="0">
              <a:buNone/>
            </a:pPr>
            <a:r>
              <a:rPr lang="el-GR" dirty="0" smtClean="0"/>
              <a:t>Χωρίς </a:t>
            </a:r>
            <a:r>
              <a:rPr lang="el-GR" dirty="0"/>
              <a:t>αυτή τη θεωρία η Βιολογία θα έμοιαζε περισσότερο με μια στείρα περιγραφή φυτικών και ζωικών οργανισμών από την οποία θα έλειπε ο μίτος που τους συνδέει μεταξύ τους. Χωρίς αυτή τη θεωρία, </a:t>
            </a:r>
            <a:r>
              <a:rPr lang="el-GR" dirty="0" smtClean="0"/>
              <a:t>είπε ο Θεοδόσιος </a:t>
            </a:r>
            <a:r>
              <a:rPr lang="el-GR" dirty="0" err="1"/>
              <a:t>Ντομπζάνσκυ</a:t>
            </a:r>
            <a:r>
              <a:rPr lang="el-GR" dirty="0"/>
              <a:t>, </a:t>
            </a:r>
            <a:r>
              <a:rPr lang="el-GR" dirty="0" smtClean="0"/>
              <a:t>ένας μεγάλος εξελικτικός Βιολόγος </a:t>
            </a:r>
            <a:r>
              <a:rPr lang="el-GR" dirty="0"/>
              <a:t>του 20ού αιώνα, δε θα μπορούσαμε να κατανοήσουμε πώς ένα άθροισμα από χημικά συστατικά και κύτταρα, όπως ο άνθρωπος, έγινε ικανό: «να είναι ζωντανό, να αισθάνεται χαρά και πόνο, να ξεχωρίζει την ομορφιά από την ασχήμια και να διακρίνει το καλό από </a:t>
            </a:r>
            <a:r>
              <a:rPr lang="el-GR" dirty="0" smtClean="0"/>
              <a:t>το </a:t>
            </a:r>
            <a:r>
              <a:rPr lang="el-GR" dirty="0"/>
              <a:t>κακό</a:t>
            </a:r>
            <a:r>
              <a:rPr lang="el-GR" dirty="0" smtClean="0"/>
              <a:t>...».</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73" y="4246335"/>
            <a:ext cx="3407228" cy="2271485"/>
          </a:xfrm>
          <a:prstGeom prst="rect">
            <a:avLst/>
          </a:prstGeom>
        </p:spPr>
      </p:pic>
      <p:sp>
        <p:nvSpPr>
          <p:cNvPr id="5" name="TextBox 4"/>
          <p:cNvSpPr txBox="1"/>
          <p:nvPr/>
        </p:nvSpPr>
        <p:spPr>
          <a:xfrm>
            <a:off x="4457699" y="6148488"/>
            <a:ext cx="5984421" cy="369332"/>
          </a:xfrm>
          <a:prstGeom prst="rect">
            <a:avLst/>
          </a:prstGeom>
          <a:noFill/>
        </p:spPr>
        <p:txBody>
          <a:bodyPr wrap="square" rtlCol="0">
            <a:spAutoFit/>
          </a:bodyPr>
          <a:lstStyle/>
          <a:p>
            <a:r>
              <a:rPr lang="el-GR" b="1" i="1" dirty="0" smtClean="0"/>
              <a:t>Απολιθωμένα αποτυπώματα δεινοσαύρου</a:t>
            </a:r>
            <a:endParaRPr lang="en-GB" b="1" i="1" dirty="0"/>
          </a:p>
        </p:txBody>
      </p:sp>
    </p:spTree>
    <p:extLst>
      <p:ext uri="{BB962C8B-B14F-4D97-AF65-F5344CB8AC3E}">
        <p14:creationId xmlns:p14="http://schemas.microsoft.com/office/powerpoint/2010/main" val="246651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15310"/>
            <a:ext cx="11209283" cy="6101256"/>
          </a:xfrm>
        </p:spPr>
        <p:txBody>
          <a:bodyPr>
            <a:normAutofit fontScale="77500" lnSpcReduction="20000"/>
          </a:bodyPr>
          <a:lstStyle/>
          <a:p>
            <a:pPr marL="0" indent="0">
              <a:buNone/>
            </a:pPr>
            <a:r>
              <a:rPr lang="el-GR" dirty="0"/>
              <a:t>Από τους πρώτους που </a:t>
            </a:r>
            <a:r>
              <a:rPr lang="el-GR" dirty="0" smtClean="0"/>
              <a:t>προσπάθησαν </a:t>
            </a:r>
            <a:r>
              <a:rPr lang="el-GR" dirty="0"/>
              <a:t>να δώσουν μια επιστημονική εξήγηση για τον κόσμο και τα φαινόμενό του ήταν οι αρχαίοι Έλληνες φιλόσοφοι, πολλοί από τους οποίους προσέγγισαν την ιδέα της εξέλιξης ήδη από τον 6ο π.Χ. αιώνα. Ο </a:t>
            </a:r>
            <a:r>
              <a:rPr lang="el-GR" b="1" dirty="0"/>
              <a:t>Αριστοτέλης</a:t>
            </a:r>
            <a:r>
              <a:rPr lang="el-GR" dirty="0"/>
              <a:t> όμως, όπως και ο δάσκαλός του ο </a:t>
            </a:r>
            <a:r>
              <a:rPr lang="el-GR" b="1" dirty="0"/>
              <a:t>Πλάτωνας</a:t>
            </a:r>
            <a:r>
              <a:rPr lang="el-GR" dirty="0"/>
              <a:t>, πίστευε στη σταθερότητα των ειδών, γεγονός που συνέβαλε στο να ατονήσει η αρχαία εξελικτική σκέψη. Αυτή η αντίληψη της σταθερότητας των ειδών επικράτησε επί </a:t>
            </a:r>
            <a:r>
              <a:rPr lang="el-GR" dirty="0" smtClean="0"/>
              <a:t>2 000 </a:t>
            </a:r>
            <a:r>
              <a:rPr lang="el-GR" dirty="0"/>
              <a:t>χρόνια, μέχρι τα τέλη του 18ου αιώνα.</a:t>
            </a:r>
          </a:p>
          <a:p>
            <a:pPr marL="0" indent="0">
              <a:buNone/>
            </a:pPr>
            <a:r>
              <a:rPr lang="el-GR" dirty="0"/>
              <a:t>• </a:t>
            </a:r>
            <a:r>
              <a:rPr lang="el-GR" b="1" dirty="0"/>
              <a:t>Ηράκλειτος</a:t>
            </a:r>
            <a:r>
              <a:rPr lang="el-GR" dirty="0"/>
              <a:t> (6ος </a:t>
            </a:r>
            <a:r>
              <a:rPr lang="el-GR" dirty="0" err="1"/>
              <a:t>π.Χ.</a:t>
            </a:r>
            <a:r>
              <a:rPr lang="el-GR" dirty="0"/>
              <a:t> αιώνας). Υπήρξε από τους πρώτους φιλοσόφους που </a:t>
            </a:r>
            <a:r>
              <a:rPr lang="el-GR" dirty="0" smtClean="0"/>
              <a:t>διακήρυξαν την </a:t>
            </a:r>
            <a:r>
              <a:rPr lang="el-GR" dirty="0"/>
              <a:t>αιώνια κίνηση και μεταβολή των όντων και την αέναη ανανέωση και εξέλιξή τους.</a:t>
            </a:r>
          </a:p>
          <a:p>
            <a:pPr marL="0" indent="0">
              <a:buNone/>
            </a:pPr>
            <a:r>
              <a:rPr lang="el-GR" dirty="0"/>
              <a:t>• </a:t>
            </a:r>
            <a:r>
              <a:rPr lang="el-GR" b="1" dirty="0"/>
              <a:t>Θαλής ο Μιλήσιος </a:t>
            </a:r>
            <a:r>
              <a:rPr lang="el-GR" dirty="0"/>
              <a:t>(6ος </a:t>
            </a:r>
            <a:r>
              <a:rPr lang="el-GR" dirty="0" err="1"/>
              <a:t>π.Χ.</a:t>
            </a:r>
            <a:r>
              <a:rPr lang="el-GR" dirty="0"/>
              <a:t> αιώνας). Προσπάθησε να βρει μια επιστημονική </a:t>
            </a:r>
            <a:r>
              <a:rPr lang="el-GR" dirty="0" smtClean="0"/>
              <a:t>εξήγηση των </a:t>
            </a:r>
            <a:r>
              <a:rPr lang="el-GR" dirty="0"/>
              <a:t>φυσικών φαινομένων. Πίστευε ότι η ζωή προέρχεται από το νερό.</a:t>
            </a:r>
          </a:p>
          <a:p>
            <a:pPr marL="0" indent="0">
              <a:buNone/>
            </a:pPr>
            <a:r>
              <a:rPr lang="el-GR" dirty="0"/>
              <a:t>• </a:t>
            </a:r>
            <a:r>
              <a:rPr lang="el-GR" b="1" dirty="0"/>
              <a:t>Αναξίμανδρος</a:t>
            </a:r>
            <a:r>
              <a:rPr lang="el-GR" dirty="0"/>
              <a:t> (6ος </a:t>
            </a:r>
            <a:r>
              <a:rPr lang="el-GR" dirty="0" err="1"/>
              <a:t>π.Χ.</a:t>
            </a:r>
            <a:r>
              <a:rPr lang="el-GR" dirty="0"/>
              <a:t> αιώνας). Προσπάθησε να εξηγήσει την προέλευση του </a:t>
            </a:r>
            <a:r>
              <a:rPr lang="el-GR" dirty="0" smtClean="0"/>
              <a:t>σύμπαντος </a:t>
            </a:r>
            <a:r>
              <a:rPr lang="el-GR" dirty="0"/>
              <a:t>και της ζωής, παρακάμπτοντας τους μύθους. Θεωρείται ο πρόδρομος της </a:t>
            </a:r>
            <a:r>
              <a:rPr lang="el-GR" dirty="0" smtClean="0"/>
              <a:t>θεωρίας της </a:t>
            </a:r>
            <a:r>
              <a:rPr lang="el-GR" dirty="0"/>
              <a:t>αυτόματης γένεσης. Πίστευε, λανθασμένα, ότι όλες οι μορφές ζωής εμφανίζονται </a:t>
            </a:r>
            <a:r>
              <a:rPr lang="el-GR" dirty="0" smtClean="0"/>
              <a:t>εκ νέου </a:t>
            </a:r>
            <a:r>
              <a:rPr lang="el-GR" dirty="0"/>
              <a:t>αβιογενετικά (από την άβια ύλη).</a:t>
            </a:r>
          </a:p>
          <a:p>
            <a:pPr marL="0" indent="0">
              <a:buNone/>
            </a:pPr>
            <a:r>
              <a:rPr lang="el-GR" dirty="0"/>
              <a:t>• </a:t>
            </a:r>
            <a:r>
              <a:rPr lang="el-GR" b="1" dirty="0"/>
              <a:t>Ξενοφάνης</a:t>
            </a:r>
            <a:r>
              <a:rPr lang="el-GR" dirty="0"/>
              <a:t> (5ος </a:t>
            </a:r>
            <a:r>
              <a:rPr lang="el-GR" dirty="0" err="1"/>
              <a:t>π.Χ.</a:t>
            </a:r>
            <a:r>
              <a:rPr lang="el-GR" dirty="0"/>
              <a:t> αιώνας). Πίστευε ότι τα απολιθώματα είναι λείψανα </a:t>
            </a:r>
            <a:r>
              <a:rPr lang="el-GR" dirty="0" smtClean="0"/>
              <a:t>οργανισμών που </a:t>
            </a:r>
            <a:r>
              <a:rPr lang="el-GR" dirty="0"/>
              <a:t>έζησαν κάποτε στη Γη. Τα θαλάσσια απολιθώματα που βρέθηκαν στην ξηρά δείχνουν ότι η θάλασσα κάλυπτε παλαιότερα αυτή την ξηρά.</a:t>
            </a:r>
          </a:p>
          <a:p>
            <a:pPr marL="0" indent="0">
              <a:buNone/>
            </a:pPr>
            <a:r>
              <a:rPr lang="el-GR" dirty="0"/>
              <a:t>• </a:t>
            </a:r>
            <a:r>
              <a:rPr lang="el-GR" b="1" dirty="0"/>
              <a:t>Εμπεδοκλής</a:t>
            </a:r>
            <a:r>
              <a:rPr lang="el-GR" dirty="0"/>
              <a:t> (5ος </a:t>
            </a:r>
            <a:r>
              <a:rPr lang="el-GR" dirty="0" err="1"/>
              <a:t>π.Χ.</a:t>
            </a:r>
            <a:r>
              <a:rPr lang="el-GR" dirty="0"/>
              <a:t> αιώνας). Συνέλαβε την ιδέα της φυσικής επιλογής.</a:t>
            </a:r>
          </a:p>
          <a:p>
            <a:pPr marL="0" indent="0">
              <a:buNone/>
            </a:pPr>
            <a:r>
              <a:rPr lang="el-GR" dirty="0"/>
              <a:t>• </a:t>
            </a:r>
            <a:r>
              <a:rPr lang="el-GR" b="1" dirty="0"/>
              <a:t>Αριστοτέλης</a:t>
            </a:r>
            <a:r>
              <a:rPr lang="el-GR" dirty="0"/>
              <a:t> (4ος </a:t>
            </a:r>
            <a:r>
              <a:rPr lang="el-GR" dirty="0" err="1"/>
              <a:t>π.Χ.</a:t>
            </a:r>
            <a:r>
              <a:rPr lang="el-GR" dirty="0"/>
              <a:t> αιώνας). Κατέταξε ιεραρχικά τα έμβια όντα στη φυσική κλίμακα. Πρώτη κατέταξε την άψυχη ύλη και ακολουθούσαν τα φυτά, τα πρωτόγονα ζώα, τα πτηνά και τα θηλαστικά. Στη μέση βρισκόταν ο άνθρωπος, μισός σώμα και μισός πνεύμα, και πάνω από αυτόν ο Θεός.</a:t>
            </a:r>
          </a:p>
          <a:p>
            <a:endParaRPr lang="en-GB" dirty="0"/>
          </a:p>
        </p:txBody>
      </p:sp>
    </p:spTree>
    <p:extLst>
      <p:ext uri="{BB962C8B-B14F-4D97-AF65-F5344CB8AC3E}">
        <p14:creationId xmlns:p14="http://schemas.microsoft.com/office/powerpoint/2010/main" val="290575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950" y="931863"/>
            <a:ext cx="7146925"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20950" y="6131379"/>
            <a:ext cx="7146925" cy="400110"/>
          </a:xfrm>
          <a:prstGeom prst="rect">
            <a:avLst/>
          </a:prstGeom>
          <a:noFill/>
        </p:spPr>
        <p:txBody>
          <a:bodyPr wrap="square" rtlCol="0">
            <a:spAutoFit/>
          </a:bodyPr>
          <a:lstStyle/>
          <a:p>
            <a:pPr algn="ctr"/>
            <a:r>
              <a:rPr lang="el-GR" sz="2000" b="1" i="1" dirty="0" smtClean="0"/>
              <a:t>Η φυσική κλίμακα του Αριστοτέλη</a:t>
            </a:r>
            <a:endParaRPr lang="en-GB" sz="2000" b="1" i="1" dirty="0"/>
          </a:p>
        </p:txBody>
      </p:sp>
    </p:spTree>
    <p:extLst>
      <p:ext uri="{BB962C8B-B14F-4D97-AF65-F5344CB8AC3E}">
        <p14:creationId xmlns:p14="http://schemas.microsoft.com/office/powerpoint/2010/main" val="307861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0146"/>
          </a:xfrm>
        </p:spPr>
        <p:txBody>
          <a:bodyPr/>
          <a:lstStyle/>
          <a:p>
            <a:r>
              <a:rPr lang="el-GR" b="1" dirty="0"/>
              <a:t>Ταξινόμηση των οργανισμών και εξέλιξη</a:t>
            </a:r>
            <a:endParaRPr lang="en-GB" b="1" dirty="0"/>
          </a:p>
        </p:txBody>
      </p:sp>
      <p:sp>
        <p:nvSpPr>
          <p:cNvPr id="3" name="Content Placeholder 2"/>
          <p:cNvSpPr>
            <a:spLocks noGrp="1"/>
          </p:cNvSpPr>
          <p:nvPr>
            <p:ph idx="1"/>
          </p:nvPr>
        </p:nvSpPr>
        <p:spPr>
          <a:xfrm>
            <a:off x="838200" y="1371600"/>
            <a:ext cx="10515600" cy="4805363"/>
          </a:xfrm>
        </p:spPr>
        <p:txBody>
          <a:bodyPr>
            <a:normAutofit fontScale="85000" lnSpcReduction="10000"/>
          </a:bodyPr>
          <a:lstStyle/>
          <a:p>
            <a:r>
              <a:rPr lang="el-GR" dirty="0"/>
              <a:t>Αν και δεν υπάρχουν ούτε δύο εντελώς όμοια όντα στον πλανήτη – εξαιρουμένων φυσικά των </a:t>
            </a:r>
            <a:r>
              <a:rPr lang="el-GR" dirty="0" err="1"/>
              <a:t>μονοζυγωτικών</a:t>
            </a:r>
            <a:r>
              <a:rPr lang="el-GR" dirty="0"/>
              <a:t> διδύμων ή των μικροοργανισμών που ανήκουν στον ίδιο κλώνο – οι επιστήμονες επιμένουν να κατατάσσουν τους οργανισμούς σε ομάδες, ανάλογα με το πόσο μοιάζουν μεταξύ τους. Η επιμονή αυτή εξηγείται από το γεγονός ότι η μελέτη των οργανισμών θα ήταν αδύνατη χωρίς τη συλλογή, την κατάταξη και τη σύγκρισή τους. Ωστόσο</a:t>
            </a:r>
            <a:r>
              <a:rPr lang="el-GR" dirty="0" smtClean="0"/>
              <a:t>, </a:t>
            </a:r>
            <a:r>
              <a:rPr lang="el-GR" dirty="0"/>
              <a:t>η ταξινόμηση των οργανισμών, εκτός του ότι </a:t>
            </a:r>
            <a:r>
              <a:rPr lang="el-GR" b="1" dirty="0"/>
              <a:t>διευκολύνει τη μελέτη τους</a:t>
            </a:r>
            <a:r>
              <a:rPr lang="el-GR" dirty="0"/>
              <a:t>, </a:t>
            </a:r>
            <a:r>
              <a:rPr lang="el-GR" b="1" dirty="0"/>
              <a:t>αντανακλά και τον τρόπο με τον οποίο αυτοί έχουν εξελιχθεί</a:t>
            </a:r>
            <a:r>
              <a:rPr lang="el-GR" dirty="0"/>
              <a:t>.</a:t>
            </a:r>
            <a:endParaRPr lang="en-GB" dirty="0"/>
          </a:p>
          <a:p>
            <a:r>
              <a:rPr lang="el-GR" dirty="0" smtClean="0"/>
              <a:t>Πώς </a:t>
            </a:r>
            <a:r>
              <a:rPr lang="el-GR" dirty="0"/>
              <a:t>όμως κατατάσσονται οι οργανισμοί; Η πρώτη έννοια με την οποία χρειάζεται να ασχοληθούμε είναι η έννοια του </a:t>
            </a:r>
            <a:r>
              <a:rPr lang="el-GR" b="1" dirty="0"/>
              <a:t>πληθυσμού</a:t>
            </a:r>
            <a:r>
              <a:rPr lang="el-GR" dirty="0"/>
              <a:t>. Για παράδειγμα, όλες οι γάτες </a:t>
            </a:r>
            <a:r>
              <a:rPr lang="el-GR" dirty="0" smtClean="0"/>
              <a:t>μιας συνοικίας</a:t>
            </a:r>
            <a:r>
              <a:rPr lang="el-GR" dirty="0"/>
              <a:t>, δηλαδή ένα σύνολο ατόμων που μπορούν να αναπαραχθούν επειδή βρίσκονται στην ίδια γεωγραφική περιοχή, αποτελούν έναν πληθυσμό. Φυσικά δεν μπορούν να αναπαραχθούν με τους σκύλους ή τα σπουργίτια της συνοικίας, καθώς αυτά αποτελούν διαφορετικούς πληθυσμούς διαφορετικών κατηγοριών οργανισμών.</a:t>
            </a:r>
            <a:endParaRPr lang="en-GB" dirty="0"/>
          </a:p>
          <a:p>
            <a:endParaRPr lang="en-GB" dirty="0"/>
          </a:p>
        </p:txBody>
      </p:sp>
    </p:spTree>
    <p:extLst>
      <p:ext uri="{BB962C8B-B14F-4D97-AF65-F5344CB8AC3E}">
        <p14:creationId xmlns:p14="http://schemas.microsoft.com/office/powerpoint/2010/main" val="96698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249" y="346840"/>
            <a:ext cx="11382704" cy="6117021"/>
          </a:xfrm>
        </p:spPr>
        <p:txBody>
          <a:bodyPr>
            <a:noAutofit/>
          </a:bodyPr>
          <a:lstStyle/>
          <a:p>
            <a:r>
              <a:rPr lang="el-GR" sz="2500" dirty="0"/>
              <a:t>Μήπως λοιπόν θα μπορούσαμε να κατατάξουμε τους οργανισμούς με βάση τον πληθυσμό στον οποίο ανήκουν; Η απάντηση είναι όχι, διότι η έννοια αυτή, παρά την πολλαπλή χρησιμότητά της </a:t>
            </a:r>
            <a:r>
              <a:rPr lang="el-GR" sz="2500" dirty="0" smtClean="0"/>
              <a:t>δεν </a:t>
            </a:r>
            <a:r>
              <a:rPr lang="el-GR" sz="2500" dirty="0"/>
              <a:t>έχει πολύ αυστηρά όρια. Στο παράδειγμά μας, μια γάτα από άλλη συνοικία, που ανήκει σε έναν άλλο πληθυσμό, δεν αναπαράγεται με τις γάτες της συνοικίας μας, όσο δεν έρχεται σε επαφή μαζί τους. Αν όμως μεταφερθεί στη συνοικία μας, γίνεται μέλος του πληθυσμού της, καθώς μπορεί να αναπαραχθεί με τις υπόλοιπες. Χρειάζεται συνεπώς να διευρυνθεί το κριτήριο με βάση το οποίο συγκατατάσσουμε τους οργανισμούς, ώστε να περιλάβει όλους τους διαφορετικούς πληθυσμούς ατόμων οι οποίοι, όταν έρχονται σε επαφή μεταξύ τους, μπορούν να παραχθούν. Για το σκοπό αυτό επινοήθηκε η έννοια του είδους</a:t>
            </a:r>
            <a:r>
              <a:rPr lang="el-GR" sz="2500" dirty="0" smtClean="0"/>
              <a:t>.</a:t>
            </a:r>
            <a:r>
              <a:rPr lang="el-GR" sz="2500" dirty="0"/>
              <a:t> </a:t>
            </a:r>
            <a:endParaRPr lang="en-GB" sz="2500" dirty="0"/>
          </a:p>
          <a:p>
            <a:r>
              <a:rPr lang="el-GR" sz="2500" dirty="0"/>
              <a:t>Το </a:t>
            </a:r>
            <a:r>
              <a:rPr lang="el-GR" sz="2500" b="1" dirty="0"/>
              <a:t>είδος </a:t>
            </a:r>
            <a:r>
              <a:rPr lang="el-GR" sz="2500" dirty="0"/>
              <a:t>περιλαμβάνει το σύνολο των διαφορετικών πληθυσμών ή, με άλλα λόγια, το σύνολο όλων των οργανισμών που μπορούν να αναπαραχθούν μεταξύ τους και </a:t>
            </a:r>
            <a:r>
              <a:rPr lang="el-GR" sz="2500" dirty="0" smtClean="0"/>
              <a:t>να αποκτήσουν </a:t>
            </a:r>
            <a:r>
              <a:rPr lang="el-GR" sz="2500" dirty="0"/>
              <a:t>γόνιμους απογόνους. Η έννοια του είδους αντιπροσωπεύει ένα φυσικό όριο, καθώς περιλαμβάνει μόνο τους οργανισμούς που αναπαράγονται μεταξύ τους (π.χ. όλες τις γάτες του πλανήτη), αποκλείοντας άλλους οργανισμούς που είναι γόνιμοι μόνο με μέλη του είδους στο οποίο ανήκουν. Για το λόγο αυτό το </a:t>
            </a:r>
            <a:r>
              <a:rPr lang="el-GR" sz="2500" b="1" dirty="0"/>
              <a:t>είδος αποτελεί τη θεμελιώδη μονάδα ταξινόμησης</a:t>
            </a:r>
            <a:r>
              <a:rPr lang="el-GR" sz="2500" dirty="0"/>
              <a:t>.</a:t>
            </a:r>
            <a:endParaRPr lang="en-GB" sz="2500" dirty="0"/>
          </a:p>
          <a:p>
            <a:endParaRPr lang="en-GB" sz="2500" dirty="0"/>
          </a:p>
        </p:txBody>
      </p:sp>
    </p:spTree>
    <p:extLst>
      <p:ext uri="{BB962C8B-B14F-4D97-AF65-F5344CB8AC3E}">
        <p14:creationId xmlns:p14="http://schemas.microsoft.com/office/powerpoint/2010/main" val="208460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9518"/>
          </a:xfrm>
        </p:spPr>
        <p:txBody>
          <a:bodyPr>
            <a:normAutofit/>
          </a:bodyPr>
          <a:lstStyle/>
          <a:p>
            <a:r>
              <a:rPr lang="el-GR" sz="3400" b="1" dirty="0"/>
              <a:t>ΣΥΣΤΗΜΑΤΙΚΗ ΚΑΤΑΤΑΞΗ ΤΟΥ ΑΝΘΡΩΠΟΥ ΚΑΙ ΤΗΣ ΓΑΤΑΣ</a:t>
            </a:r>
            <a:endParaRPr lang="en-GB" sz="3400" b="1" dirty="0"/>
          </a:p>
        </p:txBody>
      </p:sp>
      <p:graphicFrame>
        <p:nvGraphicFramePr>
          <p:cNvPr id="5" name="Table 4"/>
          <p:cNvGraphicFramePr>
            <a:graphicFrameLocks noGrp="1"/>
          </p:cNvGraphicFramePr>
          <p:nvPr>
            <p:extLst>
              <p:ext uri="{D42A27DB-BD31-4B8C-83A1-F6EECF244321}">
                <p14:modId xmlns:p14="http://schemas.microsoft.com/office/powerpoint/2010/main" val="1497116475"/>
              </p:ext>
            </p:extLst>
          </p:nvPr>
        </p:nvGraphicFramePr>
        <p:xfrm>
          <a:off x="661307" y="1397302"/>
          <a:ext cx="10540092" cy="4195234"/>
        </p:xfrm>
        <a:graphic>
          <a:graphicData uri="http://schemas.openxmlformats.org/drawingml/2006/table">
            <a:tbl>
              <a:tblPr firstRow="1" bandRow="1">
                <a:tableStyleId>{5C22544A-7EE6-4342-B048-85BDC9FD1C3A}</a:tableStyleId>
              </a:tblPr>
              <a:tblGrid>
                <a:gridCol w="3513364"/>
                <a:gridCol w="3513364"/>
                <a:gridCol w="3513364"/>
              </a:tblGrid>
              <a:tr h="703482">
                <a:tc>
                  <a:txBody>
                    <a:bodyPr/>
                    <a:lstStyle/>
                    <a:p>
                      <a:endParaRPr lang="en-GB" dirty="0"/>
                    </a:p>
                  </a:txBody>
                  <a:tcPr/>
                </a:tc>
                <a:tc>
                  <a:txBody>
                    <a:bodyPr/>
                    <a:lstStyle/>
                    <a:p>
                      <a:pPr algn="ctr">
                        <a:lnSpc>
                          <a:spcPct val="107000"/>
                        </a:lnSpc>
                        <a:spcAft>
                          <a:spcPts val="0"/>
                        </a:spcAft>
                      </a:pPr>
                      <a:r>
                        <a:rPr lang="el-GR" sz="1800" b="1" dirty="0">
                          <a:effectLst/>
                          <a:latin typeface="Calibri"/>
                          <a:ea typeface="Calibri"/>
                          <a:cs typeface="Calibri"/>
                        </a:rPr>
                        <a:t>Γάτα</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b="1" dirty="0">
                          <a:effectLst/>
                          <a:latin typeface="Calibri"/>
                          <a:ea typeface="Calibri"/>
                          <a:cs typeface="Calibri"/>
                        </a:rPr>
                        <a:t>Άνθρωπος</a:t>
                      </a:r>
                      <a:endParaRPr lang="en-GB" sz="1800" dirty="0">
                        <a:effectLst/>
                        <a:latin typeface="Calibri"/>
                        <a:ea typeface="Calibri"/>
                        <a:cs typeface="Times New Roman"/>
                      </a:endParaRPr>
                    </a:p>
                    <a:p>
                      <a:pPr algn="ctr">
                        <a:lnSpc>
                          <a:spcPct val="107000"/>
                        </a:lnSpc>
                        <a:spcAft>
                          <a:spcPts val="0"/>
                        </a:spcAft>
                      </a:pPr>
                      <a:r>
                        <a:rPr lang="el-GR" sz="1200" b="1" dirty="0">
                          <a:effectLst/>
                          <a:latin typeface="Calibri"/>
                          <a:ea typeface="Calibri"/>
                          <a:cs typeface="Calibri"/>
                        </a:rPr>
                        <a:t> </a:t>
                      </a:r>
                      <a:endParaRPr lang="en-GB" sz="1100" dirty="0">
                        <a:effectLst/>
                        <a:latin typeface="Calibri"/>
                        <a:ea typeface="Calibri"/>
                        <a:cs typeface="Times New Roman"/>
                      </a:endParaRPr>
                    </a:p>
                  </a:txBody>
                  <a:tcPr marL="68580" marR="68580" marT="0" marB="0"/>
                </a:tc>
              </a:tr>
              <a:tr h="533273">
                <a:tc>
                  <a:txBody>
                    <a:bodyPr/>
                    <a:lstStyle/>
                    <a:p>
                      <a:pPr>
                        <a:lnSpc>
                          <a:spcPct val="107000"/>
                        </a:lnSpc>
                        <a:spcAft>
                          <a:spcPts val="0"/>
                        </a:spcAft>
                      </a:pPr>
                      <a:r>
                        <a:rPr lang="el-GR" sz="1800" b="1" dirty="0">
                          <a:effectLst/>
                          <a:latin typeface="Calibri"/>
                          <a:ea typeface="Calibri"/>
                          <a:cs typeface="Calibri"/>
                        </a:rPr>
                        <a:t>Φύλο</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dirty="0" err="1" smtClean="0">
                          <a:effectLst/>
                          <a:latin typeface="Calibri"/>
                          <a:ea typeface="Calibri"/>
                          <a:cs typeface="Calibri"/>
                        </a:rPr>
                        <a:t>Χορδωτά</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a:effectLst/>
                          <a:latin typeface="Calibri"/>
                          <a:ea typeface="Calibri"/>
                          <a:cs typeface="Calibri"/>
                        </a:rPr>
                        <a:t>Χορδωτά</a:t>
                      </a:r>
                      <a:endParaRPr lang="en-GB" sz="1800">
                        <a:effectLst/>
                        <a:latin typeface="Calibri"/>
                        <a:ea typeface="Calibri"/>
                        <a:cs typeface="Times New Roman"/>
                      </a:endParaRPr>
                    </a:p>
                  </a:txBody>
                  <a:tcPr marL="68580" marR="68580" marT="0" marB="0"/>
                </a:tc>
              </a:tr>
              <a:tr h="533273">
                <a:tc>
                  <a:txBody>
                    <a:bodyPr/>
                    <a:lstStyle/>
                    <a:p>
                      <a:pPr>
                        <a:lnSpc>
                          <a:spcPct val="107000"/>
                        </a:lnSpc>
                        <a:spcAft>
                          <a:spcPts val="0"/>
                        </a:spcAft>
                      </a:pPr>
                      <a:r>
                        <a:rPr lang="el-GR" sz="1800" b="1" dirty="0">
                          <a:effectLst/>
                          <a:latin typeface="Calibri"/>
                          <a:ea typeface="Calibri"/>
                          <a:cs typeface="Calibri"/>
                        </a:rPr>
                        <a:t>Κλάση</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dirty="0">
                          <a:effectLst/>
                          <a:latin typeface="Calibri"/>
                          <a:ea typeface="Calibri"/>
                          <a:cs typeface="Calibri"/>
                        </a:rPr>
                        <a:t>Θηλαστικά</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a:effectLst/>
                          <a:latin typeface="Calibri"/>
                          <a:ea typeface="Calibri"/>
                          <a:cs typeface="Calibri"/>
                        </a:rPr>
                        <a:t>Θηλαστικά</a:t>
                      </a:r>
                      <a:endParaRPr lang="en-GB" sz="1800">
                        <a:effectLst/>
                        <a:latin typeface="Calibri"/>
                        <a:ea typeface="Calibri"/>
                        <a:cs typeface="Times New Roman"/>
                      </a:endParaRPr>
                    </a:p>
                  </a:txBody>
                  <a:tcPr marL="68580" marR="68580" marT="0" marB="0"/>
                </a:tc>
              </a:tr>
              <a:tr h="533273">
                <a:tc>
                  <a:txBody>
                    <a:bodyPr/>
                    <a:lstStyle/>
                    <a:p>
                      <a:pPr>
                        <a:lnSpc>
                          <a:spcPct val="107000"/>
                        </a:lnSpc>
                        <a:spcAft>
                          <a:spcPts val="0"/>
                        </a:spcAft>
                      </a:pPr>
                      <a:r>
                        <a:rPr lang="el-GR" sz="1800" b="1" dirty="0">
                          <a:effectLst/>
                          <a:latin typeface="Calibri"/>
                          <a:ea typeface="Calibri"/>
                          <a:cs typeface="Calibri"/>
                        </a:rPr>
                        <a:t>Τάξη</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a:effectLst/>
                          <a:latin typeface="Calibri"/>
                          <a:ea typeface="Calibri"/>
                          <a:cs typeface="Calibri"/>
                        </a:rPr>
                        <a:t>Σαρκοφάγο</a:t>
                      </a:r>
                      <a:endParaRPr lang="en-GB" sz="180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dirty="0">
                          <a:effectLst/>
                          <a:latin typeface="Calibri"/>
                          <a:ea typeface="Calibri"/>
                          <a:cs typeface="Calibri"/>
                        </a:rPr>
                        <a:t>Πρωτεύοντα</a:t>
                      </a:r>
                      <a:endParaRPr lang="en-GB" sz="1800" dirty="0">
                        <a:effectLst/>
                        <a:latin typeface="Calibri"/>
                        <a:ea typeface="Calibri"/>
                        <a:cs typeface="Times New Roman"/>
                      </a:endParaRPr>
                    </a:p>
                  </a:txBody>
                  <a:tcPr marL="68580" marR="68580" marT="0" marB="0"/>
                </a:tc>
              </a:tr>
              <a:tr h="533273">
                <a:tc>
                  <a:txBody>
                    <a:bodyPr/>
                    <a:lstStyle/>
                    <a:p>
                      <a:pPr>
                        <a:lnSpc>
                          <a:spcPct val="107000"/>
                        </a:lnSpc>
                        <a:spcAft>
                          <a:spcPts val="0"/>
                        </a:spcAft>
                      </a:pPr>
                      <a:r>
                        <a:rPr lang="el-GR" sz="1800" b="1" dirty="0">
                          <a:effectLst/>
                          <a:latin typeface="Calibri"/>
                          <a:ea typeface="Calibri"/>
                          <a:cs typeface="Calibri"/>
                        </a:rPr>
                        <a:t>Οικογένεια</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latin typeface="Calibri"/>
                          <a:ea typeface="Calibri"/>
                          <a:cs typeface="Calibri"/>
                        </a:rPr>
                        <a:t>Felidae</a:t>
                      </a:r>
                      <a:endParaRPr lang="en-GB" sz="1800">
                        <a:effectLst/>
                        <a:latin typeface="Calibri"/>
                        <a:ea typeface="Calibri"/>
                        <a:cs typeface="Times New Roman"/>
                      </a:endParaRPr>
                    </a:p>
                  </a:txBody>
                  <a:tcPr marL="68580" marR="68580" marT="0" marB="0"/>
                </a:tc>
                <a:tc>
                  <a:txBody>
                    <a:bodyPr/>
                    <a:lstStyle/>
                    <a:p>
                      <a:pPr algn="ctr">
                        <a:lnSpc>
                          <a:spcPct val="107000"/>
                        </a:lnSpc>
                        <a:spcAft>
                          <a:spcPts val="0"/>
                        </a:spcAft>
                      </a:pPr>
                      <a:r>
                        <a:rPr lang="el-GR" sz="1800" dirty="0" err="1">
                          <a:effectLst/>
                          <a:latin typeface="Calibri"/>
                          <a:ea typeface="Calibri"/>
                          <a:cs typeface="Calibri"/>
                        </a:rPr>
                        <a:t>Ανθρωπίδες</a:t>
                      </a:r>
                      <a:endParaRPr lang="en-GB" sz="1800" dirty="0">
                        <a:effectLst/>
                        <a:latin typeface="Calibri"/>
                        <a:ea typeface="Calibri"/>
                        <a:cs typeface="Times New Roman"/>
                      </a:endParaRPr>
                    </a:p>
                  </a:txBody>
                  <a:tcPr marL="68580" marR="68580" marT="0" marB="0"/>
                </a:tc>
              </a:tr>
              <a:tr h="533273">
                <a:tc>
                  <a:txBody>
                    <a:bodyPr/>
                    <a:lstStyle/>
                    <a:p>
                      <a:pPr>
                        <a:lnSpc>
                          <a:spcPct val="107000"/>
                        </a:lnSpc>
                        <a:spcAft>
                          <a:spcPts val="0"/>
                        </a:spcAft>
                      </a:pPr>
                      <a:r>
                        <a:rPr lang="el-GR" sz="1800" b="1" dirty="0" smtClean="0">
                          <a:effectLst/>
                          <a:latin typeface="Calibri"/>
                          <a:ea typeface="Calibri"/>
                          <a:cs typeface="Calibri"/>
                        </a:rPr>
                        <a:t>Γένος</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latin typeface="Calibri"/>
                          <a:ea typeface="Calibri"/>
                          <a:cs typeface="Calibri"/>
                        </a:rPr>
                        <a:t>Felis</a:t>
                      </a:r>
                      <a:endParaRPr lang="en-GB" sz="18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dirty="0">
                          <a:effectLst/>
                          <a:latin typeface="Calibri"/>
                          <a:ea typeface="Calibri"/>
                          <a:cs typeface="Calibri"/>
                        </a:rPr>
                        <a:t>Homo</a:t>
                      </a:r>
                      <a:endParaRPr lang="en-GB" sz="1800" dirty="0">
                        <a:effectLst/>
                        <a:latin typeface="Calibri"/>
                        <a:ea typeface="Calibri"/>
                        <a:cs typeface="Times New Roman"/>
                      </a:endParaRPr>
                    </a:p>
                  </a:txBody>
                  <a:tcPr marL="68580" marR="68580" marT="0" marB="0"/>
                </a:tc>
              </a:tr>
              <a:tr h="825387">
                <a:tc>
                  <a:txBody>
                    <a:bodyPr/>
                    <a:lstStyle/>
                    <a:p>
                      <a:pPr>
                        <a:lnSpc>
                          <a:spcPct val="107000"/>
                        </a:lnSpc>
                        <a:spcAft>
                          <a:spcPts val="0"/>
                        </a:spcAft>
                      </a:pPr>
                      <a:r>
                        <a:rPr lang="el-GR" sz="1800" b="1" dirty="0" smtClean="0">
                          <a:effectLst/>
                          <a:latin typeface="Calibri"/>
                          <a:ea typeface="Calibri"/>
                          <a:cs typeface="Calibri"/>
                        </a:rPr>
                        <a:t>Είδος</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latin typeface="Calibri"/>
                          <a:ea typeface="Calibri"/>
                          <a:cs typeface="Calibri"/>
                        </a:rPr>
                        <a:t>Felis domesticus</a:t>
                      </a:r>
                      <a:endParaRPr lang="en-GB" sz="18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dirty="0">
                          <a:effectLst/>
                          <a:latin typeface="Calibri"/>
                          <a:ea typeface="Calibri"/>
                          <a:cs typeface="Calibri"/>
                        </a:rPr>
                        <a:t>Homo sapiens</a:t>
                      </a:r>
                      <a:endParaRPr lang="en-GB" sz="1800" dirty="0">
                        <a:effectLst/>
                        <a:latin typeface="Calibri"/>
                        <a:ea typeface="Calibri"/>
                        <a:cs typeface="Times New Roman"/>
                      </a:endParaRPr>
                    </a:p>
                    <a:p>
                      <a:pPr algn="ctr">
                        <a:lnSpc>
                          <a:spcPct val="107000"/>
                        </a:lnSpc>
                        <a:spcAft>
                          <a:spcPts val="0"/>
                        </a:spcAft>
                      </a:pPr>
                      <a:r>
                        <a:rPr lang="el-GR" sz="1800" dirty="0">
                          <a:effectLst/>
                          <a:latin typeface="Calibri"/>
                          <a:ea typeface="Calibri"/>
                          <a:cs typeface="Calibri"/>
                        </a:rPr>
                        <a:t>(άνθρωπος ο σοφός)</a:t>
                      </a:r>
                      <a:endParaRPr lang="en-GB"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67431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3246</Words>
  <Application>Microsoft Office PowerPoint</Application>
  <PresentationFormat>Widescreen</PresentationFormat>
  <Paragraphs>138</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ΕΞΕΛΙΞΗ 1</vt:lpstr>
      <vt:lpstr>Εισαγωγή</vt:lpstr>
      <vt:lpstr>PowerPoint Presentation</vt:lpstr>
      <vt:lpstr>PowerPoint Presentation</vt:lpstr>
      <vt:lpstr>PowerPoint Presentation</vt:lpstr>
      <vt:lpstr>PowerPoint Presentation</vt:lpstr>
      <vt:lpstr>Ταξινόμηση των οργανισμών και εξέλιξη</vt:lpstr>
      <vt:lpstr>PowerPoint Presentation</vt:lpstr>
      <vt:lpstr>ΣΥΣΤΗΜΑΤΙΚΗ ΚΑΤΑΤΑΞΗ ΤΟΥ ΑΝΘΡΩΠΟΥ ΚΑΙ ΤΗΣ ΓΑΤΑΣ</vt:lpstr>
      <vt:lpstr>PowerPoint Presentation</vt:lpstr>
      <vt:lpstr>ΣΥΣΤΗΜΑΤΙΚΗ ΚΑΤΑΤΑΞΗ ΟΡΙΣΜΕΝΩΝ ΟΡΓΑΝΙΣΜΩΝ</vt:lpstr>
      <vt:lpstr>PowerPoint Presentation</vt:lpstr>
      <vt:lpstr>PowerPoint Presentation</vt:lpstr>
      <vt:lpstr>PowerPoint Presentation</vt:lpstr>
      <vt:lpstr>PowerPoint Presentation</vt:lpstr>
      <vt:lpstr>Η θεωρία του Λαμάρκ</vt:lpstr>
      <vt:lpstr>PowerPoint Presentation</vt:lpstr>
      <vt:lpstr>PowerPoint Presentation</vt:lpstr>
      <vt:lpstr>PowerPoint Presentation</vt:lpstr>
      <vt:lpstr>Η θεωρία της φυσικής επιλογής</vt:lpstr>
      <vt:lpstr>PowerPoint Presentation</vt:lpstr>
      <vt:lpstr>Φυσική Επιλογή</vt:lpstr>
      <vt:lpstr>Συμπεράσματα</vt:lpstr>
      <vt:lpstr>PowerPoint Presentation</vt:lpstr>
      <vt:lpstr>PowerPoint Presentation</vt:lpstr>
      <vt:lpstr>PowerPoint Presentation</vt:lpstr>
      <vt:lpstr>PowerPoint Presentation</vt:lpstr>
      <vt:lpstr>Χρήσιμες αποσαφηνίσεις στη θεωρία της φυσικής επιλογής</vt:lpstr>
      <vt:lpstr>Η φυσική επιλογή εν δράσει</vt:lpstr>
      <vt:lpstr>PowerPoint Presentation</vt:lpstr>
      <vt:lpstr>PowerPoint Presentation</vt:lpstr>
      <vt:lpstr>Σύγκριση της θεωρίας του Λαμάρκ με τη θεωρία του Δαρβίνου</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ΟΜΟΙΟΣΤΑΣΗ</dc:title>
  <dc:creator>Mikis</dc:creator>
  <cp:lastModifiedBy>Mikis</cp:lastModifiedBy>
  <cp:revision>184</cp:revision>
  <cp:lastPrinted>2018-01-22T06:37:22Z</cp:lastPrinted>
  <dcterms:created xsi:type="dcterms:W3CDTF">2017-08-22T21:19:01Z</dcterms:created>
  <dcterms:modified xsi:type="dcterms:W3CDTF">2018-03-02T19:12:07Z</dcterms:modified>
</cp:coreProperties>
</file>