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2"/>
  </p:handoutMasterIdLst>
  <p:sldIdLst>
    <p:sldId id="256" r:id="rId2"/>
    <p:sldId id="257" r:id="rId3"/>
    <p:sldId id="258" r:id="rId4"/>
    <p:sldId id="259" r:id="rId5"/>
    <p:sldId id="260" r:id="rId6"/>
    <p:sldId id="262" r:id="rId7"/>
    <p:sldId id="264" r:id="rId8"/>
    <p:sldId id="263" r:id="rId9"/>
    <p:sldId id="261" r:id="rId10"/>
    <p:sldId id="265" r:id="rId11"/>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117" d="100"/>
          <a:sy n="117" d="100"/>
        </p:scale>
        <p:origin x="-120"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2FAFA3CF-C8A5-4F4C-82A6-C5E1478A6A88}" type="datetimeFigureOut">
              <a:rPr lang="en-GB" smtClean="0"/>
              <a:t>06/06/2018</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8CEF0843-43B0-4A57-B74D-A69AF4F7A6A7}" type="slidenum">
              <a:rPr lang="en-GB" smtClean="0"/>
              <a:t>‹#›</a:t>
            </a:fld>
            <a:endParaRPr lang="en-GB"/>
          </a:p>
        </p:txBody>
      </p:sp>
    </p:spTree>
    <p:extLst>
      <p:ext uri="{BB962C8B-B14F-4D97-AF65-F5344CB8AC3E}">
        <p14:creationId xmlns:p14="http://schemas.microsoft.com/office/powerpoint/2010/main" val="130511363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6F35842-3A3E-4CBA-B0AF-E4EB754C6B13}" type="datetimeFigureOut">
              <a:rPr lang="en-GB" smtClean="0"/>
              <a:t>06/06/2018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D17648-89DC-44F0-989E-D69691B8083A}" type="slidenum">
              <a:rPr lang="en-GB" smtClean="0"/>
              <a:t>‹#›</a:t>
            </a:fld>
            <a:endParaRPr lang="en-GB"/>
          </a:p>
        </p:txBody>
      </p:sp>
    </p:spTree>
    <p:extLst>
      <p:ext uri="{BB962C8B-B14F-4D97-AF65-F5344CB8AC3E}">
        <p14:creationId xmlns:p14="http://schemas.microsoft.com/office/powerpoint/2010/main" val="2295266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6F35842-3A3E-4CBA-B0AF-E4EB754C6B13}" type="datetimeFigureOut">
              <a:rPr lang="en-GB" smtClean="0"/>
              <a:t>06/06/2018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D17648-89DC-44F0-989E-D69691B8083A}" type="slidenum">
              <a:rPr lang="en-GB" smtClean="0"/>
              <a:t>‹#›</a:t>
            </a:fld>
            <a:endParaRPr lang="en-GB"/>
          </a:p>
        </p:txBody>
      </p:sp>
    </p:spTree>
    <p:extLst>
      <p:ext uri="{BB962C8B-B14F-4D97-AF65-F5344CB8AC3E}">
        <p14:creationId xmlns:p14="http://schemas.microsoft.com/office/powerpoint/2010/main" val="4158320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6F35842-3A3E-4CBA-B0AF-E4EB754C6B13}" type="datetimeFigureOut">
              <a:rPr lang="en-GB" smtClean="0"/>
              <a:t>06/06/2018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D17648-89DC-44F0-989E-D69691B8083A}" type="slidenum">
              <a:rPr lang="en-GB" smtClean="0"/>
              <a:t>‹#›</a:t>
            </a:fld>
            <a:endParaRPr lang="en-GB"/>
          </a:p>
        </p:txBody>
      </p:sp>
    </p:spTree>
    <p:extLst>
      <p:ext uri="{BB962C8B-B14F-4D97-AF65-F5344CB8AC3E}">
        <p14:creationId xmlns:p14="http://schemas.microsoft.com/office/powerpoint/2010/main" val="2745905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6F35842-3A3E-4CBA-B0AF-E4EB754C6B13}" type="datetimeFigureOut">
              <a:rPr lang="en-GB" smtClean="0"/>
              <a:t>06/06/2018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D17648-89DC-44F0-989E-D69691B8083A}" type="slidenum">
              <a:rPr lang="en-GB" smtClean="0"/>
              <a:t>‹#›</a:t>
            </a:fld>
            <a:endParaRPr lang="en-GB"/>
          </a:p>
        </p:txBody>
      </p:sp>
    </p:spTree>
    <p:extLst>
      <p:ext uri="{BB962C8B-B14F-4D97-AF65-F5344CB8AC3E}">
        <p14:creationId xmlns:p14="http://schemas.microsoft.com/office/powerpoint/2010/main" val="3385443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F35842-3A3E-4CBA-B0AF-E4EB754C6B13}" type="datetimeFigureOut">
              <a:rPr lang="en-GB" smtClean="0"/>
              <a:t>06/06/2018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D17648-89DC-44F0-989E-D69691B8083A}" type="slidenum">
              <a:rPr lang="en-GB" smtClean="0"/>
              <a:t>‹#›</a:t>
            </a:fld>
            <a:endParaRPr lang="en-GB"/>
          </a:p>
        </p:txBody>
      </p:sp>
    </p:spTree>
    <p:extLst>
      <p:ext uri="{BB962C8B-B14F-4D97-AF65-F5344CB8AC3E}">
        <p14:creationId xmlns:p14="http://schemas.microsoft.com/office/powerpoint/2010/main" val="2867819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6F35842-3A3E-4CBA-B0AF-E4EB754C6B13}" type="datetimeFigureOut">
              <a:rPr lang="en-GB" smtClean="0"/>
              <a:t>06/06/2018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D17648-89DC-44F0-989E-D69691B8083A}" type="slidenum">
              <a:rPr lang="en-GB" smtClean="0"/>
              <a:t>‹#›</a:t>
            </a:fld>
            <a:endParaRPr lang="en-GB"/>
          </a:p>
        </p:txBody>
      </p:sp>
    </p:spTree>
    <p:extLst>
      <p:ext uri="{BB962C8B-B14F-4D97-AF65-F5344CB8AC3E}">
        <p14:creationId xmlns:p14="http://schemas.microsoft.com/office/powerpoint/2010/main" val="1338736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6F35842-3A3E-4CBA-B0AF-E4EB754C6B13}" type="datetimeFigureOut">
              <a:rPr lang="en-GB" smtClean="0"/>
              <a:t>06/06/2018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1D17648-89DC-44F0-989E-D69691B8083A}" type="slidenum">
              <a:rPr lang="en-GB" smtClean="0"/>
              <a:t>‹#›</a:t>
            </a:fld>
            <a:endParaRPr lang="en-GB"/>
          </a:p>
        </p:txBody>
      </p:sp>
    </p:spTree>
    <p:extLst>
      <p:ext uri="{BB962C8B-B14F-4D97-AF65-F5344CB8AC3E}">
        <p14:creationId xmlns:p14="http://schemas.microsoft.com/office/powerpoint/2010/main" val="3450362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6F35842-3A3E-4CBA-B0AF-E4EB754C6B13}" type="datetimeFigureOut">
              <a:rPr lang="en-GB" smtClean="0"/>
              <a:t>06/06/2018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1D17648-89DC-44F0-989E-D69691B8083A}" type="slidenum">
              <a:rPr lang="en-GB" smtClean="0"/>
              <a:t>‹#›</a:t>
            </a:fld>
            <a:endParaRPr lang="en-GB"/>
          </a:p>
        </p:txBody>
      </p:sp>
    </p:spTree>
    <p:extLst>
      <p:ext uri="{BB962C8B-B14F-4D97-AF65-F5344CB8AC3E}">
        <p14:creationId xmlns:p14="http://schemas.microsoft.com/office/powerpoint/2010/main" val="3818990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F35842-3A3E-4CBA-B0AF-E4EB754C6B13}" type="datetimeFigureOut">
              <a:rPr lang="en-GB" smtClean="0"/>
              <a:t>06/06/2018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1D17648-89DC-44F0-989E-D69691B8083A}" type="slidenum">
              <a:rPr lang="en-GB" smtClean="0"/>
              <a:t>‹#›</a:t>
            </a:fld>
            <a:endParaRPr lang="en-GB"/>
          </a:p>
        </p:txBody>
      </p:sp>
    </p:spTree>
    <p:extLst>
      <p:ext uri="{BB962C8B-B14F-4D97-AF65-F5344CB8AC3E}">
        <p14:creationId xmlns:p14="http://schemas.microsoft.com/office/powerpoint/2010/main" val="1236676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F35842-3A3E-4CBA-B0AF-E4EB754C6B13}" type="datetimeFigureOut">
              <a:rPr lang="en-GB" smtClean="0"/>
              <a:t>06/06/2018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D17648-89DC-44F0-989E-D69691B8083A}" type="slidenum">
              <a:rPr lang="en-GB" smtClean="0"/>
              <a:t>‹#›</a:t>
            </a:fld>
            <a:endParaRPr lang="en-GB"/>
          </a:p>
        </p:txBody>
      </p:sp>
    </p:spTree>
    <p:extLst>
      <p:ext uri="{BB962C8B-B14F-4D97-AF65-F5344CB8AC3E}">
        <p14:creationId xmlns:p14="http://schemas.microsoft.com/office/powerpoint/2010/main" val="2166190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F35842-3A3E-4CBA-B0AF-E4EB754C6B13}" type="datetimeFigureOut">
              <a:rPr lang="en-GB" smtClean="0"/>
              <a:t>06/06/2018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D17648-89DC-44F0-989E-D69691B8083A}" type="slidenum">
              <a:rPr lang="en-GB" smtClean="0"/>
              <a:t>‹#›</a:t>
            </a:fld>
            <a:endParaRPr lang="en-GB"/>
          </a:p>
        </p:txBody>
      </p:sp>
    </p:spTree>
    <p:extLst>
      <p:ext uri="{BB962C8B-B14F-4D97-AF65-F5344CB8AC3E}">
        <p14:creationId xmlns:p14="http://schemas.microsoft.com/office/powerpoint/2010/main" val="2294452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F35842-3A3E-4CBA-B0AF-E4EB754C6B13}" type="datetimeFigureOut">
              <a:rPr lang="en-GB" smtClean="0"/>
              <a:t>06/06/2018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D17648-89DC-44F0-989E-D69691B8083A}" type="slidenum">
              <a:rPr lang="en-GB" smtClean="0"/>
              <a:t>‹#›</a:t>
            </a:fld>
            <a:endParaRPr lang="en-GB"/>
          </a:p>
        </p:txBody>
      </p:sp>
    </p:spTree>
    <p:extLst>
      <p:ext uri="{BB962C8B-B14F-4D97-AF65-F5344CB8AC3E}">
        <p14:creationId xmlns:p14="http://schemas.microsoft.com/office/powerpoint/2010/main" val="20797234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16380"/>
            <a:ext cx="9144000" cy="996041"/>
          </a:xfrm>
        </p:spPr>
        <p:txBody>
          <a:bodyPr/>
          <a:lstStyle/>
          <a:p>
            <a:r>
              <a:rPr lang="el-GR" b="1" dirty="0" smtClean="0"/>
              <a:t>ΕΞΕΛΙΞΗ </a:t>
            </a:r>
            <a:r>
              <a:rPr lang="en-GB" b="1" dirty="0" smtClean="0"/>
              <a:t>2</a:t>
            </a:r>
            <a:endParaRPr lang="en-GB" dirty="0"/>
          </a:p>
        </p:txBody>
      </p:sp>
      <p:sp>
        <p:nvSpPr>
          <p:cNvPr id="3" name="Rectangle 2"/>
          <p:cNvSpPr/>
          <p:nvPr/>
        </p:nvSpPr>
        <p:spPr>
          <a:xfrm>
            <a:off x="2784021" y="5800928"/>
            <a:ext cx="6637565" cy="461665"/>
          </a:xfrm>
          <a:prstGeom prst="rect">
            <a:avLst/>
          </a:prstGeom>
        </p:spPr>
        <p:txBody>
          <a:bodyPr wrap="square">
            <a:spAutoFit/>
          </a:bodyPr>
          <a:lstStyle/>
          <a:p>
            <a:pPr algn="ctr"/>
            <a:r>
              <a:rPr lang="el-GR" sz="2400" b="1" dirty="0" smtClean="0"/>
              <a:t>Η σύγχρονη σύνθεση</a:t>
            </a:r>
            <a:endParaRPr lang="el-GR" sz="2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15471" y="1363435"/>
            <a:ext cx="3174663" cy="4269922"/>
          </a:xfrm>
          <a:prstGeom prst="rect">
            <a:avLst/>
          </a:prstGeom>
        </p:spPr>
      </p:pic>
      <p:sp>
        <p:nvSpPr>
          <p:cNvPr id="6" name="Rectangle 5"/>
          <p:cNvSpPr/>
          <p:nvPr/>
        </p:nvSpPr>
        <p:spPr>
          <a:xfrm>
            <a:off x="1496786" y="2621233"/>
            <a:ext cx="2315936" cy="1754326"/>
          </a:xfrm>
          <a:prstGeom prst="rect">
            <a:avLst/>
          </a:prstGeom>
        </p:spPr>
        <p:txBody>
          <a:bodyPr wrap="square">
            <a:spAutoFit/>
          </a:bodyPr>
          <a:lstStyle/>
          <a:p>
            <a:r>
              <a:rPr lang="el-GR" dirty="0"/>
              <a:t>Καρικατούρα του Δαρβίνου ως πίθηκου, χαρακτηριστική της αντιπαλότητας στο θέμα της ανθρώπινης εξέλιξης</a:t>
            </a:r>
            <a:endParaRPr lang="en-GB" dirty="0"/>
          </a:p>
        </p:txBody>
      </p:sp>
    </p:spTree>
    <p:extLst>
      <p:ext uri="{BB962C8B-B14F-4D97-AF65-F5344CB8AC3E}">
        <p14:creationId xmlns:p14="http://schemas.microsoft.com/office/powerpoint/2010/main" val="9675073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77875"/>
          </a:xfrm>
        </p:spPr>
        <p:txBody>
          <a:bodyPr/>
          <a:lstStyle/>
          <a:p>
            <a:r>
              <a:rPr lang="el-GR" dirty="0" smtClean="0">
                <a:solidFill>
                  <a:srgbClr val="FF0000"/>
                </a:solidFill>
              </a:rPr>
              <a:t>Ερώτηση </a:t>
            </a:r>
            <a:r>
              <a:rPr lang="el-GR" dirty="0" err="1" smtClean="0">
                <a:solidFill>
                  <a:srgbClr val="FF0000"/>
                </a:solidFill>
              </a:rPr>
              <a:t>Παγκυπρίων</a:t>
            </a:r>
            <a:endParaRPr lang="en-GB" dirty="0">
              <a:solidFill>
                <a:srgbClr val="FF0000"/>
              </a:solidFill>
            </a:endParaRPr>
          </a:p>
        </p:txBody>
      </p:sp>
      <p:sp>
        <p:nvSpPr>
          <p:cNvPr id="4" name="Rectangle 3"/>
          <p:cNvSpPr/>
          <p:nvPr/>
        </p:nvSpPr>
        <p:spPr>
          <a:xfrm>
            <a:off x="791937" y="1184931"/>
            <a:ext cx="10825842" cy="4247317"/>
          </a:xfrm>
          <a:prstGeom prst="rect">
            <a:avLst/>
          </a:prstGeom>
        </p:spPr>
        <p:txBody>
          <a:bodyPr wrap="square">
            <a:spAutoFit/>
          </a:bodyPr>
          <a:lstStyle/>
          <a:p>
            <a:r>
              <a:rPr lang="el-GR" dirty="0"/>
              <a:t>(α) Όπως είναι γνωστό η βιολογική εξέλιξη στηρίζεται στη φυσική επιλογή που δρα σε ένα πληθυσμό ατόμων, του ιδίου είδους, που εμφανίζουν ποικιλομορφία σε συγκεκριμένα γενετικά χαρακτηριστικά τους. </a:t>
            </a:r>
            <a:endParaRPr lang="el-GR" dirty="0" smtClean="0"/>
          </a:p>
          <a:p>
            <a:r>
              <a:rPr lang="el-GR" dirty="0" smtClean="0"/>
              <a:t>ι</a:t>
            </a:r>
            <a:r>
              <a:rPr lang="el-GR" dirty="0"/>
              <a:t>. Να ονομάσετε τον βασικό μηχανισμό με τον οποίο προκύπτει η εμφάνιση ενός νέου γενετικού χαρακτηριστικού σε ένα οργανισμό ενός πληθυσμού. (μονάδα 1) </a:t>
            </a:r>
            <a:endParaRPr lang="el-GR" dirty="0" smtClean="0"/>
          </a:p>
          <a:p>
            <a:r>
              <a:rPr lang="el-GR" dirty="0" err="1" smtClean="0"/>
              <a:t>ιι</a:t>
            </a:r>
            <a:r>
              <a:rPr lang="el-GR" dirty="0"/>
              <a:t>. Να εξηγήσετε πώς θα μπορούσατε να καταλάβετε, σε βάθος χρόνου, αν αυτό το νέο γενετικό χαρακτηριστικό είναι επωφελές για τον οργανισμό που το φέρει σε ένα πληθυσμό. (μονάδες 2) </a:t>
            </a:r>
            <a:endParaRPr lang="el-GR" dirty="0" smtClean="0"/>
          </a:p>
          <a:p>
            <a:r>
              <a:rPr lang="el-GR" dirty="0" err="1" smtClean="0"/>
              <a:t>ιιι</a:t>
            </a:r>
            <a:r>
              <a:rPr lang="el-GR" dirty="0"/>
              <a:t>. Να εξηγήσετε, με βάση το παράδειγμα του «βιομηχανικού μελανισμού», γιατί το περιβάλλον είναι σημαντικός παράγοντας για να θεωρηθεί ένα γενετικό χαρακτηριστικό ως επωφελές, ή όχι, για τον οργανισμό σε ένα πληθυσμό. (μονάδες 2) </a:t>
            </a:r>
            <a:endParaRPr lang="el-GR" dirty="0" smtClean="0"/>
          </a:p>
          <a:p>
            <a:r>
              <a:rPr lang="el-GR" dirty="0" smtClean="0"/>
              <a:t>(</a:t>
            </a:r>
            <a:r>
              <a:rPr lang="el-GR" dirty="0"/>
              <a:t>β) Στη διαδικασία δημιουργίας νέων ειδών σημαντικό ρόλο έχουν οι μηχανισμοί γενετικής απομόνωσης οι οποίοι αποτρέπουν τη διασταύρωση ανάμεσα σε δύο (2) πληθυσμούς ενός είδους. </a:t>
            </a:r>
            <a:endParaRPr lang="el-GR" dirty="0" smtClean="0"/>
          </a:p>
          <a:p>
            <a:r>
              <a:rPr lang="el-GR" dirty="0" smtClean="0"/>
              <a:t>ι</a:t>
            </a:r>
            <a:r>
              <a:rPr lang="el-GR" dirty="0"/>
              <a:t>. Να αναφέρετε ένα (1) γεωγραφικό και ένα (1) μη γεωγραφικό αίτιο που μπορεί να οδηγήσει σε γενετική απομόνωση δύο (2) πληθυσμούς ενός είδους. (μονάδες 2) </a:t>
            </a:r>
            <a:endParaRPr lang="el-GR" dirty="0" smtClean="0"/>
          </a:p>
          <a:p>
            <a:r>
              <a:rPr lang="el-GR" dirty="0" err="1" smtClean="0"/>
              <a:t>ιι</a:t>
            </a:r>
            <a:r>
              <a:rPr lang="el-GR" dirty="0"/>
              <a:t>. Να περιγράψετε τρία (3) στάδια μιας απλουστευμένης διαδικασίας </a:t>
            </a:r>
            <a:r>
              <a:rPr lang="el-GR" dirty="0" err="1"/>
              <a:t>ειδογένεσης</a:t>
            </a:r>
            <a:r>
              <a:rPr lang="el-GR" dirty="0"/>
              <a:t> μέσω γεωγραφικής απομόνωσης. (μονάδες 3)</a:t>
            </a:r>
            <a:endParaRPr lang="en-GB" dirty="0"/>
          </a:p>
        </p:txBody>
      </p:sp>
    </p:spTree>
    <p:extLst>
      <p:ext uri="{BB962C8B-B14F-4D97-AF65-F5344CB8AC3E}">
        <p14:creationId xmlns:p14="http://schemas.microsoft.com/office/powerpoint/2010/main" val="189151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79664"/>
            <a:ext cx="10515600" cy="5597299"/>
          </a:xfrm>
        </p:spPr>
        <p:txBody>
          <a:bodyPr>
            <a:normAutofit lnSpcReduction="10000"/>
          </a:bodyPr>
          <a:lstStyle/>
          <a:p>
            <a:r>
              <a:rPr lang="el-GR" dirty="0"/>
              <a:t>Μετά τη δημοσίευση της εργασίας του Κάρολου Δαρβίνου οι περισσότεροι από τους βιολόγους της εποχής συμφωνούσαν ότι η ιδέα της εξέλιξης είναι μια πραγματικότητα. Η άποψη όμως του Δαρβίνου ότι ο μηχανισμός με τον οποίο προχωρεί η εξέλιξη είναι η φυσική επιλογή δεν είχε γίνει ακόμη εντελώς αποδεκτή. Ο σημαντικότερος λόγος γι’ αυτό ήταν ότι εκείνη την εποχή έλειπε μια πειστική θεωρία για την κληρονομικότητα, μια θεωρία δηλαδή που να μπορεί να εξηγήσει πώς μεταβιβάζονται τα χαρακτηριστικά από τους γονείς στους απογόνους αλλά και πώς δημιουργούνται νέα</a:t>
            </a:r>
            <a:r>
              <a:rPr lang="el-GR" dirty="0" smtClean="0"/>
              <a:t>.</a:t>
            </a:r>
          </a:p>
          <a:p>
            <a:r>
              <a:rPr lang="el-GR" dirty="0"/>
              <a:t>Ο Δαρβίνος είχε καταλάβει ότι το κλειδί για την εξήγηση της θεωρίας του ήταν η κληρονομικότητα. Η έλλειψη όμως μιας σχετικής θεωρίας τον ανάγκασε να αποδεχτεί </a:t>
            </a:r>
            <a:r>
              <a:rPr lang="el-GR" dirty="0" smtClean="0"/>
              <a:t>τη θεωρία </a:t>
            </a:r>
            <a:r>
              <a:rPr lang="el-GR" dirty="0"/>
              <a:t>της κληρονομικής μεταβίβασης των επίκτητων χαρακτηριστικών του Λαμάρκ, </a:t>
            </a:r>
            <a:r>
              <a:rPr lang="el-GR" dirty="0" smtClean="0"/>
              <a:t>η οποία </a:t>
            </a:r>
            <a:r>
              <a:rPr lang="el-GR" dirty="0"/>
              <a:t>βεβαίως ερχόταν σε διάσταση με το δικό του μοντέλο για την εξέλιξη.</a:t>
            </a:r>
            <a:endParaRPr lang="en-GB" dirty="0"/>
          </a:p>
          <a:p>
            <a:endParaRPr lang="en-GB" dirty="0"/>
          </a:p>
        </p:txBody>
      </p:sp>
    </p:spTree>
    <p:extLst>
      <p:ext uri="{BB962C8B-B14F-4D97-AF65-F5344CB8AC3E}">
        <p14:creationId xmlns:p14="http://schemas.microsoft.com/office/powerpoint/2010/main" val="3958581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93964"/>
            <a:ext cx="10515600" cy="5482999"/>
          </a:xfrm>
        </p:spPr>
        <p:txBody>
          <a:bodyPr>
            <a:normAutofit fontScale="77500" lnSpcReduction="20000"/>
          </a:bodyPr>
          <a:lstStyle/>
          <a:p>
            <a:r>
              <a:rPr lang="el-GR" dirty="0"/>
              <a:t>Από ένα παράδοξο παιχνίδι της τύχης, την εποχή που ο Δαρβίνος καταπιανόταν με τη στήριξη της θεωρίας του, ο Γρηγόριος Μέντελ (1822-1884) δημοσίευσε την εργασία του για την κληρονομικότητα, μια εργασία η οποία θα είχε δώσει στο Δαρβίνο, αν ήταν ενήμερος γι’ αυτήν, την απαραίτητη γενετική βάση προκειμένου να εδραιώσει τη θεωρία της φυσικής επιλογής.</a:t>
            </a:r>
          </a:p>
          <a:p>
            <a:endParaRPr lang="el-GR" dirty="0"/>
          </a:p>
          <a:p>
            <a:r>
              <a:rPr lang="el-GR" dirty="0"/>
              <a:t>Το τοπίο όμως στις αρχές της δεκαετίας του 1940 είχε αλλάξει ριζικά. Η εργασία του Μέντελ, δηλαδή η κλασική Γενετική, ήταν από καιρό αποδεκτή και έτσι είχε επιλυθεί το πρόβλημα του τρόπου μεταβίβασης των κληρονομικών χαρακτηριστικών. Επιπλέον είχε γίνει κατανοητή η σημασία των μεταλλάξεων, δηλαδή των δραστικών μεταβολών </a:t>
            </a:r>
            <a:r>
              <a:rPr lang="el-GR" dirty="0" smtClean="0"/>
              <a:t>του γενετικού </a:t>
            </a:r>
            <a:r>
              <a:rPr lang="el-GR" dirty="0"/>
              <a:t>υλικού στην εμφάνιση νέων χαρακτηριστικών, ενώ είχε καθιερωθεί ένας νέος κλάδος στη Γενετική, η Γενετική Πληθυσμών, χάρη στην οποία η εξέλιξη συνδέθηκε με τις μεταβολές των συχνοτήτων των γονιδίων στους πληθυσμούς.</a:t>
            </a:r>
          </a:p>
          <a:p>
            <a:endParaRPr lang="el-GR" dirty="0"/>
          </a:p>
          <a:p>
            <a:r>
              <a:rPr lang="el-GR" dirty="0"/>
              <a:t>Αποτέλεσμα αυτών των δεδομένων ήταν η </a:t>
            </a:r>
            <a:r>
              <a:rPr lang="el-GR" dirty="0" err="1"/>
              <a:t>επαναδιατύπωση</a:t>
            </a:r>
            <a:r>
              <a:rPr lang="el-GR" dirty="0"/>
              <a:t> της θεωρίας του Δαρβίνου σε μια σύγχρονη θεωρία για την εξέλιξη, τη συνθετική θεωρία. Η συνθετική θεωρία δεν αναιρεί τον πυρήνα της συλλογιστικής του Δαρβίνου, αντίθετα τον εμπλουτίζει με τα νέα δεδομένα από τις ανακαλύψεις της Μοριακής Βιολογίας και της Γενετικής Πληθυσμών.</a:t>
            </a:r>
          </a:p>
          <a:p>
            <a:endParaRPr lang="en-GB" dirty="0"/>
          </a:p>
        </p:txBody>
      </p:sp>
    </p:spTree>
    <p:extLst>
      <p:ext uri="{BB962C8B-B14F-4D97-AF65-F5344CB8AC3E}">
        <p14:creationId xmlns:p14="http://schemas.microsoft.com/office/powerpoint/2010/main" val="1838901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Οι παράγοντες που διαμορφώνουν την εξελικτική πορεία</a:t>
            </a:r>
            <a:endParaRPr lang="en-GB" dirty="0"/>
          </a:p>
        </p:txBody>
      </p:sp>
      <p:sp>
        <p:nvSpPr>
          <p:cNvPr id="3" name="Content Placeholder 2"/>
          <p:cNvSpPr>
            <a:spLocks noGrp="1"/>
          </p:cNvSpPr>
          <p:nvPr>
            <p:ph idx="1"/>
          </p:nvPr>
        </p:nvSpPr>
        <p:spPr/>
        <p:txBody>
          <a:bodyPr/>
          <a:lstStyle/>
          <a:p>
            <a:pPr marL="0" indent="0">
              <a:buNone/>
            </a:pPr>
            <a:r>
              <a:rPr lang="el-GR" dirty="0"/>
              <a:t>Σύμφωνα με τη νέα αντίληψη για την εξέλιξη, οι παράγοντες που διαμορφώνουν </a:t>
            </a:r>
            <a:r>
              <a:rPr lang="el-GR" dirty="0" smtClean="0"/>
              <a:t>την εξελικτική </a:t>
            </a:r>
            <a:r>
              <a:rPr lang="el-GR" dirty="0"/>
              <a:t>πορεία </a:t>
            </a:r>
            <a:r>
              <a:rPr lang="el-GR" dirty="0" smtClean="0"/>
              <a:t>είναι:</a:t>
            </a:r>
          </a:p>
          <a:p>
            <a:r>
              <a:rPr lang="el-GR" sz="4400" dirty="0" smtClean="0"/>
              <a:t>Η </a:t>
            </a:r>
            <a:r>
              <a:rPr lang="el-GR" sz="4400" dirty="0"/>
              <a:t>ποικιλομορφία των κληρονομικών χαρακτηριστικών, </a:t>
            </a:r>
            <a:endParaRPr lang="el-GR" sz="4400" dirty="0" smtClean="0"/>
          </a:p>
          <a:p>
            <a:r>
              <a:rPr lang="el-GR" sz="4400" dirty="0" smtClean="0"/>
              <a:t>Η φυσική επιλογή  </a:t>
            </a:r>
          </a:p>
          <a:p>
            <a:r>
              <a:rPr lang="el-GR" sz="4400" dirty="0" smtClean="0"/>
              <a:t>Η γενετική απομόνωση</a:t>
            </a:r>
            <a:endParaRPr lang="en-GB" sz="4400" dirty="0"/>
          </a:p>
          <a:p>
            <a:endParaRPr lang="en-GB" dirty="0"/>
          </a:p>
        </p:txBody>
      </p:sp>
    </p:spTree>
    <p:extLst>
      <p:ext uri="{BB962C8B-B14F-4D97-AF65-F5344CB8AC3E}">
        <p14:creationId xmlns:p14="http://schemas.microsoft.com/office/powerpoint/2010/main" val="1262361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63625"/>
          </a:xfrm>
        </p:spPr>
        <p:txBody>
          <a:bodyPr/>
          <a:lstStyle/>
          <a:p>
            <a:r>
              <a:rPr lang="el-GR" b="1" dirty="0"/>
              <a:t>Ποικιλομορφία</a:t>
            </a:r>
            <a:endParaRPr lang="en-GB" b="1" dirty="0"/>
          </a:p>
        </p:txBody>
      </p:sp>
      <p:sp>
        <p:nvSpPr>
          <p:cNvPr id="3" name="Content Placeholder 2"/>
          <p:cNvSpPr>
            <a:spLocks noGrp="1"/>
          </p:cNvSpPr>
          <p:nvPr>
            <p:ph idx="1"/>
          </p:nvPr>
        </p:nvSpPr>
        <p:spPr>
          <a:xfrm>
            <a:off x="838200" y="1518557"/>
            <a:ext cx="10515600" cy="4658406"/>
          </a:xfrm>
        </p:spPr>
        <p:txBody>
          <a:bodyPr>
            <a:normAutofit fontScale="85000" lnSpcReduction="20000"/>
          </a:bodyPr>
          <a:lstStyle/>
          <a:p>
            <a:r>
              <a:rPr lang="el-GR" dirty="0"/>
              <a:t>Όπως έχει ήδη αναφερθεί, αν εξαιρέσουμε τους </a:t>
            </a:r>
            <a:r>
              <a:rPr lang="el-GR" dirty="0" err="1"/>
              <a:t>μονοζυγωτικούς</a:t>
            </a:r>
            <a:r>
              <a:rPr lang="el-GR" dirty="0"/>
              <a:t> διδύμους και τα άτομα που ανήκουν στον ίδιο κλώνο μικροοργανισμών, δεν υπάρχει κανένας οργανισμός επάνω στη Γη που να είναι απολύτως όμοιος με κάποιον άλλο. Ανάμεσα στους βασικούς μηχανισμούς με τους οποίους δημιουργείται ο απέραντος πλούτος των μορφών ζωής, δηλαδή η ποικιλομορφία, περιλαμβάνονται οι γονιδιακές μεταλλάξεις. Οι μεταλλάξεις οφείλονται είτε σε τυχαία λάθη κατά την αντιγραφή του DNA είτε σε φυσικούς ή χημικούς παράγοντες που αλλοιώνουν τη δομή του DNA. Χάρη σ’ αυτές δημιουργούνται νέα γονίδια που καθορίζουν την εμφάνιση νέων χαρακτηριστικών. Τα χαρακτηριστικά αυτά, στις περισσότερες περιπτώσεις, δεν είναι επωφελή για το φορέα τους. Ωστόσο, σε μερικές περιπτώσεις, είναι πιθανόν μια μετάλλαξη να προσφέρει αυξημένες δυνατότητες επιβίωσης στο άτομο που την υπέστη, επειδή τυχαίνει το χαρακτηριστικό που δημιουργεί να είναι συμβατό με τις νέες συνθήκες που επικρατούν στο περιβάλλον.</a:t>
            </a:r>
            <a:endParaRPr lang="en-GB" dirty="0"/>
          </a:p>
          <a:p>
            <a:r>
              <a:rPr lang="el-GR" dirty="0" smtClean="0"/>
              <a:t>Οι </a:t>
            </a:r>
            <a:r>
              <a:rPr lang="el-GR" dirty="0"/>
              <a:t>μεταλλάξεις από μόνες τους δεν είναι ικανές να προσανατολίσουν την εξελικτική πορεία προς ορισμένη κατεύθυνση, προσφέρουν όμως το υλικό επάνω στο οποίο δρα η φυσική επιλογή.</a:t>
            </a:r>
            <a:endParaRPr lang="en-GB" dirty="0"/>
          </a:p>
          <a:p>
            <a:endParaRPr lang="en-GB" dirty="0"/>
          </a:p>
        </p:txBody>
      </p:sp>
    </p:spTree>
    <p:extLst>
      <p:ext uri="{BB962C8B-B14F-4D97-AF65-F5344CB8AC3E}">
        <p14:creationId xmlns:p14="http://schemas.microsoft.com/office/powerpoint/2010/main" val="3247767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49325"/>
          </a:xfrm>
        </p:spPr>
        <p:txBody>
          <a:bodyPr/>
          <a:lstStyle/>
          <a:p>
            <a:r>
              <a:rPr lang="el-GR" b="1" dirty="0" smtClean="0"/>
              <a:t>Φυσική επιλογή</a:t>
            </a:r>
            <a:endParaRPr lang="en-GB" b="1" dirty="0"/>
          </a:p>
        </p:txBody>
      </p:sp>
      <p:sp>
        <p:nvSpPr>
          <p:cNvPr id="3" name="Content Placeholder 2"/>
          <p:cNvSpPr>
            <a:spLocks noGrp="1"/>
          </p:cNvSpPr>
          <p:nvPr>
            <p:ph idx="1"/>
          </p:nvPr>
        </p:nvSpPr>
        <p:spPr>
          <a:xfrm>
            <a:off x="838200" y="1453243"/>
            <a:ext cx="10515600" cy="4723720"/>
          </a:xfrm>
        </p:spPr>
        <p:txBody>
          <a:bodyPr>
            <a:normAutofit fontScale="85000" lnSpcReduction="10000"/>
          </a:bodyPr>
          <a:lstStyle/>
          <a:p>
            <a:r>
              <a:rPr lang="el-GR" dirty="0"/>
              <a:t>Η φυσική επιλογή είναι η διαδικασία η οποία καθορίζει την τύχη των γονιδίων στις επόμενες γενιές. Με αυτή τη διαδικασία μεταβάλλεται η συχνότητά τους, δηλαδή το ποσοστό με το οποίο απαντά ένα γονίδιο σε έναν πληθυσμό. Κάποιοι συνδυασμοί γονιδίων προσδίδουν στους φορείς τους είτε μεγαλύτερη βιωσιμότητα είτε μεγαλύτερη αναπαραγωγική ικανότητα.</a:t>
            </a:r>
            <a:endParaRPr lang="en-GB" dirty="0"/>
          </a:p>
          <a:p>
            <a:r>
              <a:rPr lang="el-GR" dirty="0"/>
              <a:t>Με τη φυσική επιλογή επιλέγονται τα άτομα που πλεονεκτούν έναντι των άλλων, γιατί παρουσιάζουν μεγαλύτερες δυνατότητες επιβίωσης στο συγκεκριμένο περιβάλλον, είναι δηλαδή τα καλύτερα προσαρμοσμένα άτομα. Τα γονίδια των επιλεγμένων ατόμων αυξάνουν τη συχνότητα εμφάνισής τους στον πληθυσμό και στο τέλος επικρατούν. Σταδιακά πληθαίνουν τα χαρακτηριστικά των ατόμων που επιλέγονται, ενώ τα χαρακτηριστικά των ατόμων που εξαφανίζονται γίνονται όλο και πιο σπάνια</a:t>
            </a:r>
            <a:r>
              <a:rPr lang="el-GR" dirty="0" smtClean="0"/>
              <a:t>.</a:t>
            </a:r>
          </a:p>
          <a:p>
            <a:r>
              <a:rPr lang="el-GR" dirty="0"/>
              <a:t>Με τη φυσική επιλογή αυξάνεται η συχνότητα εμφάνισης των γονιδίων που είναι ευνοϊκά για την επιβίωση και την αναπαραγωγή των ατόμων.</a:t>
            </a: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2887457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98311"/>
          </a:xfrm>
        </p:spPr>
        <p:txBody>
          <a:bodyPr/>
          <a:lstStyle/>
          <a:p>
            <a:r>
              <a:rPr lang="el-GR" b="1" dirty="0" smtClean="0"/>
              <a:t>Γενετική απομόνωση</a:t>
            </a:r>
            <a:endParaRPr lang="en-GB" b="1" dirty="0"/>
          </a:p>
        </p:txBody>
      </p:sp>
      <p:sp>
        <p:nvSpPr>
          <p:cNvPr id="3" name="Content Placeholder 2"/>
          <p:cNvSpPr>
            <a:spLocks noGrp="1"/>
          </p:cNvSpPr>
          <p:nvPr>
            <p:ph idx="1"/>
          </p:nvPr>
        </p:nvSpPr>
        <p:spPr>
          <a:xfrm>
            <a:off x="838200" y="1469571"/>
            <a:ext cx="10515600" cy="4707392"/>
          </a:xfrm>
        </p:spPr>
        <p:txBody>
          <a:bodyPr/>
          <a:lstStyle/>
          <a:p>
            <a:pPr marL="0" indent="0">
              <a:buNone/>
            </a:pPr>
            <a:r>
              <a:rPr lang="el-GR" dirty="0"/>
              <a:t>Προϋπόθεση για την ολοκλήρωση της εξελικτικής διαδικασίας είναι να απομονωθούν γενετικά οι πληθυσμοί του ίδιου είδους, ώστε να ακολουθήσουν διαφορετική εξελικτική πορεία που θα οδηγήσει στη δημιουργία ενός νέου είδους. Από τους σημαντικότερους μηχανισμούς απομόνωσης είναι η γεωγραφική απομόνωση. Σ’ αυτήν ένας πληθυσμός χωρίζεται σε ομάδες λόγω κάποιου γεωγραφικού φραγμού (π.χ. δημιουργία νησιών, σχηματισμός λιμνών, εμφάνιση βουνών, αλλαγές στο γενετικό υλικό τους και να υφίστανται διαφορετικά τη δράση της φυσικής επιλογής. Αυτό σταδιακά οδηγεί σε διαφοροποιήσεις, οι οποίες έχουν ως αποτέλεσμα τη δημιουργία νέων ειδών.</a:t>
            </a:r>
            <a:endParaRPr lang="en-GB" dirty="0"/>
          </a:p>
        </p:txBody>
      </p:sp>
    </p:spTree>
    <p:extLst>
      <p:ext uri="{BB962C8B-B14F-4D97-AF65-F5344CB8AC3E}">
        <p14:creationId xmlns:p14="http://schemas.microsoft.com/office/powerpoint/2010/main" val="784653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29149" y="489858"/>
            <a:ext cx="6988629" cy="5687106"/>
          </a:xfrm>
        </p:spPr>
        <p:txBody>
          <a:bodyPr>
            <a:normAutofit fontScale="47500" lnSpcReduction="20000"/>
          </a:bodyPr>
          <a:lstStyle/>
          <a:p>
            <a:pPr marL="0" indent="0">
              <a:buNone/>
            </a:pPr>
            <a:r>
              <a:rPr lang="el-GR" sz="4200" b="1" dirty="0"/>
              <a:t>Πώς δημιουργούνται τα νέα είδη</a:t>
            </a:r>
          </a:p>
          <a:p>
            <a:r>
              <a:rPr lang="el-GR" sz="2900" dirty="0" smtClean="0"/>
              <a:t>Στη </a:t>
            </a:r>
            <a:r>
              <a:rPr lang="el-GR" sz="2900" dirty="0"/>
              <a:t>διαδικασία προσαρμογής των πληθυσμών στις μεταβολές του περιβάλλοντος </a:t>
            </a:r>
            <a:r>
              <a:rPr lang="el-GR" sz="2900" dirty="0" smtClean="0"/>
              <a:t>προκαλούνται </a:t>
            </a:r>
            <a:r>
              <a:rPr lang="el-GR" sz="2900" dirty="0"/>
              <a:t>αλλαγές στη γενετική τους δομή, με αποτέλεσμα οι πληθυσμοί να </a:t>
            </a:r>
            <a:r>
              <a:rPr lang="el-GR" sz="2900" dirty="0" smtClean="0"/>
              <a:t>εκδηλώνουν διαφορές </a:t>
            </a:r>
            <a:r>
              <a:rPr lang="el-GR" sz="2900" dirty="0"/>
              <a:t>στη μορφολογία και τη φυσιολογία τους. Όταν οι αλλαγές αυτές </a:t>
            </a:r>
            <a:r>
              <a:rPr lang="el-GR" sz="2900" dirty="0" smtClean="0"/>
              <a:t>προχωρήσουν στο </a:t>
            </a:r>
            <a:r>
              <a:rPr lang="el-GR" sz="2900" dirty="0"/>
              <a:t>σημείο που δεν είναι δυνατή η γέννηση βιώσιμων και γόνιμων απογόνων (αναπαραγωγική απομόνωση), τότε έχουμε τη δημιουργία ενός καινούριου είδους. Η διαδικασία δημιουργίας ενός νέου είδους ονομάζεται </a:t>
            </a:r>
            <a:r>
              <a:rPr lang="el-GR" sz="2900" dirty="0" err="1"/>
              <a:t>ειδογένεση</a:t>
            </a:r>
            <a:r>
              <a:rPr lang="el-GR" sz="2900" dirty="0"/>
              <a:t>.</a:t>
            </a:r>
          </a:p>
          <a:p>
            <a:r>
              <a:rPr lang="el-GR" sz="2900" dirty="0" smtClean="0"/>
              <a:t>Προϋπόθεση </a:t>
            </a:r>
            <a:r>
              <a:rPr lang="el-GR" sz="2900" dirty="0"/>
              <a:t>για να αλλάξει η γενετική δομή των πληθυσμών είναι οι πληθυσμοί </a:t>
            </a:r>
            <a:r>
              <a:rPr lang="el-GR" sz="2900" dirty="0" smtClean="0"/>
              <a:t>να ζουν </a:t>
            </a:r>
            <a:r>
              <a:rPr lang="el-GR" sz="2900" dirty="0"/>
              <a:t>απομονωμένοι μεταξύ τους. Η απομόνωση μπορεί να είναι γεωγραφική ή αναπαραγωγική. Φυσικά αίτια όπως βουνά, φαράγγια κτλ. πιθανόν να λειτουργήσουν ως γεωγραφικά εμπόδια, τα οποία παρεμποδίζουν την ανταλλαγή γονιδίων ανάμεσα σε </a:t>
            </a:r>
            <a:r>
              <a:rPr lang="el-GR" sz="2900" dirty="0" smtClean="0"/>
              <a:t>δύο πληθυσμούς</a:t>
            </a:r>
            <a:r>
              <a:rPr lang="el-GR" sz="2900" dirty="0"/>
              <a:t>. Πληθυσμοί που ζουν χωριστά για μακρά χρονικά διαστήματα πιθανόν </a:t>
            </a:r>
            <a:r>
              <a:rPr lang="el-GR" sz="2900" dirty="0" smtClean="0"/>
              <a:t>να αναπτύξουν </a:t>
            </a:r>
            <a:r>
              <a:rPr lang="el-GR" sz="2900" dirty="0"/>
              <a:t>αναπαραγωγική απομόνωση.</a:t>
            </a:r>
          </a:p>
          <a:p>
            <a:r>
              <a:rPr lang="el-GR" sz="2900" dirty="0" smtClean="0"/>
              <a:t>Η </a:t>
            </a:r>
            <a:r>
              <a:rPr lang="el-GR" sz="2900" dirty="0"/>
              <a:t>αναπαραγωγική απομόνωση μπορεί να οφείλεται σε μηχανισμούς που δεν επιτρέπουν τη συνεύρεση των δύο πληθυσμών, όπως είναι για παράδειγμα η διαφορετική ανατομία των γεννητικών τους οργάνων, η διαφορετική αναπαραγωγική εποχή και ο διαφορετικός χώρος κατοικίας, ή σε μηχανισμούς που δεν επιτρέπουν τη βιωσιμότητα των απογόνων, όπως είναι για παράδειγμα η ύπαρξη διαφορετικού αριθμού χρωμοσωμάτων στους γαμέτες.</a:t>
            </a:r>
          </a:p>
          <a:p>
            <a:r>
              <a:rPr lang="el-GR" sz="2900" dirty="0" smtClean="0"/>
              <a:t>Όσον </a:t>
            </a:r>
            <a:r>
              <a:rPr lang="el-GR" sz="2900" dirty="0"/>
              <a:t>αφορά την απλούστερη περίπτωση </a:t>
            </a:r>
            <a:r>
              <a:rPr lang="el-GR" sz="2900" dirty="0" err="1"/>
              <a:t>ειδογένεσης</a:t>
            </a:r>
            <a:r>
              <a:rPr lang="el-GR" sz="2900" dirty="0"/>
              <a:t>, μπορεί κανείς να υποθέσει </a:t>
            </a:r>
            <a:r>
              <a:rPr lang="el-GR" sz="2900" dirty="0" smtClean="0"/>
              <a:t>ότι η </a:t>
            </a:r>
            <a:r>
              <a:rPr lang="el-GR" sz="2900" dirty="0"/>
              <a:t>σειρά εξέλιξης των γεγονότων έχει ως εξής:</a:t>
            </a:r>
          </a:p>
          <a:p>
            <a:pPr marL="0" indent="0">
              <a:buNone/>
            </a:pPr>
            <a:r>
              <a:rPr lang="el-GR" sz="2900" dirty="0" smtClean="0"/>
              <a:t>1</a:t>
            </a:r>
            <a:r>
              <a:rPr lang="el-GR" sz="2900" dirty="0"/>
              <a:t>. δύο πληθυσμοί ενός είδους απομονώνονται, ώστε η αναπαραγωγή μεταξύ τους </a:t>
            </a:r>
            <a:r>
              <a:rPr lang="el-GR" sz="2900" dirty="0" smtClean="0"/>
              <a:t>να είναι </a:t>
            </a:r>
            <a:r>
              <a:rPr lang="el-GR" sz="2900" dirty="0"/>
              <a:t>αδύνατη. Συνήθως η απομόνωση των πληθυσμών οφείλεται σε μεγάλες αποστάσεις ή σε κάποιο γεωγραφικό εμπόδιο. Η αναπαραγωγική όμως απομόνωση είναι δυνατό να προκύψει και από αιτίες εποχικές, λειτουργικές ή συμπεριφοράς.</a:t>
            </a:r>
          </a:p>
          <a:p>
            <a:pPr marL="0" indent="0">
              <a:buNone/>
            </a:pPr>
            <a:r>
              <a:rPr lang="el-GR" sz="2900" dirty="0"/>
              <a:t>2. Τα αποθέματα των γονιδίων των δύο πληθυσμών δεν επικοινωνούν. Με την </a:t>
            </a:r>
            <a:r>
              <a:rPr lang="el-GR" sz="2900" dirty="0" smtClean="0"/>
              <a:t>πάροδο του </a:t>
            </a:r>
            <a:r>
              <a:rPr lang="el-GR" sz="2900" dirty="0"/>
              <a:t>χρόνου μεταλλάξεις και επιλογή κάνουν τους δύο πληθυσμούς γενετικά διαφορετικούς, ώστε να μην μπορούν πλέον να αποκτήσουν βιώσιμους και γόνιμους απογόνους.</a:t>
            </a:r>
          </a:p>
          <a:p>
            <a:pPr marL="0" indent="0">
              <a:buNone/>
            </a:pPr>
            <a:r>
              <a:rPr lang="el-GR" sz="2900" dirty="0"/>
              <a:t>3. Όταν παρατηρηθεί αυτό, η διαδικασία της </a:t>
            </a:r>
            <a:r>
              <a:rPr lang="el-GR" sz="2900" dirty="0" err="1"/>
              <a:t>ειδογένεσης</a:t>
            </a:r>
            <a:r>
              <a:rPr lang="el-GR" sz="2900" dirty="0"/>
              <a:t> έχει ολοκληρωθεί. Δύο </a:t>
            </a:r>
            <a:r>
              <a:rPr lang="el-GR" sz="2900" dirty="0" smtClean="0"/>
              <a:t>είδη υπάρχουν </a:t>
            </a:r>
            <a:r>
              <a:rPr lang="el-GR" sz="2900" dirty="0"/>
              <a:t>εκεί που πριν υπήρχε ένα.</a:t>
            </a:r>
          </a:p>
          <a:p>
            <a:endParaRPr lang="en-GB"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814387" y="574131"/>
            <a:ext cx="3431042" cy="5614398"/>
          </a:xfrm>
          <a:prstGeom prst="rect">
            <a:avLst/>
          </a:prstGeom>
          <a:noFill/>
          <a:ln>
            <a:noFill/>
          </a:ln>
        </p:spPr>
      </p:pic>
    </p:spTree>
    <p:extLst>
      <p:ext uri="{BB962C8B-B14F-4D97-AF65-F5344CB8AC3E}">
        <p14:creationId xmlns:p14="http://schemas.microsoft.com/office/powerpoint/2010/main" val="441207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84809" y="689863"/>
            <a:ext cx="7903301" cy="336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759779" y="4408714"/>
            <a:ext cx="2539092" cy="461665"/>
          </a:xfrm>
          <a:prstGeom prst="rect">
            <a:avLst/>
          </a:prstGeom>
          <a:noFill/>
        </p:spPr>
        <p:txBody>
          <a:bodyPr wrap="square" rtlCol="0">
            <a:spAutoFit/>
          </a:bodyPr>
          <a:lstStyle/>
          <a:p>
            <a:r>
              <a:rPr lang="el-GR" sz="2400" b="1" i="1" dirty="0" smtClean="0"/>
              <a:t>Ποικιλομορφία</a:t>
            </a:r>
            <a:endParaRPr lang="en-GB" sz="2400" b="1" i="1" dirty="0"/>
          </a:p>
        </p:txBody>
      </p:sp>
    </p:spTree>
    <p:extLst>
      <p:ext uri="{BB962C8B-B14F-4D97-AF65-F5344CB8AC3E}">
        <p14:creationId xmlns:p14="http://schemas.microsoft.com/office/powerpoint/2010/main" val="15538067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1152</TotalTime>
  <Words>1399</Words>
  <Application>Microsoft Office PowerPoint</Application>
  <PresentationFormat>Custom</PresentationFormat>
  <Paragraphs>41</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ΕΞΕΛΙΞΗ 2</vt:lpstr>
      <vt:lpstr>PowerPoint Presentation</vt:lpstr>
      <vt:lpstr>PowerPoint Presentation</vt:lpstr>
      <vt:lpstr>Οι παράγοντες που διαμορφώνουν την εξελικτική πορεία</vt:lpstr>
      <vt:lpstr>Ποικιλομορφία</vt:lpstr>
      <vt:lpstr>Φυσική επιλογή</vt:lpstr>
      <vt:lpstr>Γενετική απομόνωση</vt:lpstr>
      <vt:lpstr>PowerPoint Presentation</vt:lpstr>
      <vt:lpstr>PowerPoint Presentation</vt:lpstr>
      <vt:lpstr>Ερώτηση Παγκυπρίων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ΟΜΟΙΟΣΤΑΣΗ</dc:title>
  <dc:creator>Mikis</dc:creator>
  <cp:lastModifiedBy>MIKIS HADJINEOPHYTOU</cp:lastModifiedBy>
  <cp:revision>189</cp:revision>
  <cp:lastPrinted>2018-01-22T06:37:22Z</cp:lastPrinted>
  <dcterms:created xsi:type="dcterms:W3CDTF">2017-08-22T21:19:01Z</dcterms:created>
  <dcterms:modified xsi:type="dcterms:W3CDTF">2018-06-06T11:50:04Z</dcterms:modified>
</cp:coreProperties>
</file>