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69" d="100"/>
          <a:sy n="69" d="100"/>
        </p:scale>
        <p:origin x="-8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AFA3CF-C8A5-4F4C-82A6-C5E1478A6A88}" type="datetimeFigureOut">
              <a:rPr lang="en-GB" smtClean="0"/>
              <a:t>15/03/2018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EF0843-43B0-4A57-B74D-A69AF4F7A6A7}" type="slidenum">
              <a:rPr lang="en-GB" smtClean="0"/>
              <a:t>‹#›</a:t>
            </a:fld>
            <a:endParaRPr lang="en-GB"/>
          </a:p>
        </p:txBody>
      </p:sp>
    </p:spTree>
    <p:extLst>
      <p:ext uri="{BB962C8B-B14F-4D97-AF65-F5344CB8AC3E}">
        <p14:creationId xmlns:p14="http://schemas.microsoft.com/office/powerpoint/2010/main" val="1305113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15/03/2018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6380"/>
            <a:ext cx="9144000" cy="996041"/>
          </a:xfrm>
        </p:spPr>
        <p:txBody>
          <a:bodyPr/>
          <a:lstStyle/>
          <a:p>
            <a:r>
              <a:rPr lang="el-GR" b="1" dirty="0" smtClean="0"/>
              <a:t>ΕΞΕΛΙΞΗ 3</a:t>
            </a:r>
            <a:endParaRPr lang="en-GB" dirty="0"/>
          </a:p>
        </p:txBody>
      </p:sp>
      <p:sp>
        <p:nvSpPr>
          <p:cNvPr id="3" name="Rectangle 2"/>
          <p:cNvSpPr/>
          <p:nvPr/>
        </p:nvSpPr>
        <p:spPr>
          <a:xfrm>
            <a:off x="2679245" y="5490404"/>
            <a:ext cx="6833507" cy="923330"/>
          </a:xfrm>
          <a:prstGeom prst="rect">
            <a:avLst/>
          </a:prstGeom>
        </p:spPr>
        <p:txBody>
          <a:bodyPr wrap="square">
            <a:spAutoFit/>
          </a:bodyPr>
          <a:lstStyle/>
          <a:p>
            <a:pPr algn="ctr"/>
            <a:r>
              <a:rPr lang="el-GR" sz="5400" dirty="0" smtClean="0"/>
              <a:t>Φυλογένεση</a:t>
            </a:r>
            <a:endParaRPr lang="el-GR" sz="5400" dirty="0"/>
          </a:p>
        </p:txBody>
      </p:sp>
      <p:pic>
        <p:nvPicPr>
          <p:cNvPr id="4" name="Picture 3"/>
          <p:cNvPicPr>
            <a:picLocks noChangeAspect="1"/>
          </p:cNvPicPr>
          <p:nvPr/>
        </p:nvPicPr>
        <p:blipFill>
          <a:blip r:embed="rId2"/>
          <a:stretch>
            <a:fillRect/>
          </a:stretch>
        </p:blipFill>
        <p:spPr>
          <a:xfrm>
            <a:off x="3695225" y="1213263"/>
            <a:ext cx="4801549" cy="4017779"/>
          </a:xfrm>
          <a:prstGeom prst="rect">
            <a:avLst/>
          </a:prstGeom>
        </p:spPr>
      </p:pic>
    </p:spTree>
    <p:extLst>
      <p:ext uri="{BB962C8B-B14F-4D97-AF65-F5344CB8AC3E}">
        <p14:creationId xmlns:p14="http://schemas.microsoft.com/office/powerpoint/2010/main" val="9675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975" y="218675"/>
            <a:ext cx="6815149" cy="4246362"/>
          </a:xfrm>
          <a:prstGeom prst="rect">
            <a:avLst/>
          </a:prstGeom>
        </p:spPr>
      </p:pic>
      <p:pic>
        <p:nvPicPr>
          <p:cNvPr id="5" name="Picture 4"/>
          <p:cNvPicPr>
            <a:picLocks noChangeAspect="1"/>
          </p:cNvPicPr>
          <p:nvPr/>
        </p:nvPicPr>
        <p:blipFill>
          <a:blip r:embed="rId3"/>
          <a:stretch>
            <a:fillRect/>
          </a:stretch>
        </p:blipFill>
        <p:spPr>
          <a:xfrm>
            <a:off x="6984124" y="218675"/>
            <a:ext cx="4026256" cy="6324015"/>
          </a:xfrm>
          <a:prstGeom prst="rect">
            <a:avLst/>
          </a:prstGeom>
        </p:spPr>
      </p:pic>
      <p:sp>
        <p:nvSpPr>
          <p:cNvPr id="6" name="TextBox 5"/>
          <p:cNvSpPr txBox="1"/>
          <p:nvPr/>
        </p:nvSpPr>
        <p:spPr>
          <a:xfrm>
            <a:off x="168975" y="4532401"/>
            <a:ext cx="6641728" cy="2246769"/>
          </a:xfrm>
          <a:prstGeom prst="rect">
            <a:avLst/>
          </a:prstGeom>
          <a:noFill/>
          <a:ln>
            <a:solidFill>
              <a:schemeClr val="tx1"/>
            </a:solidFill>
          </a:ln>
        </p:spPr>
        <p:txBody>
          <a:bodyPr wrap="square" rtlCol="0">
            <a:spAutoFit/>
          </a:bodyPr>
          <a:lstStyle/>
          <a:p>
            <a:r>
              <a:rPr lang="el-GR" sz="2000" dirty="0" smtClean="0"/>
              <a:t>Πολλά απολιθώματα </a:t>
            </a:r>
            <a:r>
              <a:rPr lang="el-GR" sz="2000" dirty="0"/>
              <a:t>μπορεί να καταστράφηκαν από σεισμούς, ηφαιστειακές εκρήξεις κ.ά. Όλα αυτά έχουν ως αποτέλεσμα να μην υπάρχει ένα πλήρες αρχείο απολιθωμάτων για όλους τους οργανισμούς που έζησαν κάποτε στη Γη. Έτσι το φυλογενετικό δέντρο που κατασκευάζεται είναι ένα παζλ από το οποίο όμως λείπουν κομμάτια</a:t>
            </a:r>
            <a:r>
              <a:rPr lang="el-GR" sz="2000" dirty="0" smtClean="0"/>
              <a:t>.</a:t>
            </a:r>
            <a:endParaRPr lang="en-GB" dirty="0"/>
          </a:p>
        </p:txBody>
      </p:sp>
    </p:spTree>
    <p:extLst>
      <p:ext uri="{BB962C8B-B14F-4D97-AF65-F5344CB8AC3E}">
        <p14:creationId xmlns:p14="http://schemas.microsoft.com/office/powerpoint/2010/main" val="221650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lstStyle/>
          <a:p>
            <a:r>
              <a:rPr lang="el-GR" b="1" dirty="0"/>
              <a:t>Δεδομένα από την Ανατομία</a:t>
            </a:r>
            <a:endParaRPr lang="en-GB" b="1" dirty="0"/>
          </a:p>
        </p:txBody>
      </p:sp>
      <p:sp>
        <p:nvSpPr>
          <p:cNvPr id="3" name="Content Placeholder 2"/>
          <p:cNvSpPr>
            <a:spLocks noGrp="1"/>
          </p:cNvSpPr>
          <p:nvPr>
            <p:ph idx="1"/>
          </p:nvPr>
        </p:nvSpPr>
        <p:spPr>
          <a:xfrm>
            <a:off x="838200" y="1450428"/>
            <a:ext cx="10515600" cy="4726535"/>
          </a:xfrm>
        </p:spPr>
        <p:txBody>
          <a:bodyPr>
            <a:normAutofit fontScale="92500" lnSpcReduction="10000"/>
          </a:bodyPr>
          <a:lstStyle/>
          <a:p>
            <a:pPr marL="0" indent="0">
              <a:buNone/>
            </a:pPr>
            <a:r>
              <a:rPr lang="el-GR" dirty="0"/>
              <a:t>Συγκριτικές μελέτες διάφορων ζώων παρέχουν ισχυρές ενδείξεις για την εξέλιξη των ειδών. </a:t>
            </a:r>
            <a:endParaRPr lang="el-GR" dirty="0" smtClean="0"/>
          </a:p>
          <a:p>
            <a:pPr marL="0" indent="0">
              <a:buNone/>
            </a:pPr>
            <a:r>
              <a:rPr lang="el-GR" dirty="0" smtClean="0"/>
              <a:t>Για </a:t>
            </a:r>
            <a:r>
              <a:rPr lang="el-GR" dirty="0"/>
              <a:t>παράδειγμα, σε διάφορα είδη σπονδυλωτών τα άνω άκρα αποτελούνται από την ίδια βασική σειρά οστών, τροποποιημένων άλλοτε σε φτερό (π.χ. στη νυχτερίδα), άλλοτε σε πτερύγιο (π.χ. στη φώκια), άλλοτε σε πόδι (π.χ. στο βάτραχο ή στο άλογο). </a:t>
            </a:r>
            <a:endParaRPr lang="el-GR" dirty="0" smtClean="0"/>
          </a:p>
          <a:p>
            <a:pPr marL="0" indent="0">
              <a:buNone/>
            </a:pPr>
            <a:r>
              <a:rPr lang="el-GR" dirty="0" smtClean="0"/>
              <a:t>Αυτά </a:t>
            </a:r>
            <a:r>
              <a:rPr lang="el-GR" dirty="0"/>
              <a:t>τα όργανα ονομάζονται </a:t>
            </a:r>
            <a:r>
              <a:rPr lang="el-GR" b="1" dirty="0"/>
              <a:t>ομόλογα </a:t>
            </a:r>
            <a:r>
              <a:rPr lang="el-GR" dirty="0"/>
              <a:t>και έχουν την ίδια φυλογενετική προέλευση, όμοια κατασκευή, αλλά διαφέρουν στη λειτουργία. </a:t>
            </a:r>
            <a:endParaRPr lang="el-GR" dirty="0" smtClean="0"/>
          </a:p>
          <a:p>
            <a:pPr marL="0" indent="0">
              <a:buNone/>
            </a:pPr>
            <a:r>
              <a:rPr lang="el-GR" dirty="0" smtClean="0"/>
              <a:t>Τα </a:t>
            </a:r>
            <a:r>
              <a:rPr lang="el-GR" dirty="0"/>
              <a:t>όργανα όμως που έχουν παρόμοια λειτουργία αλλά διαφορετική εμβρυϊκή προέλευση, όπως είναι για παράδειγμα η επιφάνεια των πτερύγων των πουλιών (από φτερά), των νυχτερίδων (από δέρμα) και της πεταλούδας (από υμένα που είναι συνέχεια του </a:t>
            </a:r>
            <a:r>
              <a:rPr lang="el-GR" dirty="0" err="1"/>
              <a:t>εξωσκελετού</a:t>
            </a:r>
            <a:r>
              <a:rPr lang="el-GR" dirty="0"/>
              <a:t> της), είναι </a:t>
            </a:r>
            <a:r>
              <a:rPr lang="el-GR" b="1" dirty="0" smtClean="0"/>
              <a:t>ανάλογα</a:t>
            </a:r>
            <a:r>
              <a:rPr lang="el-GR" dirty="0" smtClean="0"/>
              <a:t> όργανα</a:t>
            </a:r>
            <a:endParaRPr lang="en-GB" dirty="0"/>
          </a:p>
        </p:txBody>
      </p:sp>
    </p:spTree>
    <p:extLst>
      <p:ext uri="{BB962C8B-B14F-4D97-AF65-F5344CB8AC3E}">
        <p14:creationId xmlns:p14="http://schemas.microsoft.com/office/powerpoint/2010/main" val="84977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0979"/>
            <a:ext cx="5830614" cy="5435984"/>
          </a:xfrm>
        </p:spPr>
        <p:txBody>
          <a:bodyPr/>
          <a:lstStyle/>
          <a:p>
            <a:pPr marL="0" indent="0">
              <a:buNone/>
            </a:pPr>
            <a:r>
              <a:rPr lang="el-GR" dirty="0"/>
              <a:t>Πολλοί οργανισμοί έχουν όργανα ή δομές χωρίς κάποια εμφανή λειτουργία. Για παράδειγμα, η φάλαινα, που δε διαθέτει κάτω άκρα, έχει στην κοιλιά της υπολείμματα των οστών της λεκάνης και των κάτω άκρων. Αυτό υποδηλώνει ότι η φάλαινα προήλθε από τετράποδα θηλαστικά. Τα όργανα αυτά ονομάζονται </a:t>
            </a:r>
            <a:r>
              <a:rPr lang="el-GR" b="1" dirty="0"/>
              <a:t>υπολειμματικά </a:t>
            </a:r>
            <a:r>
              <a:rPr lang="el-GR" dirty="0"/>
              <a:t>και </a:t>
            </a:r>
            <a:r>
              <a:rPr lang="el-GR" dirty="0" smtClean="0"/>
              <a:t>αποτελούν ενδείξεις </a:t>
            </a:r>
            <a:r>
              <a:rPr lang="el-GR" dirty="0"/>
              <a:t>για την κοινή καταγωγή των οργανισμών που τα φέρουν.</a:t>
            </a:r>
          </a:p>
          <a:p>
            <a:endParaRPr lang="en-GB" dirty="0"/>
          </a:p>
        </p:txBody>
      </p:sp>
      <p:pic>
        <p:nvPicPr>
          <p:cNvPr id="4" name="Picture 3"/>
          <p:cNvPicPr>
            <a:picLocks noChangeAspect="1"/>
          </p:cNvPicPr>
          <p:nvPr/>
        </p:nvPicPr>
        <p:blipFill>
          <a:blip r:embed="rId2"/>
          <a:stretch>
            <a:fillRect/>
          </a:stretch>
        </p:blipFill>
        <p:spPr>
          <a:xfrm>
            <a:off x="6668813" y="1184411"/>
            <a:ext cx="5180655" cy="3687134"/>
          </a:xfrm>
          <a:prstGeom prst="rect">
            <a:avLst/>
          </a:prstGeom>
        </p:spPr>
      </p:pic>
    </p:spTree>
    <p:extLst>
      <p:ext uri="{BB962C8B-B14F-4D97-AF65-F5344CB8AC3E}">
        <p14:creationId xmlns:p14="http://schemas.microsoft.com/office/powerpoint/2010/main" val="277493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606" y="493873"/>
            <a:ext cx="7716621" cy="5733505"/>
          </a:xfrm>
          <a:prstGeom prst="rect">
            <a:avLst/>
          </a:prstGeom>
        </p:spPr>
      </p:pic>
      <p:pic>
        <p:nvPicPr>
          <p:cNvPr id="5" name="Picture 4"/>
          <p:cNvPicPr>
            <a:picLocks noChangeAspect="1"/>
          </p:cNvPicPr>
          <p:nvPr/>
        </p:nvPicPr>
        <p:blipFill>
          <a:blip r:embed="rId3"/>
          <a:stretch>
            <a:fillRect/>
          </a:stretch>
        </p:blipFill>
        <p:spPr>
          <a:xfrm>
            <a:off x="8379784" y="620724"/>
            <a:ext cx="3381291" cy="5606654"/>
          </a:xfrm>
          <a:prstGeom prst="rect">
            <a:avLst/>
          </a:prstGeom>
        </p:spPr>
      </p:pic>
    </p:spTree>
    <p:extLst>
      <p:ext uri="{BB962C8B-B14F-4D97-AF65-F5344CB8AC3E}">
        <p14:creationId xmlns:p14="http://schemas.microsoft.com/office/powerpoint/2010/main" val="359522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08986" cy="1022241"/>
          </a:xfrm>
        </p:spPr>
        <p:txBody>
          <a:bodyPr>
            <a:normAutofit/>
          </a:bodyPr>
          <a:lstStyle/>
          <a:p>
            <a:r>
              <a:rPr lang="el-GR" sz="3600" b="1" dirty="0"/>
              <a:t>Δεδομένα από την Εμβρυολογία</a:t>
            </a:r>
            <a:endParaRPr lang="en-GB" sz="3600" b="1" dirty="0"/>
          </a:p>
        </p:txBody>
      </p:sp>
      <p:sp>
        <p:nvSpPr>
          <p:cNvPr id="3" name="Content Placeholder 2"/>
          <p:cNvSpPr>
            <a:spLocks noGrp="1"/>
          </p:cNvSpPr>
          <p:nvPr>
            <p:ph idx="1"/>
          </p:nvPr>
        </p:nvSpPr>
        <p:spPr>
          <a:xfrm>
            <a:off x="838200" y="1387366"/>
            <a:ext cx="6208986" cy="4789597"/>
          </a:xfrm>
        </p:spPr>
        <p:txBody>
          <a:bodyPr>
            <a:normAutofit lnSpcReduction="10000"/>
          </a:bodyPr>
          <a:lstStyle/>
          <a:p>
            <a:r>
              <a:rPr lang="el-GR" dirty="0"/>
              <a:t>Επιπρόσθετα στοιχεία για την εξέλιξη των ειδών προκύπτουν από τις συγκριτικές μελέτες εμβρύων. Αν εξετάσει κανείς τα διάφορα στάδια της εμβρυϊκής ανάπτυξης </a:t>
            </a:r>
            <a:r>
              <a:rPr lang="el-GR" dirty="0" smtClean="0"/>
              <a:t>διάφορων ειδών</a:t>
            </a:r>
            <a:r>
              <a:rPr lang="el-GR" dirty="0"/>
              <a:t>, όπως τα σπονδυλωτά, θα βρει εκπληκτικές ομοιότητες στα αρχικά στάδια των εμβρύων. </a:t>
            </a:r>
            <a:endParaRPr lang="el-GR" dirty="0" smtClean="0"/>
          </a:p>
          <a:p>
            <a:r>
              <a:rPr lang="el-GR" dirty="0" smtClean="0"/>
              <a:t>Για </a:t>
            </a:r>
            <a:r>
              <a:rPr lang="el-GR" dirty="0"/>
              <a:t>παράδειγμα, όλα τα έμβρυα έχουν </a:t>
            </a:r>
            <a:r>
              <a:rPr lang="el-GR" dirty="0" err="1"/>
              <a:t>βραγχιακές</a:t>
            </a:r>
            <a:r>
              <a:rPr lang="el-GR" dirty="0"/>
              <a:t> σχισμές, οι οποίες υποδηλώνουν ότι τα σπονδυλωτά προήλθαν εξελικτικά από έναν κοινό υδρόβιο οργανισμό.</a:t>
            </a:r>
            <a:endParaRPr lang="en-GB" dirty="0"/>
          </a:p>
          <a:p>
            <a:endParaRPr lang="en-GB" dirty="0"/>
          </a:p>
        </p:txBody>
      </p:sp>
      <p:pic>
        <p:nvPicPr>
          <p:cNvPr id="4" name="Picture 3"/>
          <p:cNvPicPr>
            <a:picLocks noChangeAspect="1"/>
          </p:cNvPicPr>
          <p:nvPr/>
        </p:nvPicPr>
        <p:blipFill>
          <a:blip r:embed="rId2"/>
          <a:stretch>
            <a:fillRect/>
          </a:stretch>
        </p:blipFill>
        <p:spPr>
          <a:xfrm>
            <a:off x="7047186" y="1860331"/>
            <a:ext cx="4766402" cy="3121572"/>
          </a:xfrm>
          <a:prstGeom prst="rect">
            <a:avLst/>
          </a:prstGeom>
        </p:spPr>
      </p:pic>
    </p:spTree>
    <p:extLst>
      <p:ext uri="{BB962C8B-B14F-4D97-AF65-F5344CB8AC3E}">
        <p14:creationId xmlns:p14="http://schemas.microsoft.com/office/powerpoint/2010/main" val="422984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1068"/>
          </a:xfrm>
        </p:spPr>
        <p:txBody>
          <a:bodyPr/>
          <a:lstStyle/>
          <a:p>
            <a:r>
              <a:rPr lang="el-GR" b="1" dirty="0"/>
              <a:t>Δεδομένα από τη Μοριακή Βιολογία</a:t>
            </a:r>
            <a:endParaRPr lang="en-GB" b="1" dirty="0"/>
          </a:p>
        </p:txBody>
      </p:sp>
      <p:sp>
        <p:nvSpPr>
          <p:cNvPr id="3" name="Content Placeholder 2"/>
          <p:cNvSpPr>
            <a:spLocks noGrp="1"/>
          </p:cNvSpPr>
          <p:nvPr>
            <p:ph idx="1"/>
          </p:nvPr>
        </p:nvSpPr>
        <p:spPr>
          <a:xfrm>
            <a:off x="838200" y="1466194"/>
            <a:ext cx="10515600" cy="4710769"/>
          </a:xfrm>
        </p:spPr>
        <p:txBody>
          <a:bodyPr>
            <a:normAutofit lnSpcReduction="10000"/>
          </a:bodyPr>
          <a:lstStyle/>
          <a:p>
            <a:r>
              <a:rPr lang="el-GR" dirty="0"/>
              <a:t>Όλοι οι ζωντανοί οργανισμοί, όσο διαφορετικοί κι αν φαίνονται εξωτερικά, παρουσιάζουν εκπληκτική ομοιότητα σε μοριακό επίπεδο. </a:t>
            </a:r>
            <a:endParaRPr lang="el-GR" dirty="0" smtClean="0"/>
          </a:p>
          <a:p>
            <a:r>
              <a:rPr lang="el-GR" dirty="0" smtClean="0"/>
              <a:t>Σε </a:t>
            </a:r>
            <a:r>
              <a:rPr lang="el-GR" dirty="0"/>
              <a:t>όλους τους οργανισμούς </a:t>
            </a:r>
            <a:r>
              <a:rPr lang="el-GR" dirty="0" smtClean="0"/>
              <a:t>υπάρχουν </a:t>
            </a:r>
            <a:r>
              <a:rPr lang="el-GR" dirty="0" err="1" smtClean="0"/>
              <a:t>νουκλεϊνικά</a:t>
            </a:r>
            <a:r>
              <a:rPr lang="el-GR" dirty="0" smtClean="0"/>
              <a:t> </a:t>
            </a:r>
            <a:r>
              <a:rPr lang="el-GR" dirty="0"/>
              <a:t>οξέα και πρωτεΐνες. </a:t>
            </a:r>
            <a:endParaRPr lang="el-GR" dirty="0" smtClean="0"/>
          </a:p>
          <a:p>
            <a:r>
              <a:rPr lang="el-GR" dirty="0" smtClean="0"/>
              <a:t>Όλα </a:t>
            </a:r>
            <a:r>
              <a:rPr lang="el-GR" dirty="0"/>
              <a:t>τα έμβια όντα «μιλούν την ίδια γλώσσα» στο επίπεδο των γονιδίων. Ο γενετικός κώδικας, ο τρόπος με τον οποίο η «γλώσσα» του DNA μεταφράζεται στη «γλώσσα» των πρωτεϊνών, είναι παγκόσμιος. Επειδή όμως είναι απίθανο τόσο πολύπλοκες διαδικασίες να έχουν εξελιχθεί ανεξάρτητα σε κάθε είδος, τα δεδομένα αυτά αποδεικνύουν αναμφισβήτητα πως όλοι οι οργανισμοί έχουν κοινή προέλευση.</a:t>
            </a:r>
          </a:p>
          <a:p>
            <a:endParaRPr lang="en-GB" dirty="0"/>
          </a:p>
        </p:txBody>
      </p:sp>
    </p:spTree>
    <p:extLst>
      <p:ext uri="{BB962C8B-B14F-4D97-AF65-F5344CB8AC3E}">
        <p14:creationId xmlns:p14="http://schemas.microsoft.com/office/powerpoint/2010/main" val="290809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448"/>
            <a:ext cx="10515600" cy="5467515"/>
          </a:xfrm>
        </p:spPr>
        <p:txBody>
          <a:bodyPr>
            <a:normAutofit fontScale="92500" lnSpcReduction="10000"/>
          </a:bodyPr>
          <a:lstStyle/>
          <a:p>
            <a:r>
              <a:rPr lang="el-GR" dirty="0"/>
              <a:t>Η εξέλιξη ενός πληθυσμού είναι συνέπεια αλλαγών που γίνονται στο γενετικό υλικό του. Επομένως είναι αναμενόμενο να βρίσκεται σ’ αυτό καταγεγραμμένη η εξελικτική ιστορία των οργανισμών. </a:t>
            </a:r>
            <a:endParaRPr lang="el-GR" dirty="0" smtClean="0"/>
          </a:p>
          <a:p>
            <a:r>
              <a:rPr lang="el-GR" dirty="0" smtClean="0"/>
              <a:t>Συγκρίνοντας </a:t>
            </a:r>
            <a:r>
              <a:rPr lang="el-GR" dirty="0"/>
              <a:t>αλληλουχίες </a:t>
            </a:r>
            <a:r>
              <a:rPr lang="el-GR" dirty="0" err="1"/>
              <a:t>νουκλεοτιδίων</a:t>
            </a:r>
            <a:r>
              <a:rPr lang="el-GR" dirty="0"/>
              <a:t> μπορούμε να βγάλουμε συμπεράσματα για τις εξελικτικές σχέσεις ανάμεσα στα είδη. Έτσι οι οργανισμοί που είναι λιγότερο συγγενικοί μεταξύ τους έχουν περισσότερες διαφορές στην αλληλουχία του DNA τους, ενώ οι οργανισμοί που είναι περισσότερο συγγενικοί μεταξύ τους έχουν λιγότερες. </a:t>
            </a:r>
            <a:endParaRPr lang="el-GR" dirty="0" smtClean="0"/>
          </a:p>
          <a:p>
            <a:r>
              <a:rPr lang="el-GR" dirty="0" smtClean="0"/>
              <a:t>Και </a:t>
            </a:r>
            <a:r>
              <a:rPr lang="el-GR" dirty="0"/>
              <a:t>η σύγκριση </a:t>
            </a:r>
            <a:r>
              <a:rPr lang="el-GR" dirty="0" smtClean="0"/>
              <a:t>των </a:t>
            </a:r>
            <a:r>
              <a:rPr lang="el-GR" dirty="0"/>
              <a:t>πρωτεϊνών που έχουν παρόμοια λειτουργία σε διαφορετικά είδη οργανισμών παρέχει χρήσιμες πληροφορίες για τις εξελικτικές σχέσεις τους. Για παράδειγμα, τα κυτοχρώματα του ανθρώπου και του χιμπαντζή διαφέρουν κατά ένα μόνο </a:t>
            </a:r>
            <a:r>
              <a:rPr lang="el-GR" dirty="0" err="1"/>
              <a:t>αμινοξύ</a:t>
            </a:r>
            <a:r>
              <a:rPr lang="el-GR" dirty="0"/>
              <a:t>, του ανθρώπου και του σκύλου κατά 11 αμινοξέα και του ανθρώπου και της μαγιάς κατά 45 αμινοξέα, πράγμα που υποδηλώνει τις φυλογενετικές σχέσεις που υπάρχουν μεταξύ τους.</a:t>
            </a:r>
            <a:endParaRPr lang="en-GB" dirty="0"/>
          </a:p>
        </p:txBody>
      </p:sp>
    </p:spTree>
    <p:extLst>
      <p:ext uri="{BB962C8B-B14F-4D97-AF65-F5344CB8AC3E}">
        <p14:creationId xmlns:p14="http://schemas.microsoft.com/office/powerpoint/2010/main" val="274820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683"/>
            <a:ext cx="5121166" cy="5483280"/>
          </a:xfrm>
        </p:spPr>
        <p:txBody>
          <a:bodyPr/>
          <a:lstStyle/>
          <a:p>
            <a:r>
              <a:rPr lang="el-GR" dirty="0"/>
              <a:t>Οι επιστήμονες κατασκευάζουν φυλογενετικά δέντρα και με τη σύγκριση των πρωτεϊνών.</a:t>
            </a:r>
          </a:p>
          <a:p>
            <a:r>
              <a:rPr lang="el-GR" dirty="0"/>
              <a:t>Τα συμπεράσματα στα οποία καταλήγουμε για τις φυλογενετικές σχέσεις μεταξύ </a:t>
            </a:r>
            <a:r>
              <a:rPr lang="el-GR" dirty="0" smtClean="0"/>
              <a:t>των οργανισμών </a:t>
            </a:r>
            <a:r>
              <a:rPr lang="el-GR" dirty="0"/>
              <a:t>προέρχονται συνήθως από τη σύνθεση των πληροφοριών που μας παρέχει η σύγκριση όχι ενός αλλά πολλών διαφορετικών πρωτεϊνών τους.</a:t>
            </a:r>
          </a:p>
          <a:p>
            <a:endParaRPr lang="en-GB" dirty="0"/>
          </a:p>
        </p:txBody>
      </p:sp>
      <p:pic>
        <p:nvPicPr>
          <p:cNvPr id="4" name="Picture 3"/>
          <p:cNvPicPr>
            <a:picLocks noChangeAspect="1"/>
          </p:cNvPicPr>
          <p:nvPr/>
        </p:nvPicPr>
        <p:blipFill>
          <a:blip r:embed="rId2"/>
          <a:stretch>
            <a:fillRect/>
          </a:stretch>
        </p:blipFill>
        <p:spPr>
          <a:xfrm>
            <a:off x="5959366" y="693683"/>
            <a:ext cx="5659820" cy="3795726"/>
          </a:xfrm>
          <a:prstGeom prst="rect">
            <a:avLst/>
          </a:prstGeom>
        </p:spPr>
      </p:pic>
    </p:spTree>
    <p:extLst>
      <p:ext uri="{BB962C8B-B14F-4D97-AF65-F5344CB8AC3E}">
        <p14:creationId xmlns:p14="http://schemas.microsoft.com/office/powerpoint/2010/main" val="213825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882"/>
          </a:xfrm>
        </p:spPr>
        <p:txBody>
          <a:bodyPr/>
          <a:lstStyle/>
          <a:p>
            <a:r>
              <a:rPr lang="el-GR" b="1" dirty="0"/>
              <a:t>Γεωλογικοί αιώνες</a:t>
            </a:r>
            <a:endParaRPr lang="en-GB" b="1" dirty="0"/>
          </a:p>
        </p:txBody>
      </p:sp>
      <p:sp>
        <p:nvSpPr>
          <p:cNvPr id="3" name="Content Placeholder 2"/>
          <p:cNvSpPr>
            <a:spLocks noGrp="1"/>
          </p:cNvSpPr>
          <p:nvPr>
            <p:ph idx="1"/>
          </p:nvPr>
        </p:nvSpPr>
        <p:spPr>
          <a:xfrm>
            <a:off x="838200" y="1466193"/>
            <a:ext cx="10515600" cy="4710770"/>
          </a:xfrm>
        </p:spPr>
        <p:txBody>
          <a:bodyPr/>
          <a:lstStyle/>
          <a:p>
            <a:pPr marL="0" indent="0">
              <a:buNone/>
            </a:pPr>
            <a:r>
              <a:rPr lang="el-GR" dirty="0"/>
              <a:t>Οι επιστήμονες, χρησιμοποιώντας γεωλογικές και βιολογικές πληροφορίες, έχουν χωρίσει την ιστορία της Γης σε αιώνες και περιόδους. </a:t>
            </a:r>
            <a:endParaRPr lang="el-GR" dirty="0" smtClean="0"/>
          </a:p>
          <a:p>
            <a:pPr marL="0" indent="0">
              <a:buNone/>
            </a:pPr>
            <a:r>
              <a:rPr lang="el-GR" dirty="0" smtClean="0"/>
              <a:t>Αψευδείς </a:t>
            </a:r>
            <a:r>
              <a:rPr lang="el-GR" dirty="0"/>
              <a:t>μάρτυρες των γεωλογικών και των βιολογικών φαινομένων που έγιναν κατά τη διάρκειά τους είναι τα πετρώματα και τα απολιθώματα.</a:t>
            </a:r>
            <a:endParaRPr lang="en-GB" dirty="0"/>
          </a:p>
          <a:p>
            <a:endParaRPr lang="en-GB" dirty="0"/>
          </a:p>
        </p:txBody>
      </p:sp>
    </p:spTree>
    <p:extLst>
      <p:ext uri="{BB962C8B-B14F-4D97-AF65-F5344CB8AC3E}">
        <p14:creationId xmlns:p14="http://schemas.microsoft.com/office/powerpoint/2010/main" val="203531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5983" y="269174"/>
            <a:ext cx="7530684" cy="6226219"/>
          </a:xfrm>
          <a:prstGeom prst="rect">
            <a:avLst/>
          </a:prstGeom>
        </p:spPr>
      </p:pic>
    </p:spTree>
    <p:extLst>
      <p:ext uri="{BB962C8B-B14F-4D97-AF65-F5344CB8AC3E}">
        <p14:creationId xmlns:p14="http://schemas.microsoft.com/office/powerpoint/2010/main" val="265706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647"/>
          </a:xfrm>
        </p:spPr>
        <p:txBody>
          <a:bodyPr/>
          <a:lstStyle/>
          <a:p>
            <a:r>
              <a:rPr lang="el-GR" b="1" dirty="0"/>
              <a:t>ΤΙ ΕΙΝΑΙ Η </a:t>
            </a:r>
            <a:r>
              <a:rPr lang="el-GR" b="1" dirty="0" smtClean="0"/>
              <a:t>ΦΥΛΟΓΕΝΕΣΗ; </a:t>
            </a:r>
            <a:endParaRPr lang="en-GB" b="1" dirty="0"/>
          </a:p>
        </p:txBody>
      </p:sp>
      <p:sp>
        <p:nvSpPr>
          <p:cNvPr id="3" name="Content Placeholder 2"/>
          <p:cNvSpPr>
            <a:spLocks noGrp="1"/>
          </p:cNvSpPr>
          <p:nvPr>
            <p:ph idx="1"/>
          </p:nvPr>
        </p:nvSpPr>
        <p:spPr>
          <a:xfrm>
            <a:off x="838200" y="1434662"/>
            <a:ext cx="10515600" cy="4742301"/>
          </a:xfrm>
        </p:spPr>
        <p:txBody>
          <a:bodyPr/>
          <a:lstStyle/>
          <a:p>
            <a:r>
              <a:rPr lang="el-GR" dirty="0"/>
              <a:t>Η δημιουργία </a:t>
            </a:r>
            <a:r>
              <a:rPr lang="el-GR" b="1" dirty="0"/>
              <a:t>νέων ειδών </a:t>
            </a:r>
            <a:r>
              <a:rPr lang="el-GR" dirty="0"/>
              <a:t>από ένα </a:t>
            </a:r>
            <a:r>
              <a:rPr lang="el-GR" b="1" dirty="0"/>
              <a:t>προγενέστερο είδος </a:t>
            </a:r>
            <a:r>
              <a:rPr lang="el-GR" dirty="0"/>
              <a:t>μπορεί να παρομοιαστεί με την απόσχιση δύο κλαδιών από την ίδια κορυφή ενός δέντρου. </a:t>
            </a:r>
            <a:endParaRPr lang="el-GR" dirty="0" smtClean="0"/>
          </a:p>
          <a:p>
            <a:r>
              <a:rPr lang="el-GR" dirty="0" smtClean="0"/>
              <a:t>Αν στην </a:t>
            </a:r>
            <a:r>
              <a:rPr lang="el-GR" dirty="0"/>
              <a:t>παρομοίωση αυτή συμπεριληφθούν και οι προγενέστερες μορφές ειδών, τότε μπορεί να κατασκευαστεί ένα </a:t>
            </a:r>
            <a:r>
              <a:rPr lang="el-GR" b="1" dirty="0"/>
              <a:t>φυλογενετικό δέντρο</a:t>
            </a:r>
            <a:r>
              <a:rPr lang="el-GR" dirty="0"/>
              <a:t> του οποίου ο κορμός παριστάνει το αρχικό είδος και τα κλαδιά τα νέα είδη που προέκυψαν από αυτό. </a:t>
            </a:r>
            <a:endParaRPr lang="el-GR" dirty="0" smtClean="0"/>
          </a:p>
          <a:p>
            <a:r>
              <a:rPr lang="el-GR" dirty="0" smtClean="0"/>
              <a:t>Κατ</a:t>
            </a:r>
            <a:r>
              <a:rPr lang="el-GR" dirty="0"/>
              <a:t>’ αυτό τον τρόπο ένα φυλογενετικό δέντρο απεικονίζει τα στάδια από τα οποία έχουν περάσει οι ενήλικες μορφές των ειδών που παρουσιάζει.</a:t>
            </a:r>
            <a:endParaRPr lang="en-GB" dirty="0"/>
          </a:p>
        </p:txBody>
      </p:sp>
    </p:spTree>
    <p:extLst>
      <p:ext uri="{BB962C8B-B14F-4D97-AF65-F5344CB8AC3E}">
        <p14:creationId xmlns:p14="http://schemas.microsoft.com/office/powerpoint/2010/main" val="177701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p:spPr>
        <p:txBody>
          <a:bodyPr/>
          <a:lstStyle/>
          <a:p>
            <a:r>
              <a:rPr lang="el-GR" b="1" dirty="0" smtClean="0"/>
              <a:t>Από πού αντλούνται τα στοιχεία;</a:t>
            </a:r>
            <a:endParaRPr lang="en-GB" b="1" dirty="0"/>
          </a:p>
        </p:txBody>
      </p:sp>
      <p:sp>
        <p:nvSpPr>
          <p:cNvPr id="3" name="Content Placeholder 2"/>
          <p:cNvSpPr>
            <a:spLocks noGrp="1"/>
          </p:cNvSpPr>
          <p:nvPr>
            <p:ph idx="1"/>
          </p:nvPr>
        </p:nvSpPr>
        <p:spPr>
          <a:xfrm>
            <a:off x="838200" y="1308538"/>
            <a:ext cx="10515600" cy="4868425"/>
          </a:xfrm>
        </p:spPr>
        <p:txBody>
          <a:bodyPr>
            <a:normAutofit fontScale="92500"/>
          </a:bodyPr>
          <a:lstStyle/>
          <a:p>
            <a:pPr marL="0" indent="0">
              <a:buNone/>
            </a:pPr>
            <a:r>
              <a:rPr lang="el-GR" dirty="0"/>
              <a:t>Οι πληροφορίες για την κατασκευή του φυλογενετικού δέντρου ενός είδους αντλούνται από πηγές που ήταν ήδη διαθέσιμες από την εποχή του Δαρβίνου, </a:t>
            </a:r>
            <a:r>
              <a:rPr lang="el-GR" dirty="0" smtClean="0"/>
              <a:t>δηλ. τα:</a:t>
            </a:r>
          </a:p>
          <a:p>
            <a:r>
              <a:rPr lang="el-GR" b="1" dirty="0" smtClean="0"/>
              <a:t>απολιθώματα</a:t>
            </a:r>
            <a:r>
              <a:rPr lang="el-GR" dirty="0"/>
              <a:t>, οι </a:t>
            </a:r>
            <a:endParaRPr lang="el-GR" dirty="0" smtClean="0"/>
          </a:p>
          <a:p>
            <a:r>
              <a:rPr lang="el-GR" b="1" dirty="0" smtClean="0"/>
              <a:t>συγκριτικές </a:t>
            </a:r>
            <a:r>
              <a:rPr lang="el-GR" b="1" dirty="0"/>
              <a:t>ανατομικές </a:t>
            </a:r>
            <a:r>
              <a:rPr lang="el-GR" dirty="0"/>
              <a:t>και </a:t>
            </a:r>
            <a:r>
              <a:rPr lang="el-GR" b="1" dirty="0"/>
              <a:t>εμβρυολογικές μελέτες</a:t>
            </a:r>
            <a:r>
              <a:rPr lang="el-GR" dirty="0"/>
              <a:t>, </a:t>
            </a:r>
            <a:endParaRPr lang="el-GR" dirty="0" smtClean="0"/>
          </a:p>
          <a:p>
            <a:pPr marL="0" indent="0">
              <a:buNone/>
            </a:pPr>
            <a:r>
              <a:rPr lang="el-GR" dirty="0" smtClean="0"/>
              <a:t>αλλά </a:t>
            </a:r>
            <a:r>
              <a:rPr lang="el-GR" dirty="0"/>
              <a:t>και από νεότερες πηγές, όπως είναι </a:t>
            </a:r>
            <a:r>
              <a:rPr lang="el-GR" dirty="0" smtClean="0"/>
              <a:t>η: </a:t>
            </a:r>
          </a:p>
          <a:p>
            <a:r>
              <a:rPr lang="el-GR" b="1" dirty="0" smtClean="0"/>
              <a:t>Βιοχημεία</a:t>
            </a:r>
            <a:r>
              <a:rPr lang="el-GR" dirty="0" smtClean="0"/>
              <a:t> </a:t>
            </a:r>
            <a:r>
              <a:rPr lang="el-GR" dirty="0"/>
              <a:t>και η </a:t>
            </a:r>
            <a:endParaRPr lang="el-GR" dirty="0" smtClean="0"/>
          </a:p>
          <a:p>
            <a:r>
              <a:rPr lang="el-GR" b="1" dirty="0" smtClean="0"/>
              <a:t>Μοριακή Βιολογία</a:t>
            </a:r>
            <a:r>
              <a:rPr lang="el-GR" dirty="0" smtClean="0"/>
              <a:t> </a:t>
            </a:r>
          </a:p>
          <a:p>
            <a:pPr marL="0" indent="0">
              <a:buNone/>
            </a:pPr>
            <a:r>
              <a:rPr lang="el-GR" dirty="0" smtClean="0"/>
              <a:t>Οι </a:t>
            </a:r>
            <a:r>
              <a:rPr lang="el-GR" dirty="0"/>
              <a:t>πληροφορίες αυτές συνδυάζονται μεταξύ τους από τους επιστήμονες όπως τα κομμάτια ενός παζλ και κατασκευάζονται τα φυλογενετικά δέντρα που δείχνουν τις εξελικτικές σχέσεις ανάμεσα στα είδη που μελετώνται.</a:t>
            </a:r>
            <a:endParaRPr lang="en-GB" dirty="0"/>
          </a:p>
          <a:p>
            <a:endParaRPr lang="en-GB" dirty="0"/>
          </a:p>
        </p:txBody>
      </p:sp>
    </p:spTree>
    <p:extLst>
      <p:ext uri="{BB962C8B-B14F-4D97-AF65-F5344CB8AC3E}">
        <p14:creationId xmlns:p14="http://schemas.microsoft.com/office/powerpoint/2010/main" val="89077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7410" y="818466"/>
            <a:ext cx="1963082" cy="1847248"/>
          </a:xfrm>
          <a:prstGeom prst="rect">
            <a:avLst/>
          </a:prstGeom>
        </p:spPr>
      </p:pic>
      <p:pic>
        <p:nvPicPr>
          <p:cNvPr id="5" name="Picture 4"/>
          <p:cNvPicPr>
            <a:picLocks noChangeAspect="1"/>
          </p:cNvPicPr>
          <p:nvPr/>
        </p:nvPicPr>
        <p:blipFill>
          <a:blip r:embed="rId3"/>
          <a:stretch>
            <a:fillRect/>
          </a:stretch>
        </p:blipFill>
        <p:spPr>
          <a:xfrm>
            <a:off x="4935466" y="1095858"/>
            <a:ext cx="2005758" cy="1292464"/>
          </a:xfrm>
          <a:prstGeom prst="rect">
            <a:avLst/>
          </a:prstGeom>
        </p:spPr>
      </p:pic>
      <p:pic>
        <p:nvPicPr>
          <p:cNvPr id="6" name="Picture 5"/>
          <p:cNvPicPr>
            <a:picLocks noChangeAspect="1"/>
          </p:cNvPicPr>
          <p:nvPr/>
        </p:nvPicPr>
        <p:blipFill>
          <a:blip r:embed="rId4"/>
          <a:stretch>
            <a:fillRect/>
          </a:stretch>
        </p:blipFill>
        <p:spPr>
          <a:xfrm>
            <a:off x="9166198" y="1095858"/>
            <a:ext cx="2091109" cy="1566808"/>
          </a:xfrm>
          <a:prstGeom prst="rect">
            <a:avLst/>
          </a:prstGeom>
        </p:spPr>
      </p:pic>
      <p:sp>
        <p:nvSpPr>
          <p:cNvPr id="7" name="Rectangle 6"/>
          <p:cNvSpPr/>
          <p:nvPr/>
        </p:nvSpPr>
        <p:spPr>
          <a:xfrm>
            <a:off x="990327" y="3257894"/>
            <a:ext cx="10266980" cy="2708434"/>
          </a:xfrm>
          <a:prstGeom prst="rect">
            <a:avLst/>
          </a:prstGeom>
        </p:spPr>
        <p:txBody>
          <a:bodyPr wrap="square">
            <a:spAutoFit/>
          </a:bodyPr>
          <a:lstStyle/>
          <a:p>
            <a:r>
              <a:rPr lang="el-GR" sz="2400" b="1" dirty="0"/>
              <a:t>Παραδείγματα απολιθωμάτων</a:t>
            </a:r>
            <a:r>
              <a:rPr lang="el-GR" sz="2400" b="1" dirty="0" smtClean="0"/>
              <a:t>:</a:t>
            </a:r>
          </a:p>
          <a:p>
            <a:endParaRPr lang="el-GR" dirty="0"/>
          </a:p>
          <a:p>
            <a:r>
              <a:rPr lang="el-GR" sz="3200" dirty="0"/>
              <a:t>α) έντομο παγιδευμένο σε κεχριμπάρι,</a:t>
            </a:r>
          </a:p>
          <a:p>
            <a:r>
              <a:rPr lang="el-GR" sz="3200" dirty="0"/>
              <a:t>β) απολίθωμα του </a:t>
            </a:r>
            <a:r>
              <a:rPr lang="el-GR" sz="3200" dirty="0" err="1"/>
              <a:t>Αρχαιοπτέρυγος</a:t>
            </a:r>
            <a:r>
              <a:rPr lang="el-GR" sz="3200" dirty="0"/>
              <a:t>, του πρώτου γνωστού πτηνού (ηλικίας 150 εκατ. ετών),</a:t>
            </a:r>
          </a:p>
          <a:p>
            <a:r>
              <a:rPr lang="el-GR" sz="3200" dirty="0"/>
              <a:t>γ) απολιθωμένος σκελετός Δεινόσαυρου</a:t>
            </a:r>
          </a:p>
        </p:txBody>
      </p:sp>
      <p:sp>
        <p:nvSpPr>
          <p:cNvPr id="8" name="TextBox 7"/>
          <p:cNvSpPr txBox="1"/>
          <p:nvPr/>
        </p:nvSpPr>
        <p:spPr>
          <a:xfrm>
            <a:off x="747410" y="252248"/>
            <a:ext cx="10509897" cy="584775"/>
          </a:xfrm>
          <a:prstGeom prst="rect">
            <a:avLst/>
          </a:prstGeom>
          <a:noFill/>
        </p:spPr>
        <p:txBody>
          <a:bodyPr wrap="square" rtlCol="0">
            <a:spAutoFit/>
          </a:bodyPr>
          <a:lstStyle/>
          <a:p>
            <a:r>
              <a:rPr lang="el-GR" sz="3200" dirty="0" smtClean="0"/>
              <a:t>          α                                          β                                           γ</a:t>
            </a:r>
            <a:endParaRPr lang="en-GB" sz="3200" dirty="0"/>
          </a:p>
        </p:txBody>
      </p:sp>
    </p:spTree>
    <p:extLst>
      <p:ext uri="{BB962C8B-B14F-4D97-AF65-F5344CB8AC3E}">
        <p14:creationId xmlns:p14="http://schemas.microsoft.com/office/powerpoint/2010/main" val="205878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lstStyle/>
          <a:p>
            <a:r>
              <a:rPr lang="el-GR" b="1" dirty="0"/>
              <a:t>Δεδομένα από την Παλαιοντολογία</a:t>
            </a:r>
            <a:endParaRPr lang="en-GB" b="1" dirty="0"/>
          </a:p>
        </p:txBody>
      </p:sp>
      <p:sp>
        <p:nvSpPr>
          <p:cNvPr id="3" name="Content Placeholder 2"/>
          <p:cNvSpPr>
            <a:spLocks noGrp="1"/>
          </p:cNvSpPr>
          <p:nvPr>
            <p:ph idx="1"/>
          </p:nvPr>
        </p:nvSpPr>
        <p:spPr>
          <a:xfrm>
            <a:off x="838200" y="1387366"/>
            <a:ext cx="10515600" cy="4789597"/>
          </a:xfrm>
        </p:spPr>
        <p:txBody>
          <a:bodyPr>
            <a:normAutofit fontScale="92500" lnSpcReduction="20000"/>
          </a:bodyPr>
          <a:lstStyle/>
          <a:p>
            <a:r>
              <a:rPr lang="el-GR" dirty="0"/>
              <a:t>Η Παλαιοντολογία μελετά τα απολιθώματα, τα οποία είναι υπολείμματα οργανισμών που έζησαν στο μακρινό παρελθόν. </a:t>
            </a:r>
            <a:endParaRPr lang="el-GR" dirty="0" smtClean="0"/>
          </a:p>
          <a:p>
            <a:r>
              <a:rPr lang="el-GR" dirty="0" smtClean="0"/>
              <a:t>Τα </a:t>
            </a:r>
            <a:r>
              <a:rPr lang="el-GR" dirty="0"/>
              <a:t>απολιθώματα είναι συνήθως τα σκληρά τμήματα ενός οργανισμού όπως τα δόντια, ο </a:t>
            </a:r>
            <a:r>
              <a:rPr lang="el-GR" dirty="0" err="1"/>
              <a:t>εξωσκελετός</a:t>
            </a:r>
            <a:r>
              <a:rPr lang="el-GR" dirty="0"/>
              <a:t>, τα οστά. </a:t>
            </a:r>
            <a:endParaRPr lang="el-GR" dirty="0" smtClean="0"/>
          </a:p>
          <a:p>
            <a:r>
              <a:rPr lang="el-GR" dirty="0" smtClean="0"/>
              <a:t>Στα </a:t>
            </a:r>
            <a:r>
              <a:rPr lang="el-GR" dirty="0"/>
              <a:t>υπολείμματα αυτά, με την πάροδο του χρόνου, οι οργανικές ουσίες αντικαταστάθηκαν από ανόργανες, οι οποίες τα μετέτρεψαν σε «λίθους». Με τον όρο όμως «απολίθωμα» αναφερόμαστε σε κάθε ίχνος ζωής του παρελθόντος, όπως είναι τα αποτυπώματα φυτών ή ζώων σε βράχους</a:t>
            </a:r>
            <a:r>
              <a:rPr lang="el-GR" dirty="0" smtClean="0"/>
              <a:t>.</a:t>
            </a:r>
          </a:p>
          <a:p>
            <a:r>
              <a:rPr lang="el-GR" dirty="0" smtClean="0"/>
              <a:t>Ένας </a:t>
            </a:r>
            <a:r>
              <a:rPr lang="el-GR" dirty="0"/>
              <a:t>άλλος τύπος απολιθωμάτων προκύπτει όταν κάποιο ζώο, συνήθως έντομο, παγιδευτεί σε ρητίνη. Τα απολιθώματα αυτά είναι πολύ καλά διατηρημένα, γεγονός που επιτρέπει στους ερευνητές να μελετήσουν τη φυσιολογία, τη συμπεριφορά και την οικολογία των εντόμων. </a:t>
            </a:r>
            <a:endParaRPr lang="el-GR" dirty="0" smtClean="0"/>
          </a:p>
          <a:p>
            <a:r>
              <a:rPr lang="el-GR" dirty="0" smtClean="0"/>
              <a:t>Τα </a:t>
            </a:r>
            <a:r>
              <a:rPr lang="el-GR" dirty="0"/>
              <a:t>απολιθώματα μαρτυρούν την ιστορία της ζωής στον πλανήτη μας και υποστηρίζουν την ιδέα ότι η ζωή έχει εξελιχθεί κατά τη διάρκεια μεγάλων χρονικών περιόδων από απλές σε πιο περίπλοκες μορφές.</a:t>
            </a:r>
            <a:endParaRPr lang="en-GB" dirty="0"/>
          </a:p>
        </p:txBody>
      </p:sp>
    </p:spTree>
    <p:extLst>
      <p:ext uri="{BB962C8B-B14F-4D97-AF65-F5344CB8AC3E}">
        <p14:creationId xmlns:p14="http://schemas.microsoft.com/office/powerpoint/2010/main" val="285781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9807"/>
            <a:ext cx="10515600" cy="5357156"/>
          </a:xfrm>
        </p:spPr>
        <p:txBody>
          <a:bodyPr/>
          <a:lstStyle/>
          <a:p>
            <a:r>
              <a:rPr lang="el-GR" sz="3200" dirty="0"/>
              <a:t>Την εποχή του Δαρβίνου οι γεωλόγοι εκτιμούσαν την ηλικία των απολιθωμάτων από τη θέση των πετρωμάτων στα οποία αυτά βρέθηκαν. Τα κατώτερα στρώματα των πετρωμάτων είναι συνήθως τα αρχαιότερα, ενώ τα πιο πρόσφατα απολιθώματα βρίσκονται στα ανώτερα στρώματα. </a:t>
            </a:r>
            <a:endParaRPr lang="el-GR" sz="3200" dirty="0" smtClean="0"/>
          </a:p>
          <a:p>
            <a:r>
              <a:rPr lang="el-GR" sz="3200" dirty="0" smtClean="0"/>
              <a:t>Σήμερα </a:t>
            </a:r>
            <a:r>
              <a:rPr lang="el-GR" sz="3200" dirty="0"/>
              <a:t>τα πετρώματα και τα απολιθώματα χρονολογούνται με τη μέθοδο της </a:t>
            </a:r>
            <a:r>
              <a:rPr lang="el-GR" sz="3200" b="1" dirty="0"/>
              <a:t>ραδιοχρονολόγησης</a:t>
            </a:r>
            <a:r>
              <a:rPr lang="el-GR" sz="3200" dirty="0"/>
              <a:t>, υπολογίζοντας το βαθμό διάσπασης συγκεκριμένων ραδιενεργών στοιχείων που υπάρχουν σ’ αυτά.</a:t>
            </a:r>
            <a:endParaRPr lang="en-GB" sz="3200" dirty="0"/>
          </a:p>
          <a:p>
            <a:endParaRPr lang="en-GB" dirty="0"/>
          </a:p>
        </p:txBody>
      </p:sp>
    </p:spTree>
    <p:extLst>
      <p:ext uri="{BB962C8B-B14F-4D97-AF65-F5344CB8AC3E}">
        <p14:creationId xmlns:p14="http://schemas.microsoft.com/office/powerpoint/2010/main" val="301307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6865" y="297327"/>
            <a:ext cx="7045962" cy="6306664"/>
          </a:xfrm>
          <a:prstGeom prst="rect">
            <a:avLst/>
          </a:prstGeom>
        </p:spPr>
      </p:pic>
    </p:spTree>
    <p:extLst>
      <p:ext uri="{BB962C8B-B14F-4D97-AF65-F5344CB8AC3E}">
        <p14:creationId xmlns:p14="http://schemas.microsoft.com/office/powerpoint/2010/main" val="4605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6745"/>
            <a:ext cx="10515600" cy="5420218"/>
          </a:xfrm>
        </p:spPr>
        <p:txBody>
          <a:bodyPr>
            <a:normAutofit lnSpcReduction="10000"/>
          </a:bodyPr>
          <a:lstStyle/>
          <a:p>
            <a:r>
              <a:rPr lang="el-GR" sz="4400" dirty="0"/>
              <a:t>Συγκρίνοντας τα χαρακτηριστικά ενός απολιθώματος με άλλα, αλλά και με σύγχρονους οργανισμούς, μπορούμε να εκτιμήσουμε την εξελικτική πορεία ενός είδους.</a:t>
            </a:r>
          </a:p>
          <a:p>
            <a:r>
              <a:rPr lang="el-GR" sz="4400" dirty="0" smtClean="0"/>
              <a:t>Για </a:t>
            </a:r>
            <a:r>
              <a:rPr lang="el-GR" sz="4400" dirty="0"/>
              <a:t>παράδειγμα, από τη μελέτη των απολιθωμάτων προγονικών μορφών του είδους μας μπορούμε να πάρουμε πλήθος πληροφοριών:</a:t>
            </a:r>
          </a:p>
          <a:p>
            <a:endParaRPr lang="en-GB" dirty="0"/>
          </a:p>
        </p:txBody>
      </p:sp>
    </p:spTree>
    <p:extLst>
      <p:ext uri="{BB962C8B-B14F-4D97-AF65-F5344CB8AC3E}">
        <p14:creationId xmlns:p14="http://schemas.microsoft.com/office/powerpoint/2010/main" val="51754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116"/>
          </a:xfrm>
        </p:spPr>
        <p:txBody>
          <a:bodyPr/>
          <a:lstStyle/>
          <a:p>
            <a:r>
              <a:rPr lang="el-GR" b="1" dirty="0" smtClean="0"/>
              <a:t>Παραδείγματα</a:t>
            </a:r>
            <a:endParaRPr lang="en-GB" b="1" dirty="0"/>
          </a:p>
        </p:txBody>
      </p:sp>
      <p:sp>
        <p:nvSpPr>
          <p:cNvPr id="3" name="Content Placeholder 2"/>
          <p:cNvSpPr>
            <a:spLocks noGrp="1"/>
          </p:cNvSpPr>
          <p:nvPr>
            <p:ph idx="1"/>
          </p:nvPr>
        </p:nvSpPr>
        <p:spPr>
          <a:xfrm>
            <a:off x="838200" y="1261242"/>
            <a:ext cx="10515600" cy="4915721"/>
          </a:xfrm>
        </p:spPr>
        <p:txBody>
          <a:bodyPr>
            <a:normAutofit fontScale="92500" lnSpcReduction="10000"/>
          </a:bodyPr>
          <a:lstStyle/>
          <a:p>
            <a:r>
              <a:rPr lang="el-GR" dirty="0"/>
              <a:t>Από το σχήμα των οστών της λεκάνης, από το μήκος των άνω άκρων σε σχέση με το μήκος των κάτω άκρων ή από τα αποτυπώματα του πέλματος σε ηφαιστειακές στάχτες συμπεραίνουμε αν ο οργανισμός βάδιζε σε δύο ή σε τέσσερα άκρα.</a:t>
            </a:r>
          </a:p>
          <a:p>
            <a:r>
              <a:rPr lang="el-GR" dirty="0" smtClean="0"/>
              <a:t>Η </a:t>
            </a:r>
            <a:r>
              <a:rPr lang="el-GR" dirty="0"/>
              <a:t>αυξημένη κρανιακή χωρητικότητα και η ύπαρξη εργαλείων κοντά στα παλαιοντολογικά ευρήματα μας δίνουν πληροφορίες για τη νοημοσύνη του οργανισμού.</a:t>
            </a:r>
          </a:p>
          <a:p>
            <a:r>
              <a:rPr lang="el-GR" dirty="0" smtClean="0"/>
              <a:t>Η </a:t>
            </a:r>
            <a:r>
              <a:rPr lang="el-GR" dirty="0"/>
              <a:t>μελέτη της οδοντοστοιχίας του οργανισμού ή μόνο κάποιων δοντιών του, τα ίχνη φωτιάς, η ύπαρξη οστών από άλλα ζώα είναι ικανά να «προδώσουν» τις διατροφικές </a:t>
            </a:r>
            <a:r>
              <a:rPr lang="el-GR" dirty="0" smtClean="0"/>
              <a:t>συνήθειες </a:t>
            </a:r>
            <a:r>
              <a:rPr lang="el-GR" dirty="0"/>
              <a:t>του.</a:t>
            </a:r>
          </a:p>
          <a:p>
            <a:r>
              <a:rPr lang="el-GR" dirty="0" smtClean="0"/>
              <a:t>Η </a:t>
            </a:r>
            <a:r>
              <a:rPr lang="el-GR" dirty="0"/>
              <a:t>χρονολόγηση των απολιθωμάτων, το βάθος στο οποίο αυτά ανακαλύφθηκαν, αλλά και η εξέταση των κόκκων γύρης που ενδεχομένως βρέθηκαν μαζί με τα οστά δίνουν ενδείξεις για το κλίμα που επικρατούσε την εποχή εκείνη.</a:t>
            </a:r>
          </a:p>
          <a:p>
            <a:endParaRPr lang="en-GB" dirty="0"/>
          </a:p>
        </p:txBody>
      </p:sp>
    </p:spTree>
    <p:extLst>
      <p:ext uri="{BB962C8B-B14F-4D97-AF65-F5344CB8AC3E}">
        <p14:creationId xmlns:p14="http://schemas.microsoft.com/office/powerpoint/2010/main" val="239488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1271</Words>
  <Application>Microsoft Office PowerPoint</Application>
  <PresentationFormat>Custom</PresentationFormat>
  <Paragraphs>57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ΕΞΕΛΙΞΗ 3</vt:lpstr>
      <vt:lpstr>ΤΙ ΕΙΝΑΙ Η ΦΥΛΟΓΕΝΕΣΗ; </vt:lpstr>
      <vt:lpstr>Από πού αντλούνται τα στοιχεία;</vt:lpstr>
      <vt:lpstr>PowerPoint Presentation</vt:lpstr>
      <vt:lpstr>Δεδομένα από την Παλαιοντολογία</vt:lpstr>
      <vt:lpstr>PowerPoint Presentation</vt:lpstr>
      <vt:lpstr>PowerPoint Presentation</vt:lpstr>
      <vt:lpstr>PowerPoint Presentation</vt:lpstr>
      <vt:lpstr>Παραδείγματα</vt:lpstr>
      <vt:lpstr>PowerPoint Presentation</vt:lpstr>
      <vt:lpstr>Δεδομένα από την Ανατομία</vt:lpstr>
      <vt:lpstr>PowerPoint Presentation</vt:lpstr>
      <vt:lpstr>PowerPoint Presentation</vt:lpstr>
      <vt:lpstr>Δεδομένα από την Εμβρυολογία</vt:lpstr>
      <vt:lpstr>Δεδομένα από τη Μοριακή Βιολογία</vt:lpstr>
      <vt:lpstr>PowerPoint Presentation</vt:lpstr>
      <vt:lpstr>PowerPoint Presentation</vt:lpstr>
      <vt:lpstr>Γεωλογικοί αιώνες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 HADJINEOPHYTOU</cp:lastModifiedBy>
  <cp:revision>192</cp:revision>
  <cp:lastPrinted>2018-01-22T06:37:22Z</cp:lastPrinted>
  <dcterms:created xsi:type="dcterms:W3CDTF">2017-08-22T21:19:01Z</dcterms:created>
  <dcterms:modified xsi:type="dcterms:W3CDTF">2018-03-15T06:31:35Z</dcterms:modified>
</cp:coreProperties>
</file>