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965" y="221528"/>
            <a:ext cx="4682836" cy="47119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8α,  Σελίδα 135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77203"/>
          <a:stretch/>
        </p:blipFill>
        <p:spPr>
          <a:xfrm>
            <a:off x="993198" y="926172"/>
            <a:ext cx="9522402" cy="1005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281" t="20238" r="46892" b="6364"/>
          <a:stretch/>
        </p:blipFill>
        <p:spPr>
          <a:xfrm>
            <a:off x="969819" y="2164638"/>
            <a:ext cx="3470200" cy="25181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76801" y="2330892"/>
                <a:ext cx="6303818" cy="2967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𝛢</m:t>
                        </m:r>
                      </m:e>
                    </m:acc>
                    <m:r>
                      <a:rPr lang="el-GR" sz="24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𝛣</m:t>
                        </m:r>
                      </m:e>
                    </m:acc>
                    <m:r>
                      <a:rPr lang="el-GR" sz="24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𝛤</m:t>
                        </m:r>
                      </m:e>
                    </m:acc>
                    <m:r>
                      <a:rPr lang="el-GR" sz="24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𝛥</m:t>
                        </m:r>
                      </m:e>
                    </m:acc>
                    <m:r>
                      <a:rPr lang="el-GR" sz="2400" i="1">
                        <a:latin typeface="Cambria Math" panose="02040503050406030204" pitchFamily="18" charset="0"/>
                      </a:rPr>
                      <m:t>=360°</m:t>
                    </m:r>
                  </m:oMath>
                </a14:m>
                <a:r>
                  <a:rPr lang="el-GR" sz="2400" dirty="0"/>
                  <a:t>   (</a:t>
                </a:r>
                <a:r>
                  <a:rPr lang="el-GR" sz="2400" dirty="0" err="1"/>
                  <a:t>Άθρ</a:t>
                </a:r>
                <a:r>
                  <a:rPr lang="el-GR" sz="2400" dirty="0"/>
                  <a:t>. </a:t>
                </a:r>
                <a:r>
                  <a:rPr lang="el-GR" sz="2400" dirty="0" err="1"/>
                  <a:t>Γων</a:t>
                </a:r>
                <a:r>
                  <a:rPr lang="el-GR" sz="2400" dirty="0"/>
                  <a:t>. </a:t>
                </a:r>
                <a:r>
                  <a:rPr lang="el-GR" sz="2400" dirty="0" err="1"/>
                  <a:t>Τετραπλ</a:t>
                </a:r>
                <a:r>
                  <a:rPr lang="el-GR" sz="2400" dirty="0"/>
                  <a:t>.)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+116+123+57=3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=360−116−123−57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=64°</m:t>
                      </m:r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1" y="2330892"/>
                <a:ext cx="6303818" cy="2967159"/>
              </a:xfrm>
              <a:prstGeom prst="rect">
                <a:avLst/>
              </a:prstGeom>
              <a:blipFill>
                <a:blip r:embed="rId3"/>
                <a:stretch>
                  <a:fillRect l="-193" t="-1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749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ubtitle 1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93965" y="3269529"/>
                <a:ext cx="4142509" cy="2992726"/>
              </a:xfrm>
            </p:spPr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𝛢</m:t>
                        </m:r>
                      </m:e>
                    </m:acc>
                    <m:r>
                      <a:rPr lang="el-GR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𝜀𝜉</m:t>
                            </m:r>
                          </m:sub>
                        </m:sSub>
                      </m:e>
                    </m:acc>
                    <m:r>
                      <a:rPr lang="el-GR" i="1">
                        <a:latin typeface="Cambria Math" panose="02040503050406030204" pitchFamily="18" charset="0"/>
                      </a:rPr>
                      <m:t>=180°</m:t>
                    </m:r>
                  </m:oMath>
                </a14:m>
                <a:r>
                  <a:rPr lang="el-GR" dirty="0"/>
                  <a:t>(</a:t>
                </a:r>
                <a:r>
                  <a:rPr lang="el-GR" dirty="0" err="1"/>
                  <a:t>παραπλ</a:t>
                </a:r>
                <a:r>
                  <a:rPr lang="el-GR" dirty="0"/>
                  <a:t>.)</a:t>
                </a:r>
              </a:p>
              <a:p>
                <a:pPr algn="l"/>
                <a:endParaRPr lang="el-GR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𝛢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</a:rPr>
                        <m:t>=180−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𝜀𝜉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l-GR" dirty="0"/>
              </a:p>
              <a:p>
                <a:pPr algn="l"/>
                <a:endParaRPr lang="el-GR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𝛢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</a:rPr>
                        <m:t>=180−60</m:t>
                      </m:r>
                    </m:oMath>
                  </m:oMathPara>
                </a14:m>
                <a:endParaRPr lang="el-GR" dirty="0"/>
              </a:p>
              <a:p>
                <a:pPr algn="l"/>
                <a:endParaRPr lang="el-GR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𝛢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</a:rPr>
                        <m:t>=120°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Sub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93965" y="3269529"/>
                <a:ext cx="4142509" cy="2992726"/>
              </a:xfrm>
              <a:blipFill>
                <a:blip r:embed="rId2"/>
                <a:stretch>
                  <a:fillRect t="-1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2"/>
          <p:cNvSpPr txBox="1">
            <a:spLocks/>
          </p:cNvSpPr>
          <p:nvPr/>
        </p:nvSpPr>
        <p:spPr>
          <a:xfrm>
            <a:off x="193965" y="221528"/>
            <a:ext cx="4682836" cy="4711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Σελίδα 135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852" t="6885" b="11433"/>
          <a:stretch/>
        </p:blipFill>
        <p:spPr>
          <a:xfrm>
            <a:off x="1579418" y="1108364"/>
            <a:ext cx="7952508" cy="19673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ubtitle 1"/>
              <p:cNvSpPr txBox="1">
                <a:spLocks/>
              </p:cNvSpPr>
              <p:nvPr/>
            </p:nvSpPr>
            <p:spPr>
              <a:xfrm>
                <a:off x="4281056" y="3269529"/>
                <a:ext cx="4613563" cy="29927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𝛢</m:t>
                        </m:r>
                      </m:e>
                    </m:acc>
                    <m:r>
                      <a:rPr lang="el-GR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𝛣</m:t>
                        </m:r>
                      </m:e>
                    </m:acc>
                    <m:r>
                      <a:rPr lang="el-GR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𝛤</m:t>
                        </m:r>
                      </m:e>
                    </m:acc>
                    <m:r>
                      <a:rPr lang="el-GR" i="1">
                        <a:latin typeface="Cambria Math" panose="02040503050406030204" pitchFamily="18" charset="0"/>
                      </a:rPr>
                      <m:t>=180°</m:t>
                    </m:r>
                  </m:oMath>
                </a14:m>
                <a:r>
                  <a:rPr lang="el-GR" dirty="0"/>
                  <a:t>(αθρ.γων.τριγ.)</a:t>
                </a:r>
              </a:p>
              <a:p>
                <a:pPr algn="l"/>
                <a:endParaRPr lang="el-GR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⇒30+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𝛣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</a:rPr>
                        <m:t>+120=180°</m:t>
                      </m:r>
                    </m:oMath>
                  </m:oMathPara>
                </a14:m>
                <a:endParaRPr lang="el-GR" dirty="0"/>
              </a:p>
              <a:p>
                <a:pPr algn="l"/>
                <a:endParaRPr lang="el-GR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𝛣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</a:rPr>
                        <m:t>=180−30−120</m:t>
                      </m:r>
                    </m:oMath>
                  </m:oMathPara>
                </a14:m>
                <a:endParaRPr lang="el-GR" dirty="0"/>
              </a:p>
              <a:p>
                <a:pPr algn="l"/>
                <a:endParaRPr lang="el-GR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𝛣</m:t>
                          </m:r>
                        </m:e>
                      </m:acc>
                      <m:r>
                        <a:rPr lang="el-GR" i="1">
                          <a:latin typeface="Cambria Math" panose="02040503050406030204" pitchFamily="18" charset="0"/>
                        </a:rPr>
                        <m:t>=30°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Sub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056" y="3269529"/>
                <a:ext cx="4613563" cy="2992726"/>
              </a:xfrm>
              <a:prstGeom prst="rect">
                <a:avLst/>
              </a:prstGeom>
              <a:blipFill>
                <a:blip r:embed="rId4"/>
                <a:stretch>
                  <a:fillRect l="-264" t="-2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3920836" y="3269529"/>
            <a:ext cx="0" cy="2992726"/>
          </a:xfrm>
          <a:prstGeom prst="line">
            <a:avLst/>
          </a:prstGeom>
          <a:ln w="38100">
            <a:solidFill>
              <a:srgbClr val="FF0066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756072" y="3269529"/>
            <a:ext cx="0" cy="2992726"/>
          </a:xfrm>
          <a:prstGeom prst="line">
            <a:avLst/>
          </a:prstGeom>
          <a:ln w="38100">
            <a:solidFill>
              <a:srgbClr val="FF0066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894619" y="3269529"/>
            <a:ext cx="32003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Είδος ΑΒΓ ως προς τις </a:t>
            </a:r>
            <a:r>
              <a:rPr lang="el-G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γωνίες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του: </a:t>
            </a:r>
          </a:p>
          <a:p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Αμβλυγώνιο (Α&gt;90°)</a:t>
            </a:r>
          </a:p>
          <a:p>
            <a:endParaRPr lang="el-G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Είδος ΑΒΓ ως προς τις </a:t>
            </a:r>
            <a:r>
              <a:rPr lang="el-G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πλευρές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του: </a:t>
            </a:r>
          </a:p>
          <a:p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Ισοσκελές (έχει 2 ίσες γωνίες (Β=Γ), άρα και 2 ίσες πλευρές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ΑΒ=ΑΓ)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203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47661" t="55017" r="17649"/>
          <a:stretch/>
        </p:blipFill>
        <p:spPr>
          <a:xfrm>
            <a:off x="103907" y="1293645"/>
            <a:ext cx="2838452" cy="24332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006289" y="2067686"/>
                <a:ext cx="7382985" cy="44594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𝛣</m:t>
                        </m:r>
                      </m:e>
                    </m:acc>
                    <m:r>
                      <a:rPr lang="en-US" sz="2200" i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𝛤</m:t>
                        </m:r>
                      </m:e>
                    </m:acc>
                    <m:r>
                      <a:rPr lang="en-US" sz="2200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l-GR" sz="2200" dirty="0"/>
                  <a:t> (παρά τη βάση γωνίες ισοσκελούς τριγώνου)</a:t>
                </a:r>
              </a:p>
              <a:p>
                <a:endParaRPr lang="el-GR" sz="2200" dirty="0"/>
              </a:p>
              <a:p>
                <a14:m>
                  <m:oMath xmlns:m="http://schemas.openxmlformats.org/officeDocument/2006/math">
                    <m:r>
                      <a:rPr lang="el-GR" sz="2200" i="1">
                        <a:latin typeface="Cambria Math" panose="02040503050406030204" pitchFamily="18" charset="0"/>
                      </a:rPr>
                      <m:t>46+</m:t>
                    </m:r>
                    <m:r>
                      <a:rPr lang="el-GR" sz="2200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l-GR" sz="2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200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l-GR" sz="2200" i="1">
                        <a:latin typeface="Cambria Math" panose="02040503050406030204" pitchFamily="18" charset="0"/>
                      </a:rPr>
                      <m:t>=180°</m:t>
                    </m:r>
                  </m:oMath>
                </a14:m>
                <a:r>
                  <a:rPr lang="el-GR" sz="2200" dirty="0"/>
                  <a:t> (</a:t>
                </a:r>
                <a:r>
                  <a:rPr lang="el-GR" sz="2200" dirty="0" err="1"/>
                  <a:t>άθρ.γων.τριγ</a:t>
                </a:r>
                <a:r>
                  <a:rPr lang="el-GR" sz="2200" dirty="0"/>
                  <a:t>.)</a:t>
                </a:r>
              </a:p>
              <a:p>
                <a:endParaRPr lang="el-GR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>
                          <a:latin typeface="Cambria Math" panose="02040503050406030204" pitchFamily="18" charset="0"/>
                        </a:rPr>
                        <m:t>⇒2</m:t>
                      </m:r>
                      <m:r>
                        <a:rPr lang="el-GR" sz="2200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l-GR" sz="2200" i="1">
                          <a:latin typeface="Cambria Math" panose="02040503050406030204" pitchFamily="18" charset="0"/>
                        </a:rPr>
                        <m:t>=180−46</m:t>
                      </m:r>
                    </m:oMath>
                  </m:oMathPara>
                </a14:m>
                <a:endParaRPr lang="el-GR" sz="2200" dirty="0"/>
              </a:p>
              <a:p>
                <a:endParaRPr lang="el-GR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>
                          <a:latin typeface="Cambria Math" panose="02040503050406030204" pitchFamily="18" charset="0"/>
                        </a:rPr>
                        <m:t>⇒2</m:t>
                      </m:r>
                      <m:r>
                        <a:rPr lang="el-GR" sz="2200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l-GR" sz="2200" i="1">
                          <a:latin typeface="Cambria Math" panose="02040503050406030204" pitchFamily="18" charset="0"/>
                        </a:rPr>
                        <m:t>=134</m:t>
                      </m:r>
                    </m:oMath>
                  </m:oMathPara>
                </a14:m>
                <a:endParaRPr lang="el-GR" sz="2200" dirty="0"/>
              </a:p>
              <a:p>
                <a:endParaRPr lang="el-GR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sz="2200" i="1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l-GR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i="1">
                              <a:latin typeface="Cambria Math" panose="02040503050406030204" pitchFamily="18" charset="0"/>
                            </a:rPr>
                            <m:t>134</m:t>
                          </m:r>
                        </m:num>
                        <m:den>
                          <m:r>
                            <a:rPr lang="el-GR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l-GR" sz="2200" dirty="0"/>
              </a:p>
              <a:p>
                <a:endParaRPr lang="el-GR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l-GR" sz="2200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l-GR" sz="2200" i="1">
                          <a:latin typeface="Cambria Math" panose="02040503050406030204" pitchFamily="18" charset="0"/>
                        </a:rPr>
                        <m:t>=67°</m:t>
                      </m:r>
                    </m:oMath>
                  </m:oMathPara>
                </a14:m>
                <a:endParaRPr lang="el-GR" sz="2200" dirty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289" y="2067686"/>
                <a:ext cx="7382985" cy="4459491"/>
              </a:xfrm>
              <a:prstGeom prst="rect">
                <a:avLst/>
              </a:prstGeom>
              <a:blipFill>
                <a:blip r:embed="rId3"/>
                <a:stretch>
                  <a:fillRect l="-83" t="-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2"/>
          <p:cNvSpPr txBox="1">
            <a:spLocks/>
          </p:cNvSpPr>
          <p:nvPr/>
        </p:nvSpPr>
        <p:spPr>
          <a:xfrm>
            <a:off x="193965" y="221528"/>
            <a:ext cx="4682836" cy="4711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10δ,  Σελίδα 135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578435" y="2798547"/>
            <a:ext cx="0" cy="2992726"/>
          </a:xfrm>
          <a:prstGeom prst="line">
            <a:avLst/>
          </a:prstGeom>
          <a:ln w="38100">
            <a:solidFill>
              <a:srgbClr val="FF0066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91887"/>
          <a:stretch/>
        </p:blipFill>
        <p:spPr>
          <a:xfrm>
            <a:off x="700087" y="821314"/>
            <a:ext cx="11131695" cy="597022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554175" y="1634838"/>
            <a:ext cx="1953489" cy="2147455"/>
            <a:chOff x="831275" y="1579418"/>
            <a:chExt cx="1953489" cy="2147455"/>
          </a:xfrm>
        </p:grpSpPr>
        <p:sp>
          <p:nvSpPr>
            <p:cNvPr id="8" name="TextBox 7"/>
            <p:cNvSpPr txBox="1"/>
            <p:nvPr/>
          </p:nvSpPr>
          <p:spPr>
            <a:xfrm>
              <a:off x="1593273" y="1579418"/>
              <a:ext cx="49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Α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1275" y="3357541"/>
              <a:ext cx="49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Β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86001" y="3357541"/>
              <a:ext cx="49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Γ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07440" y="2999921"/>
            <a:ext cx="1403531" cy="654751"/>
            <a:chOff x="707440" y="2999921"/>
            <a:chExt cx="1403531" cy="654751"/>
          </a:xfrm>
        </p:grpSpPr>
        <p:sp>
          <p:nvSpPr>
            <p:cNvPr id="16" name="Arc 15"/>
            <p:cNvSpPr/>
            <p:nvPr/>
          </p:nvSpPr>
          <p:spPr>
            <a:xfrm rot="16651339">
              <a:off x="1649555" y="3193256"/>
              <a:ext cx="470189" cy="452643"/>
            </a:xfrm>
            <a:prstGeom prst="arc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707440" y="2999921"/>
              <a:ext cx="1271155" cy="639124"/>
              <a:chOff x="998395" y="2999921"/>
              <a:chExt cx="1271155" cy="639124"/>
            </a:xfrm>
          </p:grpSpPr>
          <p:sp>
            <p:nvSpPr>
              <p:cNvPr id="15" name="Arc 14"/>
              <p:cNvSpPr/>
              <p:nvPr/>
            </p:nvSpPr>
            <p:spPr>
              <a:xfrm>
                <a:off x="998395" y="3186402"/>
                <a:ext cx="470189" cy="452643"/>
              </a:xfrm>
              <a:prstGeom prst="arc">
                <a:avLst/>
              </a:prstGeom>
              <a:ln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353416" y="2999921"/>
                <a:ext cx="4892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ω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780312" y="2999921"/>
                <a:ext cx="4892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ω</a:t>
                </a:r>
                <a:endParaRPr lang="en-US" dirty="0"/>
              </a:p>
            </p:txBody>
          </p:sp>
        </p:grpSp>
      </p:grpSp>
      <p:cxnSp>
        <p:nvCxnSpPr>
          <p:cNvPr id="21" name="Straight Connector 20"/>
          <p:cNvCxnSpPr/>
          <p:nvPr/>
        </p:nvCxnSpPr>
        <p:spPr>
          <a:xfrm flipV="1">
            <a:off x="3311226" y="4752111"/>
            <a:ext cx="354158" cy="340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400413" y="5193401"/>
            <a:ext cx="354158" cy="340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103146" y="4160950"/>
                <a:ext cx="3562381" cy="1831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sz="2200" i="1">
                            <a:latin typeface="Cambria Math" panose="02040503050406030204" pitchFamily="18" charset="0"/>
                          </a:rPr>
                          <m:t>𝛤</m:t>
                        </m:r>
                      </m:e>
                    </m:acc>
                    <m:r>
                      <a:rPr lang="el-GR" sz="22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200" i="1">
                                <a:latin typeface="Cambria Math" panose="02040503050406030204" pitchFamily="18" charset="0"/>
                              </a:rPr>
                              <m:t>𝛤</m:t>
                            </m:r>
                          </m:e>
                          <m:sub>
                            <m:r>
                              <a:rPr lang="el-GR" sz="2200" i="1">
                                <a:latin typeface="Cambria Math" panose="02040503050406030204" pitchFamily="18" charset="0"/>
                              </a:rPr>
                              <m:t>𝜀𝜉</m:t>
                            </m:r>
                          </m:sub>
                        </m:sSub>
                      </m:e>
                    </m:acc>
                    <m:r>
                      <a:rPr lang="el-GR" sz="2200" i="1">
                        <a:latin typeface="Cambria Math" panose="02040503050406030204" pitchFamily="18" charset="0"/>
                      </a:rPr>
                      <m:t>=180°</m:t>
                    </m:r>
                  </m:oMath>
                </a14:m>
                <a:r>
                  <a:rPr lang="el-GR" sz="2200" dirty="0"/>
                  <a:t> (</a:t>
                </a:r>
                <a:r>
                  <a:rPr lang="el-GR" sz="2200" dirty="0" err="1"/>
                  <a:t>παραπλ</a:t>
                </a:r>
                <a:r>
                  <a:rPr lang="el-GR" sz="2200" dirty="0"/>
                  <a:t>.)</a:t>
                </a:r>
                <a:endParaRPr lang="en-US" sz="2200" dirty="0"/>
              </a:p>
              <a:p>
                <a:endParaRPr lang="el-GR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l-GR" sz="2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l-GR" sz="2200" i="1">
                          <a:latin typeface="Cambria Math" panose="02040503050406030204" pitchFamily="18" charset="0"/>
                        </a:rPr>
                        <m:t>=180−67</m:t>
                      </m:r>
                    </m:oMath>
                  </m:oMathPara>
                </a14:m>
                <a:endParaRPr lang="en-US" sz="2200" dirty="0"/>
              </a:p>
              <a:p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l-GR" sz="2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l-GR" sz="2200" i="1">
                          <a:latin typeface="Cambria Math" panose="02040503050406030204" pitchFamily="18" charset="0"/>
                        </a:rPr>
                        <m:t>=113°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146" y="4160950"/>
                <a:ext cx="3562381" cy="1831655"/>
              </a:xfrm>
              <a:prstGeom prst="rect">
                <a:avLst/>
              </a:prstGeom>
              <a:blipFill>
                <a:blip r:embed="rId4"/>
                <a:stretch>
                  <a:fillRect l="-171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2942359" y="3906982"/>
            <a:ext cx="2128405" cy="6650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8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780309" y="1958398"/>
            <a:ext cx="4648200" cy="1325563"/>
          </a:xfrm>
        </p:spPr>
        <p:txBody>
          <a:bodyPr/>
          <a:lstStyle/>
          <a:p>
            <a:r>
              <a:rPr lang="el-GR" dirty="0"/>
              <a:t>Κατ’ </a:t>
            </a:r>
            <a:r>
              <a:rPr lang="el-GR" dirty="0" err="1"/>
              <a:t>οίκον</a:t>
            </a:r>
            <a:r>
              <a:rPr lang="el-GR" dirty="0"/>
              <a:t> εργασία: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218" y="4056206"/>
            <a:ext cx="6324600" cy="75132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r>
              <a:rPr lang="el-GR" dirty="0"/>
              <a:t>Σελίδα 135: Ασκήσεις 8β, 10α, 10β, 10γ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81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246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Κατ’ οίκον εργασία: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Αναστάσης Ευαγόρου</cp:lastModifiedBy>
  <cp:revision>9</cp:revision>
  <dcterms:created xsi:type="dcterms:W3CDTF">2020-03-30T06:48:58Z</dcterms:created>
  <dcterms:modified xsi:type="dcterms:W3CDTF">2020-04-13T06:33:35Z</dcterms:modified>
</cp:coreProperties>
</file>