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6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Αναστάσης Ευαγόρου" initials="ΑΕ" lastIdx="1" clrIdx="0">
    <p:extLst>
      <p:ext uri="{19B8F6BF-5375-455C-9EA6-DF929625EA0E}">
        <p15:presenceInfo xmlns:p15="http://schemas.microsoft.com/office/powerpoint/2012/main" userId="S::tasevago@te.schools.ac.cy::f9f4e96b-e31f-4ed4-a078-9aea38ccdd1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4-12T10:57:48.026" idx="1">
    <p:pos x="10" y="10"/>
    <p:text/>
    <p:extLst>
      <p:ext uri="{C676402C-5697-4E1C-873F-D02D1690AC5C}">
        <p15:threadingInfo xmlns:p15="http://schemas.microsoft.com/office/powerpoint/2012/main" timeZoneBias="-18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E628F-DC84-43FC-A9EF-3EEFD4019C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7952A78-F00A-42BE-B3EE-CC0BA81714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EAC25F1-6C0F-4A46-A425-2595E6E9D96B}"/>
              </a:ext>
            </a:extLst>
          </p:cNvPr>
          <p:cNvSpPr>
            <a:spLocks noGrp="1"/>
          </p:cNvSpPr>
          <p:nvPr>
            <p:ph type="dt" sz="half" idx="10"/>
          </p:nvPr>
        </p:nvSpPr>
        <p:spPr/>
        <p:txBody>
          <a:bodyPr/>
          <a:lstStyle/>
          <a:p>
            <a:fld id="{534A21BA-71C2-43CC-895B-E0308B4A9A35}" type="datetimeFigureOut">
              <a:rPr lang="en-GB" smtClean="0"/>
              <a:t>12/04/2020</a:t>
            </a:fld>
            <a:endParaRPr lang="en-GB"/>
          </a:p>
        </p:txBody>
      </p:sp>
      <p:sp>
        <p:nvSpPr>
          <p:cNvPr id="5" name="Footer Placeholder 4">
            <a:extLst>
              <a:ext uri="{FF2B5EF4-FFF2-40B4-BE49-F238E27FC236}">
                <a16:creationId xmlns:a16="http://schemas.microsoft.com/office/drawing/2014/main" id="{5CC1D74F-ABC2-4D19-BA0A-C6250EF725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AAD45A-737F-49CC-95D2-84464D9E61F9}"/>
              </a:ext>
            </a:extLst>
          </p:cNvPr>
          <p:cNvSpPr>
            <a:spLocks noGrp="1"/>
          </p:cNvSpPr>
          <p:nvPr>
            <p:ph type="sldNum" sz="quarter" idx="12"/>
          </p:nvPr>
        </p:nvSpPr>
        <p:spPr/>
        <p:txBody>
          <a:bodyPr/>
          <a:lstStyle/>
          <a:p>
            <a:fld id="{0F808EC5-9DDF-4134-A917-EE289D6D5B2E}" type="slidenum">
              <a:rPr lang="en-GB" smtClean="0"/>
              <a:t>‹#›</a:t>
            </a:fld>
            <a:endParaRPr lang="en-GB"/>
          </a:p>
        </p:txBody>
      </p:sp>
    </p:spTree>
    <p:extLst>
      <p:ext uri="{BB962C8B-B14F-4D97-AF65-F5344CB8AC3E}">
        <p14:creationId xmlns:p14="http://schemas.microsoft.com/office/powerpoint/2010/main" val="4247465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252B0-AAA9-4981-A92E-AE0746B83F4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14DDC8A-700E-48EC-BF48-7CE90B958D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6CCE26-7D36-4596-8A4D-9D550DFED11A}"/>
              </a:ext>
            </a:extLst>
          </p:cNvPr>
          <p:cNvSpPr>
            <a:spLocks noGrp="1"/>
          </p:cNvSpPr>
          <p:nvPr>
            <p:ph type="dt" sz="half" idx="10"/>
          </p:nvPr>
        </p:nvSpPr>
        <p:spPr/>
        <p:txBody>
          <a:bodyPr/>
          <a:lstStyle/>
          <a:p>
            <a:fld id="{534A21BA-71C2-43CC-895B-E0308B4A9A35}" type="datetimeFigureOut">
              <a:rPr lang="en-GB" smtClean="0"/>
              <a:t>12/04/2020</a:t>
            </a:fld>
            <a:endParaRPr lang="en-GB"/>
          </a:p>
        </p:txBody>
      </p:sp>
      <p:sp>
        <p:nvSpPr>
          <p:cNvPr id="5" name="Footer Placeholder 4">
            <a:extLst>
              <a:ext uri="{FF2B5EF4-FFF2-40B4-BE49-F238E27FC236}">
                <a16:creationId xmlns:a16="http://schemas.microsoft.com/office/drawing/2014/main" id="{D5265A3A-B4BF-40AB-BCA5-AB2FE8C289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54E5E8-4C33-4648-85EA-C05CD91038B3}"/>
              </a:ext>
            </a:extLst>
          </p:cNvPr>
          <p:cNvSpPr>
            <a:spLocks noGrp="1"/>
          </p:cNvSpPr>
          <p:nvPr>
            <p:ph type="sldNum" sz="quarter" idx="12"/>
          </p:nvPr>
        </p:nvSpPr>
        <p:spPr/>
        <p:txBody>
          <a:bodyPr/>
          <a:lstStyle/>
          <a:p>
            <a:fld id="{0F808EC5-9DDF-4134-A917-EE289D6D5B2E}" type="slidenum">
              <a:rPr lang="en-GB" smtClean="0"/>
              <a:t>‹#›</a:t>
            </a:fld>
            <a:endParaRPr lang="en-GB"/>
          </a:p>
        </p:txBody>
      </p:sp>
    </p:spTree>
    <p:extLst>
      <p:ext uri="{BB962C8B-B14F-4D97-AF65-F5344CB8AC3E}">
        <p14:creationId xmlns:p14="http://schemas.microsoft.com/office/powerpoint/2010/main" val="119334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EEE6B4-366C-406E-ADE7-6154184A45C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220786-3029-4B27-93D1-B9C53E6848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C9EABA-57EB-4DD9-9C64-F96D5A6A8F48}"/>
              </a:ext>
            </a:extLst>
          </p:cNvPr>
          <p:cNvSpPr>
            <a:spLocks noGrp="1"/>
          </p:cNvSpPr>
          <p:nvPr>
            <p:ph type="dt" sz="half" idx="10"/>
          </p:nvPr>
        </p:nvSpPr>
        <p:spPr/>
        <p:txBody>
          <a:bodyPr/>
          <a:lstStyle/>
          <a:p>
            <a:fld id="{534A21BA-71C2-43CC-895B-E0308B4A9A35}" type="datetimeFigureOut">
              <a:rPr lang="en-GB" smtClean="0"/>
              <a:t>12/04/2020</a:t>
            </a:fld>
            <a:endParaRPr lang="en-GB"/>
          </a:p>
        </p:txBody>
      </p:sp>
      <p:sp>
        <p:nvSpPr>
          <p:cNvPr id="5" name="Footer Placeholder 4">
            <a:extLst>
              <a:ext uri="{FF2B5EF4-FFF2-40B4-BE49-F238E27FC236}">
                <a16:creationId xmlns:a16="http://schemas.microsoft.com/office/drawing/2014/main" id="{39547D1A-9411-47B1-9BDA-E81D623D25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7C2106-A410-4F04-A89E-AAA34C288267}"/>
              </a:ext>
            </a:extLst>
          </p:cNvPr>
          <p:cNvSpPr>
            <a:spLocks noGrp="1"/>
          </p:cNvSpPr>
          <p:nvPr>
            <p:ph type="sldNum" sz="quarter" idx="12"/>
          </p:nvPr>
        </p:nvSpPr>
        <p:spPr/>
        <p:txBody>
          <a:bodyPr/>
          <a:lstStyle/>
          <a:p>
            <a:fld id="{0F808EC5-9DDF-4134-A917-EE289D6D5B2E}" type="slidenum">
              <a:rPr lang="en-GB" smtClean="0"/>
              <a:t>‹#›</a:t>
            </a:fld>
            <a:endParaRPr lang="en-GB"/>
          </a:p>
        </p:txBody>
      </p:sp>
    </p:spTree>
    <p:extLst>
      <p:ext uri="{BB962C8B-B14F-4D97-AF65-F5344CB8AC3E}">
        <p14:creationId xmlns:p14="http://schemas.microsoft.com/office/powerpoint/2010/main" val="3460701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EF551-9810-40C9-94B1-B9E46FCE401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312A990-A877-448D-AF8A-CCDBF9E6D9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7EE47D-7DD8-433F-8964-D0CD61C05FD2}"/>
              </a:ext>
            </a:extLst>
          </p:cNvPr>
          <p:cNvSpPr>
            <a:spLocks noGrp="1"/>
          </p:cNvSpPr>
          <p:nvPr>
            <p:ph type="dt" sz="half" idx="10"/>
          </p:nvPr>
        </p:nvSpPr>
        <p:spPr/>
        <p:txBody>
          <a:bodyPr/>
          <a:lstStyle/>
          <a:p>
            <a:fld id="{534A21BA-71C2-43CC-895B-E0308B4A9A35}" type="datetimeFigureOut">
              <a:rPr lang="en-GB" smtClean="0"/>
              <a:t>12/04/2020</a:t>
            </a:fld>
            <a:endParaRPr lang="en-GB"/>
          </a:p>
        </p:txBody>
      </p:sp>
      <p:sp>
        <p:nvSpPr>
          <p:cNvPr id="5" name="Footer Placeholder 4">
            <a:extLst>
              <a:ext uri="{FF2B5EF4-FFF2-40B4-BE49-F238E27FC236}">
                <a16:creationId xmlns:a16="http://schemas.microsoft.com/office/drawing/2014/main" id="{1D44A4AD-A865-4B09-955A-216C18CEDF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BB7EF1-8888-4B45-992D-08E13FF58299}"/>
              </a:ext>
            </a:extLst>
          </p:cNvPr>
          <p:cNvSpPr>
            <a:spLocks noGrp="1"/>
          </p:cNvSpPr>
          <p:nvPr>
            <p:ph type="sldNum" sz="quarter" idx="12"/>
          </p:nvPr>
        </p:nvSpPr>
        <p:spPr/>
        <p:txBody>
          <a:bodyPr/>
          <a:lstStyle/>
          <a:p>
            <a:fld id="{0F808EC5-9DDF-4134-A917-EE289D6D5B2E}" type="slidenum">
              <a:rPr lang="en-GB" smtClean="0"/>
              <a:t>‹#›</a:t>
            </a:fld>
            <a:endParaRPr lang="en-GB"/>
          </a:p>
        </p:txBody>
      </p:sp>
    </p:spTree>
    <p:extLst>
      <p:ext uri="{BB962C8B-B14F-4D97-AF65-F5344CB8AC3E}">
        <p14:creationId xmlns:p14="http://schemas.microsoft.com/office/powerpoint/2010/main" val="1292137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F29DB-53D4-4C19-BE00-430CDF81DE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872E28D-A04E-42AC-B35A-5F6765CB80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FE91C3-5E7B-47D6-87CB-74B7AA202419}"/>
              </a:ext>
            </a:extLst>
          </p:cNvPr>
          <p:cNvSpPr>
            <a:spLocks noGrp="1"/>
          </p:cNvSpPr>
          <p:nvPr>
            <p:ph type="dt" sz="half" idx="10"/>
          </p:nvPr>
        </p:nvSpPr>
        <p:spPr/>
        <p:txBody>
          <a:bodyPr/>
          <a:lstStyle/>
          <a:p>
            <a:fld id="{534A21BA-71C2-43CC-895B-E0308B4A9A35}" type="datetimeFigureOut">
              <a:rPr lang="en-GB" smtClean="0"/>
              <a:t>12/04/2020</a:t>
            </a:fld>
            <a:endParaRPr lang="en-GB"/>
          </a:p>
        </p:txBody>
      </p:sp>
      <p:sp>
        <p:nvSpPr>
          <p:cNvPr id="5" name="Footer Placeholder 4">
            <a:extLst>
              <a:ext uri="{FF2B5EF4-FFF2-40B4-BE49-F238E27FC236}">
                <a16:creationId xmlns:a16="http://schemas.microsoft.com/office/drawing/2014/main" id="{4CD2CDE3-0CD7-4021-B9F2-E456ADF0F1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728588-5D6D-4201-8FC1-97B1B39E1EC5}"/>
              </a:ext>
            </a:extLst>
          </p:cNvPr>
          <p:cNvSpPr>
            <a:spLocks noGrp="1"/>
          </p:cNvSpPr>
          <p:nvPr>
            <p:ph type="sldNum" sz="quarter" idx="12"/>
          </p:nvPr>
        </p:nvSpPr>
        <p:spPr/>
        <p:txBody>
          <a:bodyPr/>
          <a:lstStyle/>
          <a:p>
            <a:fld id="{0F808EC5-9DDF-4134-A917-EE289D6D5B2E}" type="slidenum">
              <a:rPr lang="en-GB" smtClean="0"/>
              <a:t>‹#›</a:t>
            </a:fld>
            <a:endParaRPr lang="en-GB"/>
          </a:p>
        </p:txBody>
      </p:sp>
    </p:spTree>
    <p:extLst>
      <p:ext uri="{BB962C8B-B14F-4D97-AF65-F5344CB8AC3E}">
        <p14:creationId xmlns:p14="http://schemas.microsoft.com/office/powerpoint/2010/main" val="1648826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B5819-A4F7-4DCE-82D1-737290ABD2A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2F177DF-6758-4E5F-94B4-00E41A75F0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DC35E8A-1E0E-4B3E-B2D0-D13A42384A0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24E4B19-2C3A-4CF6-AF2B-7D4B0C0FFA83}"/>
              </a:ext>
            </a:extLst>
          </p:cNvPr>
          <p:cNvSpPr>
            <a:spLocks noGrp="1"/>
          </p:cNvSpPr>
          <p:nvPr>
            <p:ph type="dt" sz="half" idx="10"/>
          </p:nvPr>
        </p:nvSpPr>
        <p:spPr/>
        <p:txBody>
          <a:bodyPr/>
          <a:lstStyle/>
          <a:p>
            <a:fld id="{534A21BA-71C2-43CC-895B-E0308B4A9A35}" type="datetimeFigureOut">
              <a:rPr lang="en-GB" smtClean="0"/>
              <a:t>12/04/2020</a:t>
            </a:fld>
            <a:endParaRPr lang="en-GB"/>
          </a:p>
        </p:txBody>
      </p:sp>
      <p:sp>
        <p:nvSpPr>
          <p:cNvPr id="6" name="Footer Placeholder 5">
            <a:extLst>
              <a:ext uri="{FF2B5EF4-FFF2-40B4-BE49-F238E27FC236}">
                <a16:creationId xmlns:a16="http://schemas.microsoft.com/office/drawing/2014/main" id="{5B8C6335-3122-4615-8213-BEC601D7126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BDFE81B-7B48-4FBC-8FDE-908CE5ED0892}"/>
              </a:ext>
            </a:extLst>
          </p:cNvPr>
          <p:cNvSpPr>
            <a:spLocks noGrp="1"/>
          </p:cNvSpPr>
          <p:nvPr>
            <p:ph type="sldNum" sz="quarter" idx="12"/>
          </p:nvPr>
        </p:nvSpPr>
        <p:spPr/>
        <p:txBody>
          <a:bodyPr/>
          <a:lstStyle/>
          <a:p>
            <a:fld id="{0F808EC5-9DDF-4134-A917-EE289D6D5B2E}" type="slidenum">
              <a:rPr lang="en-GB" smtClean="0"/>
              <a:t>‹#›</a:t>
            </a:fld>
            <a:endParaRPr lang="en-GB"/>
          </a:p>
        </p:txBody>
      </p:sp>
    </p:spTree>
    <p:extLst>
      <p:ext uri="{BB962C8B-B14F-4D97-AF65-F5344CB8AC3E}">
        <p14:creationId xmlns:p14="http://schemas.microsoft.com/office/powerpoint/2010/main" val="2907110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83879-99F0-4A5F-A73E-0C214E10F23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32B39F5-C9A8-4DF8-84F9-80D9678221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2315C6F-1C35-4FAC-BE2B-5EC3022D04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3E66808-6428-4A21-A21D-715A357B35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522975-457A-4515-8007-094EC74D2C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138290F-8F41-43E2-B03C-E14B3563F10E}"/>
              </a:ext>
            </a:extLst>
          </p:cNvPr>
          <p:cNvSpPr>
            <a:spLocks noGrp="1"/>
          </p:cNvSpPr>
          <p:nvPr>
            <p:ph type="dt" sz="half" idx="10"/>
          </p:nvPr>
        </p:nvSpPr>
        <p:spPr/>
        <p:txBody>
          <a:bodyPr/>
          <a:lstStyle/>
          <a:p>
            <a:fld id="{534A21BA-71C2-43CC-895B-E0308B4A9A35}" type="datetimeFigureOut">
              <a:rPr lang="en-GB" smtClean="0"/>
              <a:t>12/04/2020</a:t>
            </a:fld>
            <a:endParaRPr lang="en-GB"/>
          </a:p>
        </p:txBody>
      </p:sp>
      <p:sp>
        <p:nvSpPr>
          <p:cNvPr id="8" name="Footer Placeholder 7">
            <a:extLst>
              <a:ext uri="{FF2B5EF4-FFF2-40B4-BE49-F238E27FC236}">
                <a16:creationId xmlns:a16="http://schemas.microsoft.com/office/drawing/2014/main" id="{D942ABCD-A311-4509-8DAC-D31CD577FBD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23A7E33-412A-4A91-BBC0-44150030405D}"/>
              </a:ext>
            </a:extLst>
          </p:cNvPr>
          <p:cNvSpPr>
            <a:spLocks noGrp="1"/>
          </p:cNvSpPr>
          <p:nvPr>
            <p:ph type="sldNum" sz="quarter" idx="12"/>
          </p:nvPr>
        </p:nvSpPr>
        <p:spPr/>
        <p:txBody>
          <a:bodyPr/>
          <a:lstStyle/>
          <a:p>
            <a:fld id="{0F808EC5-9DDF-4134-A917-EE289D6D5B2E}" type="slidenum">
              <a:rPr lang="en-GB" smtClean="0"/>
              <a:t>‹#›</a:t>
            </a:fld>
            <a:endParaRPr lang="en-GB"/>
          </a:p>
        </p:txBody>
      </p:sp>
    </p:spTree>
    <p:extLst>
      <p:ext uri="{BB962C8B-B14F-4D97-AF65-F5344CB8AC3E}">
        <p14:creationId xmlns:p14="http://schemas.microsoft.com/office/powerpoint/2010/main" val="908141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A3FB3-CE6C-4B96-A57E-9F168E79E08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E64399F-9CCA-40E1-9409-52C6655404A6}"/>
              </a:ext>
            </a:extLst>
          </p:cNvPr>
          <p:cNvSpPr>
            <a:spLocks noGrp="1"/>
          </p:cNvSpPr>
          <p:nvPr>
            <p:ph type="dt" sz="half" idx="10"/>
          </p:nvPr>
        </p:nvSpPr>
        <p:spPr/>
        <p:txBody>
          <a:bodyPr/>
          <a:lstStyle/>
          <a:p>
            <a:fld id="{534A21BA-71C2-43CC-895B-E0308B4A9A35}" type="datetimeFigureOut">
              <a:rPr lang="en-GB" smtClean="0"/>
              <a:t>12/04/2020</a:t>
            </a:fld>
            <a:endParaRPr lang="en-GB"/>
          </a:p>
        </p:txBody>
      </p:sp>
      <p:sp>
        <p:nvSpPr>
          <p:cNvPr id="4" name="Footer Placeholder 3">
            <a:extLst>
              <a:ext uri="{FF2B5EF4-FFF2-40B4-BE49-F238E27FC236}">
                <a16:creationId xmlns:a16="http://schemas.microsoft.com/office/drawing/2014/main" id="{70F9C4B7-3ABE-4BAB-AD9E-13326D41622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2D3D0A3-632A-469E-B5EE-9994CBCD5F28}"/>
              </a:ext>
            </a:extLst>
          </p:cNvPr>
          <p:cNvSpPr>
            <a:spLocks noGrp="1"/>
          </p:cNvSpPr>
          <p:nvPr>
            <p:ph type="sldNum" sz="quarter" idx="12"/>
          </p:nvPr>
        </p:nvSpPr>
        <p:spPr/>
        <p:txBody>
          <a:bodyPr/>
          <a:lstStyle/>
          <a:p>
            <a:fld id="{0F808EC5-9DDF-4134-A917-EE289D6D5B2E}" type="slidenum">
              <a:rPr lang="en-GB" smtClean="0"/>
              <a:t>‹#›</a:t>
            </a:fld>
            <a:endParaRPr lang="en-GB"/>
          </a:p>
        </p:txBody>
      </p:sp>
    </p:spTree>
    <p:extLst>
      <p:ext uri="{BB962C8B-B14F-4D97-AF65-F5344CB8AC3E}">
        <p14:creationId xmlns:p14="http://schemas.microsoft.com/office/powerpoint/2010/main" val="3068466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2A6798-DFB8-45B6-A864-D211CB8148C8}"/>
              </a:ext>
            </a:extLst>
          </p:cNvPr>
          <p:cNvSpPr>
            <a:spLocks noGrp="1"/>
          </p:cNvSpPr>
          <p:nvPr>
            <p:ph type="dt" sz="half" idx="10"/>
          </p:nvPr>
        </p:nvSpPr>
        <p:spPr/>
        <p:txBody>
          <a:bodyPr/>
          <a:lstStyle/>
          <a:p>
            <a:fld id="{534A21BA-71C2-43CC-895B-E0308B4A9A35}" type="datetimeFigureOut">
              <a:rPr lang="en-GB" smtClean="0"/>
              <a:t>12/04/2020</a:t>
            </a:fld>
            <a:endParaRPr lang="en-GB"/>
          </a:p>
        </p:txBody>
      </p:sp>
      <p:sp>
        <p:nvSpPr>
          <p:cNvPr id="3" name="Footer Placeholder 2">
            <a:extLst>
              <a:ext uri="{FF2B5EF4-FFF2-40B4-BE49-F238E27FC236}">
                <a16:creationId xmlns:a16="http://schemas.microsoft.com/office/drawing/2014/main" id="{EEE1E201-0D33-452A-AC76-7625BA3B430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6791F68-8C3A-4242-8977-F76CA6FEFCB5}"/>
              </a:ext>
            </a:extLst>
          </p:cNvPr>
          <p:cNvSpPr>
            <a:spLocks noGrp="1"/>
          </p:cNvSpPr>
          <p:nvPr>
            <p:ph type="sldNum" sz="quarter" idx="12"/>
          </p:nvPr>
        </p:nvSpPr>
        <p:spPr/>
        <p:txBody>
          <a:bodyPr/>
          <a:lstStyle/>
          <a:p>
            <a:fld id="{0F808EC5-9DDF-4134-A917-EE289D6D5B2E}" type="slidenum">
              <a:rPr lang="en-GB" smtClean="0"/>
              <a:t>‹#›</a:t>
            </a:fld>
            <a:endParaRPr lang="en-GB"/>
          </a:p>
        </p:txBody>
      </p:sp>
    </p:spTree>
    <p:extLst>
      <p:ext uri="{BB962C8B-B14F-4D97-AF65-F5344CB8AC3E}">
        <p14:creationId xmlns:p14="http://schemas.microsoft.com/office/powerpoint/2010/main" val="2438018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7B9D2-7B5F-4AA1-9448-1451C4436C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BF6A589-C3C9-4A63-89F2-FA6924FBD3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B9618AE-0215-47A6-BACD-57160669EA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5EC798-4FF0-442B-8AFF-875A623CD351}"/>
              </a:ext>
            </a:extLst>
          </p:cNvPr>
          <p:cNvSpPr>
            <a:spLocks noGrp="1"/>
          </p:cNvSpPr>
          <p:nvPr>
            <p:ph type="dt" sz="half" idx="10"/>
          </p:nvPr>
        </p:nvSpPr>
        <p:spPr/>
        <p:txBody>
          <a:bodyPr/>
          <a:lstStyle/>
          <a:p>
            <a:fld id="{534A21BA-71C2-43CC-895B-E0308B4A9A35}" type="datetimeFigureOut">
              <a:rPr lang="en-GB" smtClean="0"/>
              <a:t>12/04/2020</a:t>
            </a:fld>
            <a:endParaRPr lang="en-GB"/>
          </a:p>
        </p:txBody>
      </p:sp>
      <p:sp>
        <p:nvSpPr>
          <p:cNvPr id="6" name="Footer Placeholder 5">
            <a:extLst>
              <a:ext uri="{FF2B5EF4-FFF2-40B4-BE49-F238E27FC236}">
                <a16:creationId xmlns:a16="http://schemas.microsoft.com/office/drawing/2014/main" id="{06F93A38-B20C-41B9-AFCA-4F44517A3DF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95F7E5B-EFFB-46BF-8082-28C51F70F2E4}"/>
              </a:ext>
            </a:extLst>
          </p:cNvPr>
          <p:cNvSpPr>
            <a:spLocks noGrp="1"/>
          </p:cNvSpPr>
          <p:nvPr>
            <p:ph type="sldNum" sz="quarter" idx="12"/>
          </p:nvPr>
        </p:nvSpPr>
        <p:spPr/>
        <p:txBody>
          <a:bodyPr/>
          <a:lstStyle/>
          <a:p>
            <a:fld id="{0F808EC5-9DDF-4134-A917-EE289D6D5B2E}" type="slidenum">
              <a:rPr lang="en-GB" smtClean="0"/>
              <a:t>‹#›</a:t>
            </a:fld>
            <a:endParaRPr lang="en-GB"/>
          </a:p>
        </p:txBody>
      </p:sp>
    </p:spTree>
    <p:extLst>
      <p:ext uri="{BB962C8B-B14F-4D97-AF65-F5344CB8AC3E}">
        <p14:creationId xmlns:p14="http://schemas.microsoft.com/office/powerpoint/2010/main" val="1168236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65A01-A53B-4EEE-93B4-C0392E47CE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3939307-7F1C-4886-8177-D49286AC5D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1458B0A-7A52-4F17-A9B2-9E763F99E2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B4A329-D3B8-4EC0-A602-60D6AFBC32C0}"/>
              </a:ext>
            </a:extLst>
          </p:cNvPr>
          <p:cNvSpPr>
            <a:spLocks noGrp="1"/>
          </p:cNvSpPr>
          <p:nvPr>
            <p:ph type="dt" sz="half" idx="10"/>
          </p:nvPr>
        </p:nvSpPr>
        <p:spPr/>
        <p:txBody>
          <a:bodyPr/>
          <a:lstStyle/>
          <a:p>
            <a:fld id="{534A21BA-71C2-43CC-895B-E0308B4A9A35}" type="datetimeFigureOut">
              <a:rPr lang="en-GB" smtClean="0"/>
              <a:t>12/04/2020</a:t>
            </a:fld>
            <a:endParaRPr lang="en-GB"/>
          </a:p>
        </p:txBody>
      </p:sp>
      <p:sp>
        <p:nvSpPr>
          <p:cNvPr id="6" name="Footer Placeholder 5">
            <a:extLst>
              <a:ext uri="{FF2B5EF4-FFF2-40B4-BE49-F238E27FC236}">
                <a16:creationId xmlns:a16="http://schemas.microsoft.com/office/drawing/2014/main" id="{3C532C2B-70AA-419C-BEA6-06A960D53E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97375E5-CB5E-407F-BA92-05A25D754EEE}"/>
              </a:ext>
            </a:extLst>
          </p:cNvPr>
          <p:cNvSpPr>
            <a:spLocks noGrp="1"/>
          </p:cNvSpPr>
          <p:nvPr>
            <p:ph type="sldNum" sz="quarter" idx="12"/>
          </p:nvPr>
        </p:nvSpPr>
        <p:spPr/>
        <p:txBody>
          <a:bodyPr/>
          <a:lstStyle/>
          <a:p>
            <a:fld id="{0F808EC5-9DDF-4134-A917-EE289D6D5B2E}" type="slidenum">
              <a:rPr lang="en-GB" smtClean="0"/>
              <a:t>‹#›</a:t>
            </a:fld>
            <a:endParaRPr lang="en-GB"/>
          </a:p>
        </p:txBody>
      </p:sp>
    </p:spTree>
    <p:extLst>
      <p:ext uri="{BB962C8B-B14F-4D97-AF65-F5344CB8AC3E}">
        <p14:creationId xmlns:p14="http://schemas.microsoft.com/office/powerpoint/2010/main" val="303562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D72677-8241-4696-B82B-4065B4FA3E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40072EB-C29C-40DE-B59A-5CCC1577E9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1122B3-8B71-497E-95CB-0FD4D53B48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4A21BA-71C2-43CC-895B-E0308B4A9A35}" type="datetimeFigureOut">
              <a:rPr lang="en-GB" smtClean="0"/>
              <a:t>12/04/2020</a:t>
            </a:fld>
            <a:endParaRPr lang="en-GB"/>
          </a:p>
        </p:txBody>
      </p:sp>
      <p:sp>
        <p:nvSpPr>
          <p:cNvPr id="5" name="Footer Placeholder 4">
            <a:extLst>
              <a:ext uri="{FF2B5EF4-FFF2-40B4-BE49-F238E27FC236}">
                <a16:creationId xmlns:a16="http://schemas.microsoft.com/office/drawing/2014/main" id="{F7CC6AE2-9682-4B51-858B-C973080801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6DE2FCA-87BE-4C0C-91F5-0785001F09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808EC5-9DDF-4134-A917-EE289D6D5B2E}" type="slidenum">
              <a:rPr lang="en-GB" smtClean="0"/>
              <a:t>‹#›</a:t>
            </a:fld>
            <a:endParaRPr lang="en-GB"/>
          </a:p>
        </p:txBody>
      </p:sp>
    </p:spTree>
    <p:extLst>
      <p:ext uri="{BB962C8B-B14F-4D97-AF65-F5344CB8AC3E}">
        <p14:creationId xmlns:p14="http://schemas.microsoft.com/office/powerpoint/2010/main" val="2290936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image" Target="../media/image39.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hyperlink" Target="http://archeia.moec.gov.cy/sm/268/a_lyk_mathimatika_pros_1.pdf" TargetMode="External"/><Relationship Id="rId2" Type="http://schemas.openxmlformats.org/officeDocument/2006/relationships/hyperlink" Target="http://archeia.moec.gov.cy/sm/264/a_gym_mathimatika_2.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FAA4E-DB03-4A95-B5AD-8230B2F80B82}"/>
              </a:ext>
            </a:extLst>
          </p:cNvPr>
          <p:cNvSpPr>
            <a:spLocks noGrp="1"/>
          </p:cNvSpPr>
          <p:nvPr>
            <p:ph type="ctrTitle"/>
          </p:nvPr>
        </p:nvSpPr>
        <p:spPr>
          <a:xfrm>
            <a:off x="6746628" y="1783959"/>
            <a:ext cx="4645250" cy="2889114"/>
          </a:xfrm>
        </p:spPr>
        <p:txBody>
          <a:bodyPr anchor="b">
            <a:normAutofit/>
          </a:bodyPr>
          <a:lstStyle/>
          <a:p>
            <a:pPr algn="l"/>
            <a:r>
              <a:rPr lang="el-GR" sz="4700" i="1" dirty="0"/>
              <a:t>ΜΑΘΗΜΑΤΙΚΑ </a:t>
            </a:r>
            <a:br>
              <a:rPr lang="el-GR" sz="4700" i="1" dirty="0"/>
            </a:br>
            <a:r>
              <a:rPr lang="el-GR" sz="4700" i="1" dirty="0"/>
              <a:t>Γ </a:t>
            </a:r>
            <a:r>
              <a:rPr lang="el-GR" sz="4700" i="1" dirty="0" err="1"/>
              <a:t>κατ</a:t>
            </a:r>
            <a:r>
              <a:rPr lang="el-GR" sz="4700" i="1" dirty="0"/>
              <a:t>.</a:t>
            </a:r>
            <a:br>
              <a:rPr lang="el-GR" sz="4700" dirty="0"/>
            </a:br>
            <a:r>
              <a:rPr lang="el-GR" sz="4700" i="1" dirty="0"/>
              <a:t>Επανάληψη στον </a:t>
            </a:r>
            <a:r>
              <a:rPr lang="el-GR" sz="4700" b="1" i="1" dirty="0"/>
              <a:t>ΚΥΚΛΟ</a:t>
            </a:r>
            <a:endParaRPr lang="en-GB" sz="4700" b="1" i="1" dirty="0"/>
          </a:p>
        </p:txBody>
      </p:sp>
      <p:sp>
        <p:nvSpPr>
          <p:cNvPr id="3" name="Subtitle 2">
            <a:extLst>
              <a:ext uri="{FF2B5EF4-FFF2-40B4-BE49-F238E27FC236}">
                <a16:creationId xmlns:a16="http://schemas.microsoft.com/office/drawing/2014/main" id="{57247D69-4AB6-423D-92EB-8AE6B2E336FF}"/>
              </a:ext>
            </a:extLst>
          </p:cNvPr>
          <p:cNvSpPr>
            <a:spLocks noGrp="1"/>
          </p:cNvSpPr>
          <p:nvPr>
            <p:ph type="subTitle" idx="1"/>
          </p:nvPr>
        </p:nvSpPr>
        <p:spPr>
          <a:xfrm>
            <a:off x="6746627" y="4750893"/>
            <a:ext cx="4645250" cy="1147863"/>
          </a:xfrm>
        </p:spPr>
        <p:txBody>
          <a:bodyPr anchor="t">
            <a:normAutofit/>
          </a:bodyPr>
          <a:lstStyle/>
          <a:p>
            <a:pPr algn="l"/>
            <a:r>
              <a:rPr lang="el-GR" sz="2000" i="1" dirty="0"/>
              <a:t>Τάσος Ευαγόρου</a:t>
            </a:r>
          </a:p>
          <a:p>
            <a:pPr algn="l"/>
            <a:r>
              <a:rPr lang="el-GR" sz="2000" i="1" dirty="0"/>
              <a:t>Α’ Λύκειο Εθν. Μακ. Πάφος</a:t>
            </a:r>
            <a:endParaRPr lang="en-GB" sz="2000" i="1" dirty="0"/>
          </a:p>
        </p:txBody>
      </p:sp>
      <p:sp>
        <p:nvSpPr>
          <p:cNvPr id="10" name="Freeform: Shape 9">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close up of a logo&#10;&#10;Description automatically generated">
            <a:extLst>
              <a:ext uri="{FF2B5EF4-FFF2-40B4-BE49-F238E27FC236}">
                <a16:creationId xmlns:a16="http://schemas.microsoft.com/office/drawing/2014/main" id="{F40343CF-9868-4D49-8DF0-7C15693ACFA3}"/>
              </a:ext>
            </a:extLst>
          </p:cNvPr>
          <p:cNvPicPr>
            <a:picLocks noChangeAspect="1"/>
          </p:cNvPicPr>
          <p:nvPr/>
        </p:nvPicPr>
        <p:blipFill rotWithShape="1">
          <a:blip r:embed="rId2">
            <a:extLst>
              <a:ext uri="{28A0092B-C50C-407E-A947-70E740481C1C}">
                <a14:useLocalDpi xmlns:a14="http://schemas.microsoft.com/office/drawing/2010/main" val="0"/>
              </a:ext>
            </a:extLst>
          </a:blip>
          <a:srcRect r="16722"/>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361342919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heel(1)">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heel(1)">
                                      <p:cBhvr>
                                        <p:cTn id="2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5B87E-F482-47DB-A804-84FB830455A1}"/>
              </a:ext>
            </a:extLst>
          </p:cNvPr>
          <p:cNvSpPr>
            <a:spLocks noGrp="1"/>
          </p:cNvSpPr>
          <p:nvPr>
            <p:ph type="title"/>
          </p:nvPr>
        </p:nvSpPr>
        <p:spPr/>
        <p:txBody>
          <a:bodyPr/>
          <a:lstStyle/>
          <a:p>
            <a:pPr algn="ctr"/>
            <a:r>
              <a:rPr lang="el-GR" b="1" dirty="0"/>
              <a:t>ΠΡΟΣΟΧΗ!!!</a:t>
            </a:r>
            <a:endParaRPr lang="en-GB" b="1" dirty="0"/>
          </a:p>
        </p:txBody>
      </p:sp>
      <p:sp>
        <p:nvSpPr>
          <p:cNvPr id="3" name="Content Placeholder 2">
            <a:extLst>
              <a:ext uri="{FF2B5EF4-FFF2-40B4-BE49-F238E27FC236}">
                <a16:creationId xmlns:a16="http://schemas.microsoft.com/office/drawing/2014/main" id="{4EDA4B77-80F6-48D9-8150-BA3AB05EC83E}"/>
              </a:ext>
            </a:extLst>
          </p:cNvPr>
          <p:cNvSpPr>
            <a:spLocks noGrp="1"/>
          </p:cNvSpPr>
          <p:nvPr>
            <p:ph idx="1"/>
          </p:nvPr>
        </p:nvSpPr>
        <p:spPr/>
        <p:txBody>
          <a:bodyPr/>
          <a:lstStyle/>
          <a:p>
            <a:r>
              <a:rPr lang="el-GR" dirty="0"/>
              <a:t>Σε κάθε περίπτωση θα πρέπει να βρούμε 2 εφαπτόμενες.</a:t>
            </a:r>
          </a:p>
          <a:p>
            <a:r>
              <a:rPr lang="el-GR" dirty="0"/>
              <a:t>Τί γίνεται εάν μετά από τις πράξεις μας εμείς βρούμε 1 τιμή του λ και αντίστοιχα μία του β.</a:t>
            </a:r>
          </a:p>
          <a:p>
            <a:r>
              <a:rPr lang="el-GR" dirty="0"/>
              <a:t>Σε αυτή την περίπτωση (εάν είμαστε σωστοί στις πράξεις μας) η άλλη εφαπτομένη θα είναι κάθετη στον άξονα χ και άρα η κλίση της δεν θα ορίζεται γι’ αυτό και δεν μπορέσαμε να την βρούμε στις πράξεις μας!!!</a:t>
            </a:r>
          </a:p>
          <a:p>
            <a:endParaRPr lang="en-GB" dirty="0"/>
          </a:p>
        </p:txBody>
      </p:sp>
    </p:spTree>
    <p:extLst>
      <p:ext uri="{BB962C8B-B14F-4D97-AF65-F5344CB8AC3E}">
        <p14:creationId xmlns:p14="http://schemas.microsoft.com/office/powerpoint/2010/main" val="3008045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1)">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heel(1)">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F9C7C-1A38-417F-B10A-7691E24FAE91}"/>
              </a:ext>
            </a:extLst>
          </p:cNvPr>
          <p:cNvSpPr>
            <a:spLocks noGrp="1"/>
          </p:cNvSpPr>
          <p:nvPr>
            <p:ph type="title"/>
          </p:nvPr>
        </p:nvSpPr>
        <p:spPr/>
        <p:txBody>
          <a:bodyPr/>
          <a:lstStyle/>
          <a:p>
            <a:endParaRPr lang="en-GB" dirty="0"/>
          </a:p>
        </p:txBody>
      </p:sp>
      <p:pic>
        <p:nvPicPr>
          <p:cNvPr id="4" name="Content Placeholder 3">
            <a:extLst>
              <a:ext uri="{FF2B5EF4-FFF2-40B4-BE49-F238E27FC236}">
                <a16:creationId xmlns:a16="http://schemas.microsoft.com/office/drawing/2014/main" id="{FF630D49-7723-437A-ABBB-A87663C61DD0}"/>
              </a:ext>
            </a:extLst>
          </p:cNvPr>
          <p:cNvPicPr>
            <a:picLocks noGrp="1" noChangeAspect="1"/>
          </p:cNvPicPr>
          <p:nvPr>
            <p:ph idx="1"/>
          </p:nvPr>
        </p:nvPicPr>
        <p:blipFill>
          <a:blip r:embed="rId2"/>
          <a:stretch>
            <a:fillRect/>
          </a:stretch>
        </p:blipFill>
        <p:spPr>
          <a:xfrm>
            <a:off x="2269577" y="1690688"/>
            <a:ext cx="8029380" cy="4756536"/>
          </a:xfrm>
          <a:prstGeom prst="rect">
            <a:avLst/>
          </a:prstGeom>
        </p:spPr>
      </p:pic>
    </p:spTree>
    <p:extLst>
      <p:ext uri="{BB962C8B-B14F-4D97-AF65-F5344CB8AC3E}">
        <p14:creationId xmlns:p14="http://schemas.microsoft.com/office/powerpoint/2010/main" val="654307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DDBAA-5ACD-43BA-9A19-E29BE637B86C}"/>
              </a:ext>
            </a:extLst>
          </p:cNvPr>
          <p:cNvSpPr>
            <a:spLocks noGrp="1"/>
          </p:cNvSpPr>
          <p:nvPr>
            <p:ph type="title"/>
          </p:nvPr>
        </p:nvSpPr>
        <p:spPr/>
        <p:txBody>
          <a:bodyPr/>
          <a:lstStyle/>
          <a:p>
            <a:pPr algn="ctr"/>
            <a:r>
              <a:rPr lang="el-GR" b="1" dirty="0"/>
              <a:t>ΘΕΣΕΙΣ 2 ΚΥΚΛΩΝ</a:t>
            </a:r>
            <a:endParaRPr lang="en-GB" b="1" dirty="0"/>
          </a:p>
        </p:txBody>
      </p:sp>
      <p:sp>
        <p:nvSpPr>
          <p:cNvPr id="3" name="Content Placeholder 2">
            <a:extLst>
              <a:ext uri="{FF2B5EF4-FFF2-40B4-BE49-F238E27FC236}">
                <a16:creationId xmlns:a16="http://schemas.microsoft.com/office/drawing/2014/main" id="{138C449D-2C73-4C77-8631-826761B0FDC4}"/>
              </a:ext>
            </a:extLst>
          </p:cNvPr>
          <p:cNvSpPr>
            <a:spLocks noGrp="1"/>
          </p:cNvSpPr>
          <p:nvPr>
            <p:ph idx="1"/>
          </p:nvPr>
        </p:nvSpPr>
        <p:spPr/>
        <p:txBody>
          <a:bodyPr/>
          <a:lstStyle/>
          <a:p>
            <a:pPr marL="0" indent="0">
              <a:buNone/>
            </a:pPr>
            <a:r>
              <a:rPr lang="el-GR" dirty="0"/>
              <a:t>Από την Ευκλείδεια Γεωμετρία έχουμε μάθει πως 2 κύκλοι ,μπορούν να έχουν 5 διαφορετικές θέσεις μεταξύ τους. </a:t>
            </a:r>
          </a:p>
          <a:p>
            <a:r>
              <a:rPr lang="el-GR" dirty="0"/>
              <a:t>Ξένοι εξωτερικά</a:t>
            </a:r>
          </a:p>
          <a:p>
            <a:r>
              <a:rPr lang="el-GR" dirty="0"/>
              <a:t>Εφάπτονται εξωτερικά</a:t>
            </a:r>
          </a:p>
          <a:p>
            <a:r>
              <a:rPr lang="el-GR" dirty="0"/>
              <a:t>Τέμνονται σε 2 σημεία</a:t>
            </a:r>
          </a:p>
          <a:p>
            <a:r>
              <a:rPr lang="el-GR" dirty="0"/>
              <a:t>Εφάπτονται εσωτερικά</a:t>
            </a:r>
          </a:p>
          <a:p>
            <a:r>
              <a:rPr lang="el-GR" dirty="0"/>
              <a:t>Ξένοι εσωτερικά</a:t>
            </a:r>
          </a:p>
        </p:txBody>
      </p:sp>
    </p:spTree>
    <p:extLst>
      <p:ext uri="{BB962C8B-B14F-4D97-AF65-F5344CB8AC3E}">
        <p14:creationId xmlns:p14="http://schemas.microsoft.com/office/powerpoint/2010/main" val="412180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47D1B7C-2838-44D0-8B44-57AA2D8E0301}"/>
              </a:ext>
            </a:extLst>
          </p:cNvPr>
          <p:cNvSpPr>
            <a:spLocks noGrp="1"/>
          </p:cNvSpPr>
          <p:nvPr>
            <p:ph type="title"/>
          </p:nvPr>
        </p:nvSpPr>
        <p:spPr>
          <a:xfrm>
            <a:off x="526073" y="466578"/>
            <a:ext cx="11139854" cy="930447"/>
          </a:xfrm>
          <a:prstGeom prst="ellipse">
            <a:avLst/>
          </a:prstGeom>
        </p:spPr>
        <p:txBody>
          <a:bodyPr vert="horz" lIns="91440" tIns="45720" rIns="91440" bIns="45720" rtlCol="0" anchor="b">
            <a:normAutofit/>
          </a:bodyPr>
          <a:lstStyle/>
          <a:p>
            <a:pPr algn="ctr"/>
            <a:r>
              <a:rPr lang="en-US" sz="3800" kern="1200" dirty="0" err="1">
                <a:solidFill>
                  <a:srgbClr val="FFFFFF"/>
                </a:solidFill>
                <a:latin typeface="+mj-lt"/>
                <a:ea typeface="+mj-ea"/>
                <a:cs typeface="+mj-cs"/>
              </a:rPr>
              <a:t>Ξένοι</a:t>
            </a:r>
            <a:r>
              <a:rPr lang="en-US" sz="3800" kern="1200" dirty="0">
                <a:solidFill>
                  <a:srgbClr val="FFFFFF"/>
                </a:solidFill>
                <a:latin typeface="+mj-lt"/>
                <a:ea typeface="+mj-ea"/>
                <a:cs typeface="+mj-cs"/>
              </a:rPr>
              <a:t> </a:t>
            </a:r>
            <a:r>
              <a:rPr lang="en-US" sz="3800" kern="1200" dirty="0" err="1">
                <a:solidFill>
                  <a:srgbClr val="FFFFFF"/>
                </a:solidFill>
                <a:latin typeface="+mj-lt"/>
                <a:ea typeface="+mj-ea"/>
                <a:cs typeface="+mj-cs"/>
              </a:rPr>
              <a:t>Εξωτερικά</a:t>
            </a:r>
            <a:endParaRPr lang="en-US" sz="3800" kern="1200" dirty="0">
              <a:solidFill>
                <a:srgbClr val="FFFFFF"/>
              </a:solidFill>
              <a:latin typeface="+mj-lt"/>
              <a:ea typeface="+mj-ea"/>
              <a:cs typeface="+mj-cs"/>
            </a:endParaRPr>
          </a:p>
        </p:txBody>
      </p:sp>
      <p:cxnSp>
        <p:nvCxnSpPr>
          <p:cNvPr id="26" name="Straight Connector 25">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close up of a logo&#10;&#10;Description automatically generated">
            <a:extLst>
              <a:ext uri="{FF2B5EF4-FFF2-40B4-BE49-F238E27FC236}">
                <a16:creationId xmlns:a16="http://schemas.microsoft.com/office/drawing/2014/main" id="{3050A2FA-ECE7-480C-A334-299939F063A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0813" y="2509911"/>
            <a:ext cx="7995274" cy="3997637"/>
          </a:xfrm>
          <a:prstGeom prst="rect">
            <a:avLst/>
          </a:prstGeom>
        </p:spPr>
      </p:pic>
    </p:spTree>
    <p:extLst>
      <p:ext uri="{BB962C8B-B14F-4D97-AF65-F5344CB8AC3E}">
        <p14:creationId xmlns:p14="http://schemas.microsoft.com/office/powerpoint/2010/main" val="691335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D60B88C-44EB-43C4-A4AE-F4648502F2B6}"/>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b="1" i="1" kern="1200" dirty="0" err="1">
                <a:solidFill>
                  <a:srgbClr val="FFFFFF"/>
                </a:solidFill>
                <a:latin typeface="+mj-lt"/>
                <a:ea typeface="+mj-ea"/>
                <a:cs typeface="+mj-cs"/>
              </a:rPr>
              <a:t>Εφά</a:t>
            </a:r>
            <a:r>
              <a:rPr lang="en-US" sz="5400" b="1" i="1" kern="1200" dirty="0">
                <a:solidFill>
                  <a:srgbClr val="FFFFFF"/>
                </a:solidFill>
                <a:latin typeface="+mj-lt"/>
                <a:ea typeface="+mj-ea"/>
                <a:cs typeface="+mj-cs"/>
              </a:rPr>
              <a:t>πτονται Εξωτερικά</a:t>
            </a: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close up of a logo&#10;&#10;Description automatically generated">
            <a:extLst>
              <a:ext uri="{FF2B5EF4-FFF2-40B4-BE49-F238E27FC236}">
                <a16:creationId xmlns:a16="http://schemas.microsoft.com/office/drawing/2014/main" id="{C053E25B-55FC-4116-ACAE-93FCE75F8C1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0813" y="2509911"/>
            <a:ext cx="7995274" cy="3997637"/>
          </a:xfrm>
          <a:prstGeom prst="rect">
            <a:avLst/>
          </a:prstGeom>
        </p:spPr>
      </p:pic>
    </p:spTree>
    <p:extLst>
      <p:ext uri="{BB962C8B-B14F-4D97-AF65-F5344CB8AC3E}">
        <p14:creationId xmlns:p14="http://schemas.microsoft.com/office/powerpoint/2010/main" val="297041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4D37752-851D-455E-B87F-2402B9C88379}"/>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kern="1200" dirty="0">
                <a:solidFill>
                  <a:srgbClr val="FFFFFF"/>
                </a:solidFill>
                <a:latin typeface="+mj-lt"/>
                <a:ea typeface="+mj-ea"/>
                <a:cs typeface="+mj-cs"/>
              </a:rPr>
              <a:t>Τέμνονται σε 2 σημεία</a:t>
            </a: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close up of a logo&#10;&#10;Description automatically generated">
            <a:extLst>
              <a:ext uri="{FF2B5EF4-FFF2-40B4-BE49-F238E27FC236}">
                <a16:creationId xmlns:a16="http://schemas.microsoft.com/office/drawing/2014/main" id="{20E15469-88C4-418B-9CD4-4B9AE2D894F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0813" y="2509911"/>
            <a:ext cx="7995274" cy="3997637"/>
          </a:xfrm>
          <a:prstGeom prst="rect">
            <a:avLst/>
          </a:prstGeom>
        </p:spPr>
      </p:pic>
    </p:spTree>
    <p:extLst>
      <p:ext uri="{BB962C8B-B14F-4D97-AF65-F5344CB8AC3E}">
        <p14:creationId xmlns:p14="http://schemas.microsoft.com/office/powerpoint/2010/main" val="419543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D079E7D-F6C2-4C27-8A49-C0AD0813B1DF}"/>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kern="1200" dirty="0" err="1">
                <a:solidFill>
                  <a:srgbClr val="FFFFFF"/>
                </a:solidFill>
                <a:latin typeface="+mj-lt"/>
                <a:ea typeface="+mj-ea"/>
                <a:cs typeface="+mj-cs"/>
              </a:rPr>
              <a:t>Εφά</a:t>
            </a:r>
            <a:r>
              <a:rPr lang="en-US" sz="5400" kern="1200" dirty="0">
                <a:solidFill>
                  <a:srgbClr val="FFFFFF"/>
                </a:solidFill>
                <a:latin typeface="+mj-lt"/>
                <a:ea typeface="+mj-ea"/>
                <a:cs typeface="+mj-cs"/>
              </a:rPr>
              <a:t>πτονται Εσωτερικά</a:t>
            </a: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close up of a logo&#10;&#10;Description automatically generated">
            <a:extLst>
              <a:ext uri="{FF2B5EF4-FFF2-40B4-BE49-F238E27FC236}">
                <a16:creationId xmlns:a16="http://schemas.microsoft.com/office/drawing/2014/main" id="{B15D9D77-9CB3-4F40-B801-7564E6AFB68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0813" y="2509911"/>
            <a:ext cx="7995274" cy="3997637"/>
          </a:xfrm>
          <a:prstGeom prst="rect">
            <a:avLst/>
          </a:prstGeom>
        </p:spPr>
      </p:pic>
    </p:spTree>
    <p:extLst>
      <p:ext uri="{BB962C8B-B14F-4D97-AF65-F5344CB8AC3E}">
        <p14:creationId xmlns:p14="http://schemas.microsoft.com/office/powerpoint/2010/main" val="472203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50619CB-0DCB-4995-ACB6-807E71AE5D22}"/>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kern="1200" dirty="0" err="1">
                <a:solidFill>
                  <a:srgbClr val="FFFFFF"/>
                </a:solidFill>
                <a:latin typeface="+mj-lt"/>
                <a:ea typeface="+mj-ea"/>
                <a:cs typeface="+mj-cs"/>
              </a:rPr>
              <a:t>Ξένοι</a:t>
            </a:r>
            <a:r>
              <a:rPr lang="en-US" sz="5400" kern="1200" dirty="0">
                <a:solidFill>
                  <a:srgbClr val="FFFFFF"/>
                </a:solidFill>
                <a:latin typeface="+mj-lt"/>
                <a:ea typeface="+mj-ea"/>
                <a:cs typeface="+mj-cs"/>
              </a:rPr>
              <a:t> </a:t>
            </a:r>
            <a:r>
              <a:rPr lang="en-US" sz="5400" kern="1200" dirty="0" err="1">
                <a:solidFill>
                  <a:srgbClr val="FFFFFF"/>
                </a:solidFill>
                <a:latin typeface="+mj-lt"/>
                <a:ea typeface="+mj-ea"/>
                <a:cs typeface="+mj-cs"/>
              </a:rPr>
              <a:t>Εσωτερικά</a:t>
            </a:r>
            <a:endParaRPr lang="en-US" sz="5400" kern="1200" dirty="0">
              <a:solidFill>
                <a:srgbClr val="FFFFFF"/>
              </a:solidFill>
              <a:latin typeface="+mj-lt"/>
              <a:ea typeface="+mj-ea"/>
              <a:cs typeface="+mj-cs"/>
            </a:endParaRP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close up of a logo&#10;&#10;Description automatically generated">
            <a:extLst>
              <a:ext uri="{FF2B5EF4-FFF2-40B4-BE49-F238E27FC236}">
                <a16:creationId xmlns:a16="http://schemas.microsoft.com/office/drawing/2014/main" id="{C1D2FE95-71D2-4130-9B67-60F9E76542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0813" y="2509911"/>
            <a:ext cx="7995274" cy="3997637"/>
          </a:xfrm>
          <a:prstGeom prst="rect">
            <a:avLst/>
          </a:prstGeom>
        </p:spPr>
      </p:pic>
    </p:spTree>
    <p:extLst>
      <p:ext uri="{BB962C8B-B14F-4D97-AF65-F5344CB8AC3E}">
        <p14:creationId xmlns:p14="http://schemas.microsoft.com/office/powerpoint/2010/main" val="111616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39525-7312-4066-8FA2-071E8BB02C80}"/>
              </a:ext>
            </a:extLst>
          </p:cNvPr>
          <p:cNvSpPr>
            <a:spLocks noGrp="1"/>
          </p:cNvSpPr>
          <p:nvPr>
            <p:ph type="title"/>
          </p:nvPr>
        </p:nvSpPr>
        <p:spPr/>
        <p:txBody>
          <a:bodyPr/>
          <a:lstStyle/>
          <a:p>
            <a:pPr algn="ctr"/>
            <a:r>
              <a:rPr lang="el-GR" b="1" dirty="0"/>
              <a:t>Άλγεβρα και Θέσεις 2 Κύκλων</a:t>
            </a:r>
            <a:endParaRPr lang="en-GB" b="1"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6004A60-3988-4548-BFF0-B4CE8172AEF9}"/>
                  </a:ext>
                </a:extLst>
              </p:cNvPr>
              <p:cNvSpPr>
                <a:spLocks noGrp="1"/>
              </p:cNvSpPr>
              <p:nvPr>
                <p:ph idx="1"/>
              </p:nvPr>
            </p:nvSpPr>
            <p:spPr>
              <a:xfrm>
                <a:off x="838199" y="1825625"/>
                <a:ext cx="10764915" cy="4351338"/>
              </a:xfrm>
            </p:spPr>
            <p:txBody>
              <a:bodyPr>
                <a:normAutofit lnSpcReduction="10000"/>
              </a:bodyPr>
              <a:lstStyle/>
              <a:p>
                <a:pPr marL="0" indent="0" algn="just">
                  <a:buNone/>
                </a:pPr>
                <a:r>
                  <a:rPr lang="el-GR" dirty="0"/>
                  <a:t>Ας υποθέσουμε πως οι 2 κύκλοι μας δίνονται από τις εξισώσεις:</a:t>
                </a:r>
              </a:p>
              <a:p>
                <a:pPr marL="0" indent="0" algn="just">
                  <a:buNone/>
                </a:pP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𝑦</m:t>
                        </m:r>
                      </m:e>
                      <m:sup>
                        <m:r>
                          <a:rPr lang="en-US" b="0" i="1" smtClean="0">
                            <a:latin typeface="Cambria Math" panose="02040503050406030204" pitchFamily="18" charset="0"/>
                          </a:rPr>
                          <m:t>2</m:t>
                        </m:r>
                      </m:sup>
                    </m:sSup>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1</m:t>
                        </m:r>
                      </m:sub>
                    </m:sSub>
                    <m:r>
                      <a:rPr lang="en-US" b="0" i="1" smtClean="0">
                        <a:latin typeface="Cambria Math" panose="02040503050406030204" pitchFamily="18" charset="0"/>
                      </a:rPr>
                      <m:t>𝑥</m:t>
                    </m:r>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1</m:t>
                        </m:r>
                      </m:sub>
                    </m:sSub>
                    <m:r>
                      <a:rPr lang="en-US" b="0" i="1" smtClean="0">
                        <a:latin typeface="Cambria Math" panose="02040503050406030204" pitchFamily="18" charset="0"/>
                      </a:rPr>
                      <m:t>𝑦</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1</m:t>
                        </m:r>
                      </m:sub>
                    </m:sSub>
                    <m:r>
                      <a:rPr lang="en-US" b="0" i="1" smtClean="0">
                        <a:latin typeface="Cambria Math" panose="02040503050406030204" pitchFamily="18" charset="0"/>
                      </a:rPr>
                      <m:t>=0</m:t>
                    </m:r>
                  </m:oMath>
                </a14:m>
                <a:r>
                  <a:rPr lang="en-GB" dirty="0"/>
                  <a:t> </a:t>
                </a:r>
                <a:r>
                  <a:rPr lang="el-GR" dirty="0"/>
                  <a:t>και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i="1">
                            <a:latin typeface="Cambria Math" panose="02040503050406030204" pitchFamily="18" charset="0"/>
                          </a:rPr>
                          <m:t>2</m:t>
                        </m:r>
                      </m:sup>
                    </m:sSup>
                    <m:r>
                      <a:rPr lang="en-US" i="1">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𝑔</m:t>
                        </m:r>
                      </m:e>
                      <m:sub>
                        <m:r>
                          <a:rPr lang="el-GR" b="0" i="1" smtClean="0">
                            <a:latin typeface="Cambria Math" panose="02040503050406030204" pitchFamily="18" charset="0"/>
                          </a:rPr>
                          <m:t>2</m:t>
                        </m:r>
                      </m:sub>
                    </m:sSub>
                    <m:r>
                      <a:rPr lang="en-US" i="1">
                        <a:latin typeface="Cambria Math" panose="02040503050406030204" pitchFamily="18" charset="0"/>
                      </a:rPr>
                      <m:t>𝑥</m:t>
                    </m:r>
                    <m:r>
                      <a:rPr lang="en-US" i="1">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l-GR" b="0" i="1" smtClean="0">
                            <a:latin typeface="Cambria Math" panose="02040503050406030204" pitchFamily="18" charset="0"/>
                          </a:rPr>
                          <m:t>2</m:t>
                        </m:r>
                      </m:sub>
                    </m:sSub>
                    <m:r>
                      <a:rPr lang="en-US" i="1">
                        <a:latin typeface="Cambria Math" panose="02040503050406030204" pitchFamily="18" charset="0"/>
                      </a:rPr>
                      <m:t>𝑦</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l-GR" b="0" i="1" smtClean="0">
                            <a:latin typeface="Cambria Math" panose="02040503050406030204" pitchFamily="18" charset="0"/>
                          </a:rPr>
                          <m:t>2</m:t>
                        </m:r>
                      </m:sub>
                    </m:sSub>
                    <m:r>
                      <a:rPr lang="en-US" i="1">
                        <a:latin typeface="Cambria Math" panose="02040503050406030204" pitchFamily="18" charset="0"/>
                      </a:rPr>
                      <m:t>=0</m:t>
                    </m:r>
                  </m:oMath>
                </a14:m>
                <a:endParaRPr lang="el-GR" dirty="0"/>
              </a:p>
              <a:p>
                <a:pPr marL="0" indent="0" algn="just">
                  <a:buNone/>
                </a:pPr>
                <a:r>
                  <a:rPr lang="el-GR" dirty="0"/>
                  <a:t> τότε η λύση του συστήματος των 2 πιο πάνω εξισώσεων θα μας δώσει τη θέση των 2 κύκλων εάν τέμνονται εάν εφάπτονται ή εάν είναι ξένοι.</a:t>
                </a:r>
              </a:p>
              <a:p>
                <a:pPr marL="0" indent="0" algn="just">
                  <a:buNone/>
                </a:pPr>
                <a:r>
                  <a:rPr lang="el-GR" b="1" dirty="0"/>
                  <a:t>Προσοχή όμως. Δεν θα μας δώσει εάν εφάπτονται εξωτερικά ή εσωτερικά ούτε εάν είναι ξένοι εσωτερικά ή εξωτερικά.</a:t>
                </a:r>
              </a:p>
              <a:p>
                <a:pPr marL="0" indent="0" algn="just">
                  <a:buNone/>
                </a:pPr>
                <a:r>
                  <a:rPr lang="el-GR" dirty="0"/>
                  <a:t>Εάν αφαιρέσουμε τους 2 κύκλους τότε αφού θα φεύγουν τα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r>
                      <a:rPr lang="el-GR" b="0" i="1" smtClean="0">
                        <a:latin typeface="Cambria Math" panose="02040503050406030204" pitchFamily="18" charset="0"/>
                      </a:rPr>
                      <m:t> </m:t>
                    </m:r>
                    <m:r>
                      <a:rPr lang="el-GR" b="0" i="1" smtClean="0">
                        <a:latin typeface="Cambria Math" panose="02040503050406030204" pitchFamily="18" charset="0"/>
                      </a:rPr>
                      <m:t>𝜅𝛼𝜄</m:t>
                    </m:r>
                    <m:r>
                      <a:rPr lang="el-GR" b="0" i="1" smtClean="0">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i="1">
                            <a:latin typeface="Cambria Math" panose="02040503050406030204" pitchFamily="18" charset="0"/>
                          </a:rPr>
                          <m:t>2</m:t>
                        </m:r>
                      </m:sup>
                    </m:sSup>
                  </m:oMath>
                </a14:m>
                <a:r>
                  <a:rPr lang="el-GR" b="1" dirty="0"/>
                  <a:t> </a:t>
                </a:r>
                <a:r>
                  <a:rPr lang="el-GR" dirty="0"/>
                  <a:t>θα προκύψει μία εξίσωση 1</a:t>
                </a:r>
                <a:r>
                  <a:rPr lang="el-GR" baseline="30000" dirty="0"/>
                  <a:t>ου</a:t>
                </a:r>
                <a:r>
                  <a:rPr lang="el-GR" dirty="0"/>
                  <a:t> βαθμού η οποία ως γνωστό παριστάνει εξίσωση ευθείας. Η ευθεία αυτή ανάλογα με τη θέση των 2 κύκλων θα παριστάνει:</a:t>
                </a:r>
                <a:endParaRPr lang="en-GB" b="1" dirty="0"/>
              </a:p>
            </p:txBody>
          </p:sp>
        </mc:Choice>
        <mc:Fallback xmlns="">
          <p:sp>
            <p:nvSpPr>
              <p:cNvPr id="3" name="Content Placeholder 2">
                <a:extLst>
                  <a:ext uri="{FF2B5EF4-FFF2-40B4-BE49-F238E27FC236}">
                    <a16:creationId xmlns:a16="http://schemas.microsoft.com/office/drawing/2014/main" id="{26004A60-3988-4548-BFF0-B4CE8172AEF9}"/>
                  </a:ext>
                </a:extLst>
              </p:cNvPr>
              <p:cNvSpPr>
                <a:spLocks noGrp="1" noRot="1" noChangeAspect="1" noMove="1" noResize="1" noEditPoints="1" noAdjustHandles="1" noChangeArrowheads="1" noChangeShapeType="1" noTextEdit="1"/>
              </p:cNvSpPr>
              <p:nvPr>
                <p:ph idx="1"/>
              </p:nvPr>
            </p:nvSpPr>
            <p:spPr>
              <a:xfrm>
                <a:off x="838199" y="1825625"/>
                <a:ext cx="10764915" cy="4351338"/>
              </a:xfrm>
              <a:blipFill>
                <a:blip r:embed="rId2"/>
                <a:stretch>
                  <a:fillRect l="-1133" t="-3081" r="-1189"/>
                </a:stretch>
              </a:blipFill>
            </p:spPr>
            <p:txBody>
              <a:bodyPr/>
              <a:lstStyle/>
              <a:p>
                <a:r>
                  <a:rPr lang="en-GB">
                    <a:noFill/>
                  </a:rPr>
                  <a:t> </a:t>
                </a:r>
              </a:p>
            </p:txBody>
          </p:sp>
        </mc:Fallback>
      </mc:AlternateContent>
    </p:spTree>
    <p:extLst>
      <p:ext uri="{BB962C8B-B14F-4D97-AF65-F5344CB8AC3E}">
        <p14:creationId xmlns:p14="http://schemas.microsoft.com/office/powerpoint/2010/main" val="373735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par>
                                <p:cTn id="13" presetID="21" presetClass="entr" presetSubtype="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heel(1)">
                                      <p:cBhvr>
                                        <p:cTn id="15" dur="2000"/>
                                        <p:tgtEl>
                                          <p:spTgt spid="3">
                                            <p:txEl>
                                              <p:pRg st="1" end="1"/>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heel(1)">
                                      <p:cBhvr>
                                        <p:cTn id="18" dur="2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heel(1)">
                                      <p:cBhvr>
                                        <p:cTn id="23" dur="2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wheel(1)">
                                      <p:cBhvr>
                                        <p:cTn id="28"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AFC96-47A4-450E-B524-730A62AEB86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ACAF8EE-04B5-4EAF-B39A-36F881A60945}"/>
              </a:ext>
            </a:extLst>
          </p:cNvPr>
          <p:cNvSpPr>
            <a:spLocks noGrp="1"/>
          </p:cNvSpPr>
          <p:nvPr>
            <p:ph idx="1"/>
          </p:nvPr>
        </p:nvSpPr>
        <p:spPr/>
        <p:txBody>
          <a:bodyPr/>
          <a:lstStyle/>
          <a:p>
            <a:r>
              <a:rPr lang="el-GR" dirty="0"/>
              <a:t>Ριζικό Άξονα των 2 κύκλων εάν είναι ξένοι εξωτερικά</a:t>
            </a:r>
          </a:p>
          <a:p>
            <a:r>
              <a:rPr lang="el-GR" dirty="0"/>
              <a:t>Κοινή Εφαπτομένη στο σημείο επαφής εάν εφάπτονται εξωτερικά</a:t>
            </a:r>
          </a:p>
          <a:p>
            <a:r>
              <a:rPr lang="el-GR" dirty="0"/>
              <a:t>Κοινή Χορδή εάν τέμνονται</a:t>
            </a:r>
          </a:p>
          <a:p>
            <a:r>
              <a:rPr lang="el-GR" dirty="0"/>
              <a:t>Κοινή εφαπτομένη εάν εφάπτονται εσωτερικά</a:t>
            </a:r>
          </a:p>
          <a:p>
            <a:r>
              <a:rPr lang="el-GR" dirty="0"/>
              <a:t>Ριζικός Άξονας εάν είναι ξένοι εσωτερικά</a:t>
            </a:r>
          </a:p>
          <a:p>
            <a:pPr marL="0" indent="0">
              <a:buNone/>
            </a:pPr>
            <a:r>
              <a:rPr lang="el-GR" dirty="0"/>
              <a:t>(Ριζικός άξονας εξηγούμε τί είναι στην διαφάνεια. 23)</a:t>
            </a:r>
            <a:endParaRPr lang="en-GB" dirty="0"/>
          </a:p>
        </p:txBody>
      </p:sp>
    </p:spTree>
    <p:extLst>
      <p:ext uri="{BB962C8B-B14F-4D97-AF65-F5344CB8AC3E}">
        <p14:creationId xmlns:p14="http://schemas.microsoft.com/office/powerpoint/2010/main" val="18455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1)">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heel(1)">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23844-7777-42DF-A4A9-04DC73378E55}"/>
              </a:ext>
            </a:extLst>
          </p:cNvPr>
          <p:cNvSpPr>
            <a:spLocks noGrp="1"/>
          </p:cNvSpPr>
          <p:nvPr>
            <p:ph type="title"/>
          </p:nvPr>
        </p:nvSpPr>
        <p:spPr/>
        <p:txBody>
          <a:bodyPr>
            <a:noAutofit/>
          </a:bodyPr>
          <a:lstStyle/>
          <a:p>
            <a:r>
              <a:rPr lang="el-GR" sz="2000" b="1" u="sng" dirty="0">
                <a:latin typeface="+mn-lt"/>
              </a:rPr>
              <a:t>ΟΡΙΣΜΟΣ</a:t>
            </a:r>
            <a:br>
              <a:rPr lang="el-GR" sz="2000" b="1" dirty="0">
                <a:latin typeface="+mn-lt"/>
              </a:rPr>
            </a:br>
            <a:r>
              <a:rPr lang="el-GR" sz="2000" b="1" dirty="0">
                <a:latin typeface="+mn-lt"/>
              </a:rPr>
              <a:t>Κύκλος ονομάζεται ο γεωμετρικός τόπος των σημείων 𝛵 του επιπέδου, τα οποία απέχουν σταθερή απόσταση 𝑅 από σταθερό σημείο 𝛫 του επιπέδου. Το σταθερό σημείο 𝛫 ονομάζεται κέντρο και η σταθερή απόσταση 𝑅 ονομάζεται ακτίνα του κύκλου. </a:t>
            </a:r>
            <a:endParaRPr lang="en-GB" sz="2000" b="1" dirty="0">
              <a:latin typeface="+mn-lt"/>
            </a:endParaRPr>
          </a:p>
        </p:txBody>
      </p:sp>
      <p:sp>
        <p:nvSpPr>
          <p:cNvPr id="6" name="Content Placeholder 5">
            <a:extLst>
              <a:ext uri="{FF2B5EF4-FFF2-40B4-BE49-F238E27FC236}">
                <a16:creationId xmlns:a16="http://schemas.microsoft.com/office/drawing/2014/main" id="{55EF7168-305A-4AF3-A000-72CD96E6D87E}"/>
              </a:ext>
            </a:extLst>
          </p:cNvPr>
          <p:cNvSpPr>
            <a:spLocks noGrp="1"/>
          </p:cNvSpPr>
          <p:nvPr>
            <p:ph idx="1"/>
          </p:nvPr>
        </p:nvSpPr>
        <p:spPr/>
        <p:txBody>
          <a:bodyPr/>
          <a:lstStyle/>
          <a:p>
            <a:endParaRPr lang="en-GB" dirty="0"/>
          </a:p>
        </p:txBody>
      </p:sp>
      <p:pic>
        <p:nvPicPr>
          <p:cNvPr id="7" name="Picture 6">
            <a:extLst>
              <a:ext uri="{FF2B5EF4-FFF2-40B4-BE49-F238E27FC236}">
                <a16:creationId xmlns:a16="http://schemas.microsoft.com/office/drawing/2014/main" id="{3159E6DA-828E-4A7E-B6C1-56C54C28250A}"/>
              </a:ext>
            </a:extLst>
          </p:cNvPr>
          <p:cNvPicPr>
            <a:picLocks noChangeAspect="1"/>
          </p:cNvPicPr>
          <p:nvPr/>
        </p:nvPicPr>
        <p:blipFill>
          <a:blip r:embed="rId2"/>
          <a:stretch>
            <a:fillRect/>
          </a:stretch>
        </p:blipFill>
        <p:spPr>
          <a:xfrm>
            <a:off x="2886076" y="2141537"/>
            <a:ext cx="5801836" cy="3719513"/>
          </a:xfrm>
          <a:prstGeom prst="rect">
            <a:avLst/>
          </a:prstGeom>
        </p:spPr>
      </p:pic>
    </p:spTree>
    <p:extLst>
      <p:ext uri="{BB962C8B-B14F-4D97-AF65-F5344CB8AC3E}">
        <p14:creationId xmlns:p14="http://schemas.microsoft.com/office/powerpoint/2010/main" val="416684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15">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58F7E7-38C5-4E75-82E0-509A211B4E7E}"/>
              </a:ext>
            </a:extLst>
          </p:cNvPr>
          <p:cNvSpPr>
            <a:spLocks noGrp="1"/>
          </p:cNvSpPr>
          <p:nvPr>
            <p:ph type="title"/>
          </p:nvPr>
        </p:nvSpPr>
        <p:spPr>
          <a:xfrm>
            <a:off x="838200" y="585216"/>
            <a:ext cx="10515600" cy="1325563"/>
          </a:xfrm>
        </p:spPr>
        <p:txBody>
          <a:bodyPr vert="horz" lIns="91440" tIns="45720" rIns="91440" bIns="45720" rtlCol="0">
            <a:normAutofit/>
          </a:bodyPr>
          <a:lstStyle/>
          <a:p>
            <a:r>
              <a:rPr lang="en-US" dirty="0" err="1">
                <a:solidFill>
                  <a:schemeClr val="bg1"/>
                </a:solidFill>
              </a:rPr>
              <a:t>Μήκος</a:t>
            </a:r>
            <a:r>
              <a:rPr lang="en-US" dirty="0">
                <a:solidFill>
                  <a:schemeClr val="bg1"/>
                </a:solidFill>
              </a:rPr>
              <a:t> </a:t>
            </a:r>
            <a:r>
              <a:rPr lang="en-US" dirty="0" err="1">
                <a:solidFill>
                  <a:schemeClr val="bg1"/>
                </a:solidFill>
              </a:rPr>
              <a:t>Εφ</a:t>
            </a:r>
            <a:r>
              <a:rPr lang="en-US" dirty="0">
                <a:solidFill>
                  <a:schemeClr val="bg1"/>
                </a:solidFill>
              </a:rPr>
              <a:t>απτόμενου Τμήματος</a:t>
            </a:r>
          </a:p>
        </p:txBody>
      </p:sp>
      <p:pic>
        <p:nvPicPr>
          <p:cNvPr id="7" name="Picture 6">
            <a:extLst>
              <a:ext uri="{FF2B5EF4-FFF2-40B4-BE49-F238E27FC236}">
                <a16:creationId xmlns:a16="http://schemas.microsoft.com/office/drawing/2014/main" id="{545A2A7D-4F2D-4322-9CCA-9AD8585A70C8}"/>
              </a:ext>
            </a:extLst>
          </p:cNvPr>
          <p:cNvPicPr>
            <a:picLocks noChangeAspect="1"/>
          </p:cNvPicPr>
          <p:nvPr/>
        </p:nvPicPr>
        <p:blipFill rotWithShape="1">
          <a:blip r:embed="rId2"/>
          <a:srcRect r="5437" b="-2"/>
          <a:stretch/>
        </p:blipFill>
        <p:spPr>
          <a:xfrm>
            <a:off x="841248" y="2516777"/>
            <a:ext cx="6236208" cy="3660185"/>
          </a:xfrm>
          <a:prstGeom prst="rect">
            <a:avLst/>
          </a:prstGeom>
        </p:spPr>
      </p:pic>
      <p:sp>
        <p:nvSpPr>
          <p:cNvPr id="8" name="TextBox 7">
            <a:extLst>
              <a:ext uri="{FF2B5EF4-FFF2-40B4-BE49-F238E27FC236}">
                <a16:creationId xmlns:a16="http://schemas.microsoft.com/office/drawing/2014/main" id="{28B12C83-1BFB-45A7-B293-3A48931A7B39}"/>
              </a:ext>
            </a:extLst>
          </p:cNvPr>
          <p:cNvSpPr txBox="1"/>
          <p:nvPr/>
        </p:nvSpPr>
        <p:spPr>
          <a:xfrm>
            <a:off x="6582723" y="2386584"/>
            <a:ext cx="4200445" cy="923330"/>
          </a:xfrm>
          <a:prstGeom prst="rect">
            <a:avLst/>
          </a:prstGeom>
          <a:noFill/>
        </p:spPr>
        <p:txBody>
          <a:bodyPr wrap="none" rtlCol="0">
            <a:spAutoFit/>
          </a:bodyPr>
          <a:lstStyle/>
          <a:p>
            <a:r>
              <a:rPr lang="el-GR" dirty="0"/>
              <a:t>Από το σχήμα βλέπουμε πως το τρίγωνο</a:t>
            </a:r>
          </a:p>
          <a:p>
            <a:r>
              <a:rPr lang="el-GR" dirty="0"/>
              <a:t>ΑΚΣ είναι ορθογώνιο και άρα εφαρμόζεται</a:t>
            </a:r>
          </a:p>
          <a:p>
            <a:r>
              <a:rPr lang="el-GR" dirty="0"/>
              <a:t>το Πυθαγόρειο Θεώρημα.</a:t>
            </a:r>
            <a:endParaRPr lang="en-GB"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BF61A58-F376-46BE-ADA4-626682DBCF0A}"/>
                  </a:ext>
                </a:extLst>
              </p:cNvPr>
              <p:cNvSpPr txBox="1"/>
              <p:nvPr/>
            </p:nvSpPr>
            <p:spPr>
              <a:xfrm>
                <a:off x="6699250" y="3429000"/>
                <a:ext cx="254499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l-GR" b="0" i="1" smtClean="0">
                              <a:latin typeface="Cambria Math" panose="02040503050406030204" pitchFamily="18" charset="0"/>
                            </a:rPr>
                          </m:ctrlPr>
                        </m:sSupPr>
                        <m:e>
                          <m:d>
                            <m:dPr>
                              <m:ctrlPr>
                                <a:rPr lang="el-GR" b="0" i="1" smtClean="0">
                                  <a:latin typeface="Cambria Math" panose="02040503050406030204" pitchFamily="18" charset="0"/>
                                </a:rPr>
                              </m:ctrlPr>
                            </m:dPr>
                            <m:e>
                              <m:r>
                                <m:rPr>
                                  <m:sty m:val="p"/>
                                </m:rPr>
                                <a:rPr lang="el-GR" b="0" i="0" smtClean="0">
                                  <a:latin typeface="Cambria Math" panose="02040503050406030204" pitchFamily="18" charset="0"/>
                                </a:rPr>
                                <m:t>ΣΑ</m:t>
                              </m:r>
                            </m:e>
                          </m:d>
                        </m:e>
                        <m:sup>
                          <m:r>
                            <a:rPr lang="el-GR" b="0" i="0" smtClean="0">
                              <a:latin typeface="Cambria Math" panose="02040503050406030204" pitchFamily="18" charset="0"/>
                            </a:rPr>
                            <m:t>2</m:t>
                          </m:r>
                        </m:sup>
                      </m:sSup>
                      <m:r>
                        <a:rPr lang="el-GR" b="0" i="0" smtClean="0">
                          <a:latin typeface="Cambria Math" panose="02040503050406030204" pitchFamily="18" charset="0"/>
                        </a:rPr>
                        <m:t>=</m:t>
                      </m:r>
                      <m:sSup>
                        <m:sSupPr>
                          <m:ctrlPr>
                            <a:rPr lang="el-GR" b="0" i="1" smtClean="0">
                              <a:latin typeface="Cambria Math" panose="02040503050406030204" pitchFamily="18" charset="0"/>
                            </a:rPr>
                          </m:ctrlPr>
                        </m:sSupPr>
                        <m:e>
                          <m:d>
                            <m:dPr>
                              <m:ctrlPr>
                                <a:rPr lang="el-GR" b="0" i="1" smtClean="0">
                                  <a:latin typeface="Cambria Math" panose="02040503050406030204" pitchFamily="18" charset="0"/>
                                </a:rPr>
                              </m:ctrlPr>
                            </m:dPr>
                            <m:e>
                              <m:r>
                                <m:rPr>
                                  <m:sty m:val="p"/>
                                </m:rPr>
                                <a:rPr lang="el-GR" b="0" i="0" smtClean="0">
                                  <a:latin typeface="Cambria Math" panose="02040503050406030204" pitchFamily="18" charset="0"/>
                                </a:rPr>
                                <m:t>ΣΚ</m:t>
                              </m:r>
                            </m:e>
                          </m:d>
                        </m:e>
                        <m:sup>
                          <m:r>
                            <a:rPr lang="el-GR" b="0" i="0" smtClean="0">
                              <a:latin typeface="Cambria Math" panose="02040503050406030204" pitchFamily="18" charset="0"/>
                            </a:rPr>
                            <m:t>2</m:t>
                          </m:r>
                        </m:sup>
                      </m:sSup>
                      <m:r>
                        <a:rPr lang="el-GR" b="0" i="0" smtClean="0">
                          <a:latin typeface="Cambria Math" panose="02040503050406030204" pitchFamily="18" charset="0"/>
                        </a:rPr>
                        <m:t>−</m:t>
                      </m:r>
                      <m:sSup>
                        <m:sSupPr>
                          <m:ctrlPr>
                            <a:rPr lang="el-GR" b="0" i="1" smtClean="0">
                              <a:latin typeface="Cambria Math" panose="02040503050406030204" pitchFamily="18" charset="0"/>
                            </a:rPr>
                          </m:ctrlPr>
                        </m:sSupPr>
                        <m:e>
                          <m:d>
                            <m:dPr>
                              <m:ctrlPr>
                                <a:rPr lang="el-GR" b="0" i="1" smtClean="0">
                                  <a:latin typeface="Cambria Math" panose="02040503050406030204" pitchFamily="18" charset="0"/>
                                </a:rPr>
                              </m:ctrlPr>
                            </m:dPr>
                            <m:e>
                              <m:r>
                                <m:rPr>
                                  <m:sty m:val="p"/>
                                </m:rPr>
                                <a:rPr lang="el-GR" b="0" i="0" smtClean="0">
                                  <a:latin typeface="Cambria Math" panose="02040503050406030204" pitchFamily="18" charset="0"/>
                                </a:rPr>
                                <m:t>ΑΚ</m:t>
                              </m:r>
                            </m:e>
                          </m:d>
                        </m:e>
                        <m:sup>
                          <m:r>
                            <a:rPr lang="el-GR" b="0" i="0" smtClean="0">
                              <a:latin typeface="Cambria Math" panose="02040503050406030204" pitchFamily="18" charset="0"/>
                            </a:rPr>
                            <m:t>2</m:t>
                          </m:r>
                        </m:sup>
                      </m:sSup>
                    </m:oMath>
                  </m:oMathPara>
                </a14:m>
                <a:endParaRPr lang="en-GB" dirty="0"/>
              </a:p>
            </p:txBody>
          </p:sp>
        </mc:Choice>
        <mc:Fallback xmlns="">
          <p:sp>
            <p:nvSpPr>
              <p:cNvPr id="10" name="TextBox 9">
                <a:extLst>
                  <a:ext uri="{FF2B5EF4-FFF2-40B4-BE49-F238E27FC236}">
                    <a16:creationId xmlns:a16="http://schemas.microsoft.com/office/drawing/2014/main" id="{7BF61A58-F376-46BE-ADA4-626682DBCF0A}"/>
                  </a:ext>
                </a:extLst>
              </p:cNvPr>
              <p:cNvSpPr txBox="1">
                <a:spLocks noRot="1" noChangeAspect="1" noMove="1" noResize="1" noEditPoints="1" noAdjustHandles="1" noChangeArrowheads="1" noChangeShapeType="1" noTextEdit="1"/>
              </p:cNvSpPr>
              <p:nvPr/>
            </p:nvSpPr>
            <p:spPr>
              <a:xfrm>
                <a:off x="6699250" y="3429000"/>
                <a:ext cx="2544992"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B6EEF4F-65EA-4B44-835D-29BA868B2BBF}"/>
                  </a:ext>
                </a:extLst>
              </p:cNvPr>
              <p:cNvSpPr txBox="1"/>
              <p:nvPr/>
            </p:nvSpPr>
            <p:spPr>
              <a:xfrm>
                <a:off x="6582723" y="4035961"/>
                <a:ext cx="5178469" cy="9265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l-GR" b="0" i="1" smtClean="0">
                              <a:latin typeface="Cambria Math" panose="02040503050406030204" pitchFamily="18" charset="0"/>
                            </a:rPr>
                          </m:ctrlPr>
                        </m:sSupPr>
                        <m:e>
                          <m:d>
                            <m:dPr>
                              <m:ctrlPr>
                                <a:rPr lang="el-GR" b="0" i="1" smtClean="0">
                                  <a:latin typeface="Cambria Math" panose="02040503050406030204" pitchFamily="18" charset="0"/>
                                </a:rPr>
                              </m:ctrlPr>
                            </m:dPr>
                            <m:e>
                              <m:r>
                                <m:rPr>
                                  <m:sty m:val="p"/>
                                </m:rPr>
                                <a:rPr lang="el-GR" b="0" i="0" smtClean="0">
                                  <a:latin typeface="Cambria Math" panose="02040503050406030204" pitchFamily="18" charset="0"/>
                                </a:rPr>
                                <m:t>ΣΑ</m:t>
                              </m:r>
                            </m:e>
                          </m:d>
                        </m:e>
                        <m:sup>
                          <m:r>
                            <a:rPr lang="el-GR" b="0" i="0" smtClean="0">
                              <a:latin typeface="Cambria Math" panose="02040503050406030204" pitchFamily="18" charset="0"/>
                            </a:rPr>
                            <m:t>2</m:t>
                          </m:r>
                        </m:sup>
                      </m:sSup>
                      <m:r>
                        <a:rPr lang="el-GR" b="0" i="0"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l-GR" b="0" i="1" smtClean="0">
                                  <a:latin typeface="Cambria Math" panose="02040503050406030204" pitchFamily="18" charset="0"/>
                                </a:rPr>
                              </m:ctrlPr>
                            </m:dPr>
                            <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x</m:t>
                                  </m:r>
                                </m:e>
                                <m:sub>
                                  <m:r>
                                    <a:rPr lang="en-US" b="0" i="0" smtClean="0">
                                      <a:latin typeface="Cambria Math" panose="02040503050406030204" pitchFamily="18" charset="0"/>
                                    </a:rPr>
                                    <m:t>1</m:t>
                                  </m:r>
                                </m:sub>
                              </m:sSub>
                              <m:r>
                                <a:rPr lang="en-US" b="0" i="0" smtClean="0">
                                  <a:latin typeface="Cambria Math" panose="02040503050406030204" pitchFamily="18" charset="0"/>
                                </a:rPr>
                                <m:t>+</m:t>
                              </m:r>
                              <m:r>
                                <m:rPr>
                                  <m:sty m:val="p"/>
                                </m:rPr>
                                <a:rPr lang="en-US" b="0" i="0" smtClean="0">
                                  <a:latin typeface="Cambria Math" panose="02040503050406030204" pitchFamily="18" charset="0"/>
                                </a:rPr>
                                <m:t>g</m:t>
                              </m:r>
                            </m:e>
                          </m:d>
                        </m:e>
                        <m:sup>
                          <m:r>
                            <a:rPr lang="en-US" b="0" i="0" smtClean="0">
                              <a:latin typeface="Cambria Math" panose="02040503050406030204" pitchFamily="18" charset="0"/>
                            </a:rPr>
                            <m:t>2</m:t>
                          </m:r>
                        </m:sup>
                      </m:sSup>
                      <m:r>
                        <a:rPr lang="en-US" b="0" i="0"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y</m:t>
                                  </m:r>
                                </m:e>
                                <m:sub>
                                  <m:r>
                                    <a:rPr lang="en-US" b="0" i="0" smtClean="0">
                                      <a:latin typeface="Cambria Math" panose="02040503050406030204" pitchFamily="18" charset="0"/>
                                    </a:rPr>
                                    <m:t>1</m:t>
                                  </m:r>
                                </m:sub>
                              </m:sSub>
                              <m:r>
                                <a:rPr lang="en-US" b="0" i="0" smtClean="0">
                                  <a:latin typeface="Cambria Math" panose="02040503050406030204" pitchFamily="18" charset="0"/>
                                </a:rPr>
                                <m:t>+</m:t>
                              </m:r>
                              <m:r>
                                <m:rPr>
                                  <m:sty m:val="p"/>
                                </m:rPr>
                                <a:rPr lang="en-US" b="0" i="0" smtClean="0">
                                  <a:latin typeface="Cambria Math" panose="02040503050406030204" pitchFamily="18" charset="0"/>
                                </a:rPr>
                                <m:t>f</m:t>
                              </m:r>
                            </m:e>
                          </m:d>
                        </m:e>
                        <m:sup>
                          <m:r>
                            <a:rPr lang="en-US" b="0" i="0" smtClean="0">
                              <a:latin typeface="Cambria Math" panose="02040503050406030204" pitchFamily="18" charset="0"/>
                            </a:rPr>
                            <m:t>2</m:t>
                          </m:r>
                        </m:sup>
                      </m:sSup>
                      <m:r>
                        <a:rPr lang="en-US" b="0" i="0" smtClean="0">
                          <a:latin typeface="Cambria Math" panose="02040503050406030204" pitchFamily="18" charset="0"/>
                        </a:rPr>
                        <m:t>−</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R</m:t>
                          </m:r>
                        </m:e>
                        <m:sup>
                          <m:r>
                            <a:rPr lang="en-US" b="0" i="0" smtClean="0">
                              <a:latin typeface="Cambria Math" panose="02040503050406030204" pitchFamily="18" charset="0"/>
                            </a:rPr>
                            <m:t>2</m:t>
                          </m:r>
                        </m:sup>
                      </m:sSup>
                      <m:r>
                        <a:rPr lang="en-US" b="0" i="0" smtClean="0">
                          <a:latin typeface="Cambria Math" panose="02040503050406030204" pitchFamily="18" charset="0"/>
                        </a:rPr>
                        <m:t>=</m:t>
                      </m:r>
                    </m:oMath>
                  </m:oMathPara>
                </a14:m>
                <a:endParaRPr lang="en-US" b="0" dirty="0"/>
              </a:p>
              <a:p>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r>
                        <a:rPr lang="en-US" b="0" i="1" smtClean="0">
                          <a:latin typeface="Cambria Math" panose="02040503050406030204" pitchFamily="18" charset="0"/>
                        </a:rPr>
                        <m:t>+2</m:t>
                      </m:r>
                      <m:r>
                        <a:rPr lang="en-US" b="0" i="1" smtClean="0">
                          <a:latin typeface="Cambria Math" panose="02040503050406030204" pitchFamily="18" charset="0"/>
                        </a:rPr>
                        <m:t>𝑔𝑥</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𝑔</m:t>
                          </m:r>
                        </m:e>
                        <m:sup>
                          <m:r>
                            <a:rPr lang="en-US" b="0" i="1" smtClean="0">
                              <a:latin typeface="Cambria Math" panose="02040503050406030204" pitchFamily="18" charset="0"/>
                            </a:rPr>
                            <m:t>2</m:t>
                          </m:r>
                        </m:sup>
                      </m:s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𝑦</m:t>
                          </m:r>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r>
                        <a:rPr lang="en-US" b="0" i="1" smtClean="0">
                          <a:latin typeface="Cambria Math" panose="02040503050406030204" pitchFamily="18" charset="0"/>
                        </a:rPr>
                        <m:t>+2</m:t>
                      </m:r>
                      <m:r>
                        <a:rPr lang="en-US" b="0" i="1" smtClean="0">
                          <a:latin typeface="Cambria Math" panose="02040503050406030204" pitchFamily="18" charset="0"/>
                        </a:rPr>
                        <m:t>𝑓</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𝑓</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𝑔</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𝑓</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oMath>
                  </m:oMathPara>
                </a14:m>
                <a:endParaRPr lang="en-GB" dirty="0"/>
              </a:p>
              <a:p>
                <a:r>
                  <a:rPr lang="en-GB" dirty="0"/>
                  <a:t>=</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𝑦</m:t>
                        </m:r>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r>
                      <a:rPr lang="en-US" b="0" i="1" smtClean="0">
                        <a:latin typeface="Cambria Math" panose="02040503050406030204" pitchFamily="18" charset="0"/>
                      </a:rPr>
                      <m:t>+2</m:t>
                    </m:r>
                    <m:r>
                      <a:rPr lang="en-US" b="0" i="1" smtClean="0">
                        <a:latin typeface="Cambria Math" panose="02040503050406030204" pitchFamily="18" charset="0"/>
                      </a:rPr>
                      <m:t>𝑔</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+2</m:t>
                    </m:r>
                    <m:r>
                      <a:rPr lang="en-US" b="0" i="1" smtClean="0">
                        <a:latin typeface="Cambria Math" panose="02040503050406030204" pitchFamily="18" charset="0"/>
                      </a:rPr>
                      <m:t>𝑓</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𝑐</m:t>
                    </m:r>
                  </m:oMath>
                </a14:m>
                <a:endParaRPr lang="en-GB" dirty="0"/>
              </a:p>
            </p:txBody>
          </p:sp>
        </mc:Choice>
        <mc:Fallback xmlns="">
          <p:sp>
            <p:nvSpPr>
              <p:cNvPr id="12" name="TextBox 11">
                <a:extLst>
                  <a:ext uri="{FF2B5EF4-FFF2-40B4-BE49-F238E27FC236}">
                    <a16:creationId xmlns:a16="http://schemas.microsoft.com/office/drawing/2014/main" id="{AB6EEF4F-65EA-4B44-835D-29BA868B2BBF}"/>
                  </a:ext>
                </a:extLst>
              </p:cNvPr>
              <p:cNvSpPr txBox="1">
                <a:spLocks noRot="1" noChangeAspect="1" noMove="1" noResize="1" noEditPoints="1" noAdjustHandles="1" noChangeArrowheads="1" noChangeShapeType="1" noTextEdit="1"/>
              </p:cNvSpPr>
              <p:nvPr/>
            </p:nvSpPr>
            <p:spPr>
              <a:xfrm>
                <a:off x="6582723" y="4035961"/>
                <a:ext cx="5178469" cy="926536"/>
              </a:xfrm>
              <a:prstGeom prst="rect">
                <a:avLst/>
              </a:prstGeom>
              <a:blipFill>
                <a:blip r:embed="rId4"/>
                <a:stretch>
                  <a:fillRect l="-1060" b="-986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2DF25FF-B0A5-4306-A112-1B6F741FC68D}"/>
                  </a:ext>
                </a:extLst>
              </p:cNvPr>
              <p:cNvSpPr txBox="1"/>
              <p:nvPr/>
            </p:nvSpPr>
            <p:spPr>
              <a:xfrm>
                <a:off x="5815656" y="5616771"/>
                <a:ext cx="4312180" cy="71865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2000" b="1" i="1" smtClean="0">
                              <a:latin typeface="Cambria Math" panose="02040503050406030204" pitchFamily="18" charset="0"/>
                            </a:rPr>
                          </m:ctrlPr>
                        </m:dPr>
                        <m:e>
                          <m:r>
                            <a:rPr lang="el-GR" sz="2000" b="1" i="0" smtClean="0">
                              <a:latin typeface="Cambria Math" panose="02040503050406030204" pitchFamily="18" charset="0"/>
                            </a:rPr>
                            <m:t>𝚺𝚨</m:t>
                          </m:r>
                        </m:e>
                      </m:d>
                      <m:r>
                        <a:rPr lang="el-GR" sz="2000" b="1" i="0" smtClean="0">
                          <a:latin typeface="Cambria Math" panose="02040503050406030204" pitchFamily="18" charset="0"/>
                        </a:rPr>
                        <m:t>=</m:t>
                      </m:r>
                      <m:rad>
                        <m:radPr>
                          <m:degHide m:val="on"/>
                          <m:ctrlPr>
                            <a:rPr lang="el-GR" sz="2000" b="1" i="1" smtClean="0">
                              <a:latin typeface="Cambria Math" panose="02040503050406030204" pitchFamily="18" charset="0"/>
                            </a:rPr>
                          </m:ctrlPr>
                        </m:radPr>
                        <m:deg/>
                        <m:e>
                          <m:sSubSup>
                            <m:sSubSupPr>
                              <m:ctrlPr>
                                <a:rPr lang="en-US" sz="2000" b="1" i="1">
                                  <a:latin typeface="Cambria Math" panose="02040503050406030204" pitchFamily="18" charset="0"/>
                                </a:rPr>
                              </m:ctrlPr>
                            </m:sSubSupPr>
                            <m:e>
                              <m:r>
                                <a:rPr lang="en-US" sz="2000" b="1" i="1">
                                  <a:latin typeface="Cambria Math" panose="02040503050406030204" pitchFamily="18" charset="0"/>
                                </a:rPr>
                                <m:t>𝒙</m:t>
                              </m:r>
                            </m:e>
                            <m:sub>
                              <m:r>
                                <a:rPr lang="en-US" sz="2000" b="1" i="1">
                                  <a:latin typeface="Cambria Math" panose="02040503050406030204" pitchFamily="18" charset="0"/>
                                </a:rPr>
                                <m:t>𝟏</m:t>
                              </m:r>
                            </m:sub>
                            <m:sup>
                              <m:r>
                                <a:rPr lang="en-US" sz="2000" b="1" i="1">
                                  <a:latin typeface="Cambria Math" panose="02040503050406030204" pitchFamily="18" charset="0"/>
                                </a:rPr>
                                <m:t>𝟐</m:t>
                              </m:r>
                            </m:sup>
                          </m:sSubSup>
                          <m:r>
                            <a:rPr lang="en-US" sz="2000" b="1" i="1">
                              <a:latin typeface="Cambria Math" panose="02040503050406030204" pitchFamily="18" charset="0"/>
                            </a:rPr>
                            <m:t>+</m:t>
                          </m:r>
                          <m:sSubSup>
                            <m:sSubSupPr>
                              <m:ctrlPr>
                                <a:rPr lang="en-US" sz="2000" b="1" i="1">
                                  <a:latin typeface="Cambria Math" panose="02040503050406030204" pitchFamily="18" charset="0"/>
                                </a:rPr>
                              </m:ctrlPr>
                            </m:sSubSupPr>
                            <m:e>
                              <m:r>
                                <a:rPr lang="en-US" sz="2000" b="1" i="1">
                                  <a:latin typeface="Cambria Math" panose="02040503050406030204" pitchFamily="18" charset="0"/>
                                </a:rPr>
                                <m:t>𝒚</m:t>
                              </m:r>
                            </m:e>
                            <m:sub>
                              <m:r>
                                <a:rPr lang="en-US" sz="2000" b="1" i="1">
                                  <a:latin typeface="Cambria Math" panose="02040503050406030204" pitchFamily="18" charset="0"/>
                                </a:rPr>
                                <m:t>𝟏</m:t>
                              </m:r>
                            </m:sub>
                            <m:sup>
                              <m:r>
                                <a:rPr lang="en-US" sz="2000" b="1" i="1">
                                  <a:latin typeface="Cambria Math" panose="02040503050406030204" pitchFamily="18" charset="0"/>
                                </a:rPr>
                                <m:t>𝟐</m:t>
                              </m:r>
                            </m:sup>
                          </m:sSubSup>
                          <m:r>
                            <a:rPr lang="en-US" sz="2000" b="1" i="1">
                              <a:latin typeface="Cambria Math" panose="02040503050406030204" pitchFamily="18" charset="0"/>
                            </a:rPr>
                            <m:t>+</m:t>
                          </m:r>
                          <m:r>
                            <a:rPr lang="en-US" sz="2000" b="1" i="1">
                              <a:latin typeface="Cambria Math" panose="02040503050406030204" pitchFamily="18" charset="0"/>
                            </a:rPr>
                            <m:t>𝟐</m:t>
                          </m:r>
                          <m:r>
                            <a:rPr lang="en-US" sz="2000" b="1" i="1">
                              <a:latin typeface="Cambria Math" panose="02040503050406030204" pitchFamily="18" charset="0"/>
                            </a:rPr>
                            <m:t>𝒈</m:t>
                          </m:r>
                          <m:sSub>
                            <m:sSubPr>
                              <m:ctrlPr>
                                <a:rPr lang="en-US" sz="2000" b="1" i="1">
                                  <a:latin typeface="Cambria Math" panose="02040503050406030204" pitchFamily="18" charset="0"/>
                                </a:rPr>
                              </m:ctrlPr>
                            </m:sSubPr>
                            <m:e>
                              <m:r>
                                <a:rPr lang="en-US" sz="2000" b="1" i="1">
                                  <a:latin typeface="Cambria Math" panose="02040503050406030204" pitchFamily="18" charset="0"/>
                                </a:rPr>
                                <m:t>𝒙</m:t>
                              </m:r>
                            </m:e>
                            <m:sub>
                              <m:r>
                                <a:rPr lang="en-US" sz="2000" b="1" i="1">
                                  <a:latin typeface="Cambria Math" panose="02040503050406030204" pitchFamily="18" charset="0"/>
                                </a:rPr>
                                <m:t>𝟏</m:t>
                              </m:r>
                            </m:sub>
                          </m:sSub>
                          <m:r>
                            <a:rPr lang="en-US" sz="2000" b="1" i="1">
                              <a:latin typeface="Cambria Math" panose="02040503050406030204" pitchFamily="18" charset="0"/>
                            </a:rPr>
                            <m:t>+</m:t>
                          </m:r>
                          <m:r>
                            <a:rPr lang="en-US" sz="2000" b="1" i="1">
                              <a:latin typeface="Cambria Math" panose="02040503050406030204" pitchFamily="18" charset="0"/>
                            </a:rPr>
                            <m:t>𝟐</m:t>
                          </m:r>
                          <m:r>
                            <a:rPr lang="en-US" sz="2000" b="1" i="1">
                              <a:latin typeface="Cambria Math" panose="02040503050406030204" pitchFamily="18" charset="0"/>
                            </a:rPr>
                            <m:t>𝒇</m:t>
                          </m:r>
                          <m:sSub>
                            <m:sSubPr>
                              <m:ctrlPr>
                                <a:rPr lang="en-US" sz="2000" b="1" i="1">
                                  <a:latin typeface="Cambria Math" panose="02040503050406030204" pitchFamily="18" charset="0"/>
                                </a:rPr>
                              </m:ctrlPr>
                            </m:sSubPr>
                            <m:e>
                              <m:r>
                                <a:rPr lang="en-US" sz="2000" b="1" i="1">
                                  <a:latin typeface="Cambria Math" panose="02040503050406030204" pitchFamily="18" charset="0"/>
                                </a:rPr>
                                <m:t>𝒚</m:t>
                              </m:r>
                            </m:e>
                            <m:sub>
                              <m:r>
                                <a:rPr lang="en-US" sz="2000" b="1" i="1">
                                  <a:latin typeface="Cambria Math" panose="02040503050406030204" pitchFamily="18" charset="0"/>
                                </a:rPr>
                                <m:t>𝟏</m:t>
                              </m:r>
                            </m:sub>
                          </m:sSub>
                          <m:r>
                            <a:rPr lang="en-US" sz="2000" b="1" i="1">
                              <a:latin typeface="Cambria Math" panose="02040503050406030204" pitchFamily="18" charset="0"/>
                            </a:rPr>
                            <m:t>+</m:t>
                          </m:r>
                          <m:r>
                            <a:rPr lang="en-US" sz="2000" b="1" i="1">
                              <a:latin typeface="Cambria Math" panose="02040503050406030204" pitchFamily="18" charset="0"/>
                            </a:rPr>
                            <m:t>𝒄</m:t>
                          </m:r>
                        </m:e>
                      </m:rad>
                    </m:oMath>
                  </m:oMathPara>
                </a14:m>
                <a:endParaRPr lang="en-GB" sz="2400" b="1" dirty="0"/>
              </a:p>
            </p:txBody>
          </p:sp>
        </mc:Choice>
        <mc:Fallback xmlns="">
          <p:sp>
            <p:nvSpPr>
              <p:cNvPr id="13" name="TextBox 12">
                <a:extLst>
                  <a:ext uri="{FF2B5EF4-FFF2-40B4-BE49-F238E27FC236}">
                    <a16:creationId xmlns:a16="http://schemas.microsoft.com/office/drawing/2014/main" id="{42DF25FF-B0A5-4306-A112-1B6F741FC68D}"/>
                  </a:ext>
                </a:extLst>
              </p:cNvPr>
              <p:cNvSpPr txBox="1">
                <a:spLocks noRot="1" noChangeAspect="1" noMove="1" noResize="1" noEditPoints="1" noAdjustHandles="1" noChangeArrowheads="1" noChangeShapeType="1" noTextEdit="1"/>
              </p:cNvSpPr>
              <p:nvPr/>
            </p:nvSpPr>
            <p:spPr>
              <a:xfrm>
                <a:off x="5815656" y="5616771"/>
                <a:ext cx="4312180" cy="718658"/>
              </a:xfrm>
              <a:prstGeom prst="rect">
                <a:avLst/>
              </a:prstGeom>
              <a:blipFill>
                <a:blip r:embed="rId5"/>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007712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heel(1)">
                                      <p:cBhvr>
                                        <p:cTn id="17" dur="2000"/>
                                        <p:tgtEl>
                                          <p:spTgt spid="8">
                                            <p:txEl>
                                              <p:pRg st="0" end="0"/>
                                            </p:txEl>
                                          </p:spTgt>
                                        </p:tgtEl>
                                      </p:cBhvr>
                                    </p:animEffect>
                                  </p:childTnLst>
                                </p:cTn>
                              </p:par>
                              <p:par>
                                <p:cTn id="18" presetID="21" presetClass="entr" presetSubtype="1" fill="hold" nodeType="with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wheel(1)">
                                      <p:cBhvr>
                                        <p:cTn id="20" dur="2000"/>
                                        <p:tgtEl>
                                          <p:spTgt spid="8">
                                            <p:txEl>
                                              <p:pRg st="1" end="1"/>
                                            </p:txEl>
                                          </p:spTgt>
                                        </p:tgtEl>
                                      </p:cBhvr>
                                    </p:animEffect>
                                  </p:childTnLst>
                                </p:cTn>
                              </p:par>
                              <p:par>
                                <p:cTn id="21" presetID="21" presetClass="entr" presetSubtype="1" fill="hold" nodeType="with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wheel(1)">
                                      <p:cBhvr>
                                        <p:cTn id="23" dur="20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heel(1)">
                                      <p:cBhvr>
                                        <p:cTn id="28" dur="2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heel(1)">
                                      <p:cBhvr>
                                        <p:cTn id="33" dur="20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heel(1)">
                                      <p:cBhvr>
                                        <p:cTn id="3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C9A3B-E5A9-447F-AB88-9F81D2D755D5}"/>
              </a:ext>
            </a:extLst>
          </p:cNvPr>
          <p:cNvSpPr>
            <a:spLocks noGrp="1"/>
          </p:cNvSpPr>
          <p:nvPr>
            <p:ph type="title"/>
          </p:nvPr>
        </p:nvSpPr>
        <p:spPr/>
        <p:txBody>
          <a:bodyPr/>
          <a:lstStyle/>
          <a:p>
            <a:pPr algn="ctr"/>
            <a:r>
              <a:rPr lang="el-GR" b="1" dirty="0"/>
              <a:t>Δύναμη Σημείου ως προς Κύκλο</a:t>
            </a:r>
            <a:endParaRPr lang="en-GB" b="1" dirty="0"/>
          </a:p>
        </p:txBody>
      </p:sp>
      <p:pic>
        <p:nvPicPr>
          <p:cNvPr id="5" name="Content Placeholder 4" descr="A picture containing green, window, tiled, sitting&#10;&#10;Description automatically generated">
            <a:extLst>
              <a:ext uri="{FF2B5EF4-FFF2-40B4-BE49-F238E27FC236}">
                <a16:creationId xmlns:a16="http://schemas.microsoft.com/office/drawing/2014/main" id="{1841EA22-EB45-419E-914D-AC3232FFD8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916305"/>
            <a:ext cx="6050780" cy="3025390"/>
          </a:xfr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7F28ADA-0881-4C3B-9367-803A668A8A25}"/>
                  </a:ext>
                </a:extLst>
              </p:cNvPr>
              <p:cNvSpPr txBox="1"/>
              <p:nvPr/>
            </p:nvSpPr>
            <p:spPr>
              <a:xfrm>
                <a:off x="7332954" y="1620123"/>
                <a:ext cx="4977068" cy="923330"/>
              </a:xfrm>
              <a:prstGeom prst="rect">
                <a:avLst/>
              </a:prstGeom>
              <a:noFill/>
            </p:spPr>
            <p:txBody>
              <a:bodyPr wrap="none" rtlCol="0">
                <a:spAutoFit/>
              </a:bodyPr>
              <a:lstStyle/>
              <a:p>
                <a:r>
                  <a:rPr lang="el-GR" dirty="0"/>
                  <a:t>Αποδεικνύεται πολύ εύκολα (με χρήση όμοιων </a:t>
                </a:r>
                <a:r>
                  <a:rPr lang="el-GR" dirty="0" err="1"/>
                  <a:t>τρ</a:t>
                </a:r>
                <a:r>
                  <a:rPr lang="el-GR" dirty="0"/>
                  <a:t>.)</a:t>
                </a:r>
              </a:p>
              <a:p>
                <a:r>
                  <a:rPr lang="el-GR" dirty="0"/>
                  <a:t>πως το γινόμενο </a:t>
                </a:r>
                <a14:m>
                  <m:oMath xmlns:m="http://schemas.openxmlformats.org/officeDocument/2006/math">
                    <m:d>
                      <m:dPr>
                        <m:ctrlPr>
                          <a:rPr lang="el-GR" b="0" i="1" smtClean="0">
                            <a:latin typeface="Cambria Math" panose="02040503050406030204" pitchFamily="18" charset="0"/>
                          </a:rPr>
                        </m:ctrlPr>
                      </m:dPr>
                      <m:e>
                        <m:r>
                          <m:rPr>
                            <m:sty m:val="p"/>
                          </m:rPr>
                          <a:rPr lang="el-GR" b="0" i="0" smtClean="0">
                            <a:latin typeface="Cambria Math" panose="02040503050406030204" pitchFamily="18" charset="0"/>
                          </a:rPr>
                          <m:t>ΣΑ</m:t>
                        </m:r>
                      </m:e>
                    </m:d>
                    <m:d>
                      <m:dPr>
                        <m:ctrlPr>
                          <a:rPr lang="en-US" b="0" i="1" smtClean="0">
                            <a:latin typeface="Cambria Math" panose="02040503050406030204" pitchFamily="18" charset="0"/>
                          </a:rPr>
                        </m:ctrlPr>
                      </m:dPr>
                      <m:e>
                        <m:r>
                          <m:rPr>
                            <m:sty m:val="p"/>
                          </m:rPr>
                          <a:rPr lang="el-GR" b="0" i="0" smtClean="0">
                            <a:latin typeface="Cambria Math" panose="02040503050406030204" pitchFamily="18" charset="0"/>
                          </a:rPr>
                          <m:t>ΣΒ</m:t>
                        </m:r>
                      </m:e>
                    </m:d>
                    <m:r>
                      <a:rPr lang="el-GR" b="0" i="0" smtClean="0">
                        <a:latin typeface="Cambria Math" panose="02040503050406030204" pitchFamily="18" charset="0"/>
                      </a:rPr>
                      <m:t>=</m:t>
                    </m:r>
                    <m:sSup>
                      <m:sSupPr>
                        <m:ctrlPr>
                          <a:rPr lang="el-GR" b="0" i="1" smtClean="0">
                            <a:latin typeface="Cambria Math" panose="02040503050406030204" pitchFamily="18" charset="0"/>
                          </a:rPr>
                        </m:ctrlPr>
                      </m:sSupPr>
                      <m:e>
                        <m:d>
                          <m:dPr>
                            <m:ctrlPr>
                              <a:rPr lang="el-GR" b="0" i="1" smtClean="0">
                                <a:latin typeface="Cambria Math" panose="02040503050406030204" pitchFamily="18" charset="0"/>
                              </a:rPr>
                            </m:ctrlPr>
                          </m:dPr>
                          <m:e>
                            <m:r>
                              <m:rPr>
                                <m:sty m:val="p"/>
                              </m:rPr>
                              <a:rPr lang="el-GR" b="0" i="0" smtClean="0">
                                <a:latin typeface="Cambria Math" panose="02040503050406030204" pitchFamily="18" charset="0"/>
                              </a:rPr>
                              <m:t>ΣΓ</m:t>
                            </m:r>
                          </m:e>
                        </m:d>
                      </m:e>
                      <m:sup>
                        <m:r>
                          <a:rPr lang="el-GR" b="0" i="0" smtClean="0">
                            <a:latin typeface="Cambria Math" panose="02040503050406030204" pitchFamily="18" charset="0"/>
                          </a:rPr>
                          <m:t>2</m:t>
                        </m:r>
                      </m:sup>
                    </m:sSup>
                    <m:r>
                      <a:rPr lang="el-GR" b="0" i="0" smtClean="0">
                        <a:latin typeface="Cambria Math" panose="02040503050406030204" pitchFamily="18" charset="0"/>
                      </a:rPr>
                      <m:t>.</m:t>
                    </m:r>
                  </m:oMath>
                </a14:m>
                <a:endParaRPr lang="el-GR" b="0" i="0" dirty="0">
                  <a:latin typeface="Cambria Math" panose="02040503050406030204" pitchFamily="18" charset="0"/>
                </a:endParaRPr>
              </a:p>
              <a:p>
                <a:r>
                  <a:rPr lang="el-GR" b="0" dirty="0"/>
                  <a:t>Όμως το </a:t>
                </a:r>
                <a14:m>
                  <m:oMath xmlns:m="http://schemas.openxmlformats.org/officeDocument/2006/math">
                    <m:sSup>
                      <m:sSupPr>
                        <m:ctrlPr>
                          <a:rPr lang="el-GR" i="1">
                            <a:latin typeface="Cambria Math" panose="02040503050406030204" pitchFamily="18" charset="0"/>
                          </a:rPr>
                        </m:ctrlPr>
                      </m:sSupPr>
                      <m:e>
                        <m:d>
                          <m:dPr>
                            <m:ctrlPr>
                              <a:rPr lang="el-GR" i="1">
                                <a:latin typeface="Cambria Math" panose="02040503050406030204" pitchFamily="18" charset="0"/>
                              </a:rPr>
                            </m:ctrlPr>
                          </m:dPr>
                          <m:e>
                            <m:r>
                              <m:rPr>
                                <m:sty m:val="p"/>
                              </m:rPr>
                              <a:rPr lang="el-GR">
                                <a:latin typeface="Cambria Math" panose="02040503050406030204" pitchFamily="18" charset="0"/>
                              </a:rPr>
                              <m:t>ΣΓ</m:t>
                            </m:r>
                          </m:e>
                        </m:d>
                      </m:e>
                      <m:sup>
                        <m:r>
                          <a:rPr lang="el-GR">
                            <a:latin typeface="Cambria Math" panose="02040503050406030204" pitchFamily="18" charset="0"/>
                          </a:rPr>
                          <m:t>2</m:t>
                        </m:r>
                      </m:sup>
                    </m:sSup>
                    <m:r>
                      <a:rPr lang="el-GR" b="0" i="1" smtClean="0">
                        <a:latin typeface="Cambria Math" panose="02040503050406030204" pitchFamily="18" charset="0"/>
                      </a:rPr>
                      <m:t>=</m:t>
                    </m:r>
                    <m:sSup>
                      <m:sSupPr>
                        <m:ctrlPr>
                          <a:rPr lang="el-GR" b="0" i="1" smtClean="0">
                            <a:latin typeface="Cambria Math" panose="02040503050406030204" pitchFamily="18" charset="0"/>
                          </a:rPr>
                        </m:ctrlPr>
                      </m:sSupPr>
                      <m:e>
                        <m:d>
                          <m:dPr>
                            <m:ctrlPr>
                              <a:rPr lang="el-GR" b="0" i="1" smtClean="0">
                                <a:latin typeface="Cambria Math" panose="02040503050406030204" pitchFamily="18" charset="0"/>
                              </a:rPr>
                            </m:ctrlPr>
                          </m:dPr>
                          <m:e>
                            <m:r>
                              <m:rPr>
                                <m:sty m:val="p"/>
                              </m:rPr>
                              <a:rPr lang="el-GR" b="0" i="0" smtClean="0">
                                <a:latin typeface="Cambria Math" panose="02040503050406030204" pitchFamily="18" charset="0"/>
                              </a:rPr>
                              <m:t>ΣΚ</m:t>
                            </m:r>
                          </m:e>
                        </m:d>
                      </m:e>
                      <m:sup>
                        <m:r>
                          <a:rPr lang="el-GR" b="0" i="0" smtClean="0">
                            <a:latin typeface="Cambria Math" panose="02040503050406030204" pitchFamily="18" charset="0"/>
                          </a:rPr>
                          <m:t>2</m:t>
                        </m:r>
                      </m:sup>
                    </m:sSup>
                    <m:r>
                      <a:rPr lang="el-GR" b="0" i="0" smtClean="0">
                        <a:latin typeface="Cambria Math" panose="02040503050406030204" pitchFamily="18" charset="0"/>
                      </a:rPr>
                      <m:t>−</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R</m:t>
                        </m:r>
                      </m:e>
                      <m:sup>
                        <m:r>
                          <a:rPr lang="en-US" b="0" i="0" smtClean="0">
                            <a:latin typeface="Cambria Math" panose="02040503050406030204" pitchFamily="18" charset="0"/>
                          </a:rPr>
                          <m:t>2</m:t>
                        </m:r>
                      </m:sup>
                    </m:sSup>
                  </m:oMath>
                </a14:m>
                <a:r>
                  <a:rPr lang="en-GB" dirty="0"/>
                  <a:t>.</a:t>
                </a:r>
              </a:p>
            </p:txBody>
          </p:sp>
        </mc:Choice>
        <mc:Fallback xmlns="">
          <p:sp>
            <p:nvSpPr>
              <p:cNvPr id="6" name="TextBox 5">
                <a:extLst>
                  <a:ext uri="{FF2B5EF4-FFF2-40B4-BE49-F238E27FC236}">
                    <a16:creationId xmlns:a16="http://schemas.microsoft.com/office/drawing/2014/main" id="{A7F28ADA-0881-4C3B-9367-803A668A8A25}"/>
                  </a:ext>
                </a:extLst>
              </p:cNvPr>
              <p:cNvSpPr txBox="1">
                <a:spLocks noRot="1" noChangeAspect="1" noMove="1" noResize="1" noEditPoints="1" noAdjustHandles="1" noChangeArrowheads="1" noChangeShapeType="1" noTextEdit="1"/>
              </p:cNvSpPr>
              <p:nvPr/>
            </p:nvSpPr>
            <p:spPr>
              <a:xfrm>
                <a:off x="7332954" y="1620123"/>
                <a:ext cx="4977068" cy="923330"/>
              </a:xfrm>
              <a:prstGeom prst="rect">
                <a:avLst/>
              </a:prstGeom>
              <a:blipFill>
                <a:blip r:embed="rId3"/>
                <a:stretch>
                  <a:fillRect l="-1103" t="-3974" r="-245" b="-993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3E2A405-3E43-4624-B487-E61F457B7966}"/>
                  </a:ext>
                </a:extLst>
              </p:cNvPr>
              <p:cNvSpPr txBox="1"/>
              <p:nvPr/>
            </p:nvSpPr>
            <p:spPr>
              <a:xfrm>
                <a:off x="7332954" y="2610035"/>
                <a:ext cx="4423775" cy="923330"/>
              </a:xfrm>
              <a:prstGeom prst="rect">
                <a:avLst/>
              </a:prstGeom>
              <a:noFill/>
            </p:spPr>
            <p:txBody>
              <a:bodyPr wrap="none" rtlCol="0">
                <a:spAutoFit/>
              </a:bodyPr>
              <a:lstStyle/>
              <a:p>
                <a:r>
                  <a:rPr lang="el-GR" dirty="0"/>
                  <a:t>Θα λέμε πως ο αριθμός </a:t>
                </a:r>
                <a14:m>
                  <m:oMath xmlns:m="http://schemas.openxmlformats.org/officeDocument/2006/math">
                    <m:sSup>
                      <m:sSupPr>
                        <m:ctrlPr>
                          <a:rPr lang="el-GR" i="1">
                            <a:latin typeface="Cambria Math" panose="02040503050406030204" pitchFamily="18" charset="0"/>
                          </a:rPr>
                        </m:ctrlPr>
                      </m:sSupPr>
                      <m:e>
                        <m:sSub>
                          <m:sSubPr>
                            <m:ctrlPr>
                              <a:rPr lang="el-GR" b="0" i="1" smtClean="0">
                                <a:latin typeface="Cambria Math" panose="02040503050406030204" pitchFamily="18" charset="0"/>
                              </a:rPr>
                            </m:ctrlPr>
                          </m:sSubPr>
                          <m:e>
                            <m:r>
                              <m:rPr>
                                <m:sty m:val="p"/>
                              </m:rPr>
                              <a:rPr lang="el-GR" b="0" i="0" smtClean="0">
                                <a:latin typeface="Cambria Math" panose="02040503050406030204" pitchFamily="18" charset="0"/>
                              </a:rPr>
                              <m:t>Δ</m:t>
                            </m:r>
                          </m:e>
                          <m:sub>
                            <m:r>
                              <m:rPr>
                                <m:sty m:val="p"/>
                              </m:rPr>
                              <a:rPr lang="el-GR" b="0" i="0" smtClean="0">
                                <a:latin typeface="Cambria Math" panose="02040503050406030204" pitchFamily="18" charset="0"/>
                              </a:rPr>
                              <m:t>κ</m:t>
                            </m:r>
                          </m:sub>
                        </m:sSub>
                        <m:d>
                          <m:dPr>
                            <m:ctrlPr>
                              <a:rPr lang="el-GR" b="0" i="1" smtClean="0">
                                <a:latin typeface="Cambria Math" panose="02040503050406030204" pitchFamily="18" charset="0"/>
                              </a:rPr>
                            </m:ctrlPr>
                          </m:dPr>
                          <m:e>
                            <m:r>
                              <m:rPr>
                                <m:sty m:val="p"/>
                              </m:rPr>
                              <a:rPr lang="el-GR" b="0" i="0" smtClean="0">
                                <a:latin typeface="Cambria Math" panose="02040503050406030204" pitchFamily="18" charset="0"/>
                              </a:rPr>
                              <m:t>Σ</m:t>
                            </m:r>
                          </m:e>
                        </m:d>
                        <m:r>
                          <a:rPr lang="el-GR" b="0" i="0" smtClean="0">
                            <a:latin typeface="Cambria Math" panose="02040503050406030204" pitchFamily="18" charset="0"/>
                          </a:rPr>
                          <m:t>=</m:t>
                        </m:r>
                        <m:d>
                          <m:dPr>
                            <m:ctrlPr>
                              <a:rPr lang="el-GR" i="1">
                                <a:latin typeface="Cambria Math" panose="02040503050406030204" pitchFamily="18" charset="0"/>
                              </a:rPr>
                            </m:ctrlPr>
                          </m:dPr>
                          <m:e>
                            <m:r>
                              <m:rPr>
                                <m:sty m:val="p"/>
                              </m:rPr>
                              <a:rPr lang="el-GR">
                                <a:latin typeface="Cambria Math" panose="02040503050406030204" pitchFamily="18" charset="0"/>
                              </a:rPr>
                              <m:t>ΣΚ</m:t>
                            </m:r>
                          </m:e>
                        </m:d>
                      </m:e>
                      <m:sup>
                        <m:r>
                          <a:rPr lang="el-GR">
                            <a:latin typeface="Cambria Math" panose="02040503050406030204" pitchFamily="18" charset="0"/>
                          </a:rPr>
                          <m:t>2</m:t>
                        </m:r>
                      </m:sup>
                    </m:sSup>
                    <m:r>
                      <a:rPr lang="el-GR">
                        <a:latin typeface="Cambria Math" panose="02040503050406030204" pitchFamily="18" charset="0"/>
                      </a:rPr>
                      <m:t>−</m:t>
                    </m:r>
                    <m:sSup>
                      <m:sSupPr>
                        <m:ctrlPr>
                          <a:rPr lang="en-US" i="1">
                            <a:latin typeface="Cambria Math" panose="02040503050406030204" pitchFamily="18" charset="0"/>
                          </a:rPr>
                        </m:ctrlPr>
                      </m:sSupPr>
                      <m:e>
                        <m:r>
                          <m:rPr>
                            <m:sty m:val="p"/>
                          </m:rPr>
                          <a:rPr lang="en-US">
                            <a:latin typeface="Cambria Math" panose="02040503050406030204" pitchFamily="18" charset="0"/>
                          </a:rPr>
                          <m:t>R</m:t>
                        </m:r>
                      </m:e>
                      <m:sup>
                        <m:r>
                          <a:rPr lang="en-US">
                            <a:latin typeface="Cambria Math" panose="02040503050406030204" pitchFamily="18" charset="0"/>
                          </a:rPr>
                          <m:t>2</m:t>
                        </m:r>
                      </m:sup>
                    </m:sSup>
                  </m:oMath>
                </a14:m>
                <a:endParaRPr lang="el-GR" dirty="0"/>
              </a:p>
              <a:p>
                <a:r>
                  <a:rPr lang="el-GR" dirty="0"/>
                  <a:t>Ονομάζεται Δύναμη του σημείου Σ ως προς </a:t>
                </a:r>
              </a:p>
              <a:p>
                <a:r>
                  <a:rPr lang="el-GR" dirty="0"/>
                  <a:t>Τον Κύκλο.</a:t>
                </a:r>
                <a:endParaRPr lang="en-GB" dirty="0"/>
              </a:p>
            </p:txBody>
          </p:sp>
        </mc:Choice>
        <mc:Fallback xmlns="">
          <p:sp>
            <p:nvSpPr>
              <p:cNvPr id="7" name="TextBox 6">
                <a:extLst>
                  <a:ext uri="{FF2B5EF4-FFF2-40B4-BE49-F238E27FC236}">
                    <a16:creationId xmlns:a16="http://schemas.microsoft.com/office/drawing/2014/main" id="{D3E2A405-3E43-4624-B487-E61F457B7966}"/>
                  </a:ext>
                </a:extLst>
              </p:cNvPr>
              <p:cNvSpPr txBox="1">
                <a:spLocks noRot="1" noChangeAspect="1" noMove="1" noResize="1" noEditPoints="1" noAdjustHandles="1" noChangeArrowheads="1" noChangeShapeType="1" noTextEdit="1"/>
              </p:cNvSpPr>
              <p:nvPr/>
            </p:nvSpPr>
            <p:spPr>
              <a:xfrm>
                <a:off x="7332954" y="2610035"/>
                <a:ext cx="4423775" cy="923330"/>
              </a:xfrm>
              <a:prstGeom prst="rect">
                <a:avLst/>
              </a:prstGeom>
              <a:blipFill>
                <a:blip r:embed="rId4"/>
                <a:stretch>
                  <a:fillRect l="-1240" t="-3289" b="-92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3C2AAF3-353A-4A65-90CD-D864E41E1ED6}"/>
                  </a:ext>
                </a:extLst>
              </p:cNvPr>
              <p:cNvSpPr txBox="1"/>
              <p:nvPr/>
            </p:nvSpPr>
            <p:spPr>
              <a:xfrm>
                <a:off x="7343557" y="3666478"/>
                <a:ext cx="4848443" cy="923330"/>
              </a:xfrm>
              <a:prstGeom prst="rect">
                <a:avLst/>
              </a:prstGeom>
              <a:noFill/>
            </p:spPr>
            <p:txBody>
              <a:bodyPr wrap="none" rtlCol="0">
                <a:spAutoFit/>
              </a:bodyPr>
              <a:lstStyle/>
              <a:p>
                <a:r>
                  <a:rPr lang="el-GR" dirty="0"/>
                  <a:t>Αν θεωρήσουμε το σημείο </a:t>
                </a:r>
                <a14:m>
                  <m:oMath xmlns:m="http://schemas.openxmlformats.org/officeDocument/2006/math">
                    <m:r>
                      <m:rPr>
                        <m:sty m:val="p"/>
                      </m:rPr>
                      <a:rPr lang="el-GR" b="0" i="0" smtClean="0">
                        <a:latin typeface="Cambria Math" panose="02040503050406030204" pitchFamily="18" charset="0"/>
                      </a:rPr>
                      <m:t>Σ</m:t>
                    </m:r>
                    <m:d>
                      <m:dPr>
                        <m:ctrlPr>
                          <a:rPr lang="el-GR" b="0" i="1" smtClean="0">
                            <a:latin typeface="Cambria Math" panose="02040503050406030204" pitchFamily="18" charset="0"/>
                          </a:rPr>
                        </m:ctrlPr>
                      </m:dPr>
                      <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x</m:t>
                            </m:r>
                          </m:e>
                          <m:sub>
                            <m:r>
                              <a:rPr lang="en-US" b="0" i="0" smtClean="0">
                                <a:latin typeface="Cambria Math" panose="02040503050406030204" pitchFamily="18" charset="0"/>
                              </a:rPr>
                              <m:t>1</m:t>
                            </m:r>
                          </m:sub>
                        </m:sSub>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y</m:t>
                            </m:r>
                          </m:e>
                          <m:sub>
                            <m:r>
                              <a:rPr lang="en-US" b="0" i="0" smtClean="0">
                                <a:latin typeface="Cambria Math" panose="02040503050406030204" pitchFamily="18" charset="0"/>
                              </a:rPr>
                              <m:t>1</m:t>
                            </m:r>
                          </m:sub>
                        </m:sSub>
                      </m:e>
                    </m:d>
                  </m:oMath>
                </a14:m>
                <a:r>
                  <a:rPr lang="en-GB" dirty="0"/>
                  <a:t> </a:t>
                </a:r>
                <a:r>
                  <a:rPr lang="el-GR" dirty="0"/>
                  <a:t>τότε με λίγες</a:t>
                </a:r>
              </a:p>
              <a:p>
                <a:r>
                  <a:rPr lang="el-GR" dirty="0"/>
                  <a:t>Απλές πράξεις αποδεικνύεται πως</a:t>
                </a:r>
              </a:p>
              <a:p>
                <a:pPr/>
                <a14:m>
                  <m:oMathPara xmlns:m="http://schemas.openxmlformats.org/officeDocument/2006/math">
                    <m:oMathParaPr>
                      <m:jc m:val="left"/>
                    </m:oMathParaPr>
                    <m:oMath xmlns:m="http://schemas.openxmlformats.org/officeDocument/2006/math">
                      <m:sSub>
                        <m:sSubPr>
                          <m:ctrlPr>
                            <a:rPr lang="el-GR" i="1">
                              <a:latin typeface="Cambria Math" panose="02040503050406030204" pitchFamily="18" charset="0"/>
                            </a:rPr>
                          </m:ctrlPr>
                        </m:sSubPr>
                        <m:e>
                          <m:r>
                            <m:rPr>
                              <m:sty m:val="p"/>
                            </m:rPr>
                            <a:rPr lang="el-GR">
                              <a:latin typeface="Cambria Math" panose="02040503050406030204" pitchFamily="18" charset="0"/>
                            </a:rPr>
                            <m:t>Δ</m:t>
                          </m:r>
                        </m:e>
                        <m:sub>
                          <m:r>
                            <m:rPr>
                              <m:sty m:val="p"/>
                            </m:rPr>
                            <a:rPr lang="el-GR">
                              <a:latin typeface="Cambria Math" panose="02040503050406030204" pitchFamily="18" charset="0"/>
                            </a:rPr>
                            <m:t>κ</m:t>
                          </m:r>
                        </m:sub>
                      </m:sSub>
                      <m:d>
                        <m:dPr>
                          <m:ctrlPr>
                            <a:rPr lang="el-GR" i="1">
                              <a:latin typeface="Cambria Math" panose="02040503050406030204" pitchFamily="18" charset="0"/>
                            </a:rPr>
                          </m:ctrlPr>
                        </m:dPr>
                        <m:e>
                          <m:r>
                            <m:rPr>
                              <m:sty m:val="p"/>
                            </m:rPr>
                            <a:rPr lang="el-GR">
                              <a:latin typeface="Cambria Math" panose="02040503050406030204" pitchFamily="18" charset="0"/>
                            </a:rPr>
                            <m:t>Σ</m:t>
                          </m:r>
                        </m:e>
                      </m:d>
                      <m:r>
                        <a:rPr lang="el-GR"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1</m:t>
                          </m:r>
                        </m:sub>
                        <m:sup>
                          <m:r>
                            <a:rPr lang="en-US" i="1">
                              <a:latin typeface="Cambria Math" panose="02040503050406030204" pitchFamily="18" charset="0"/>
                            </a:rPr>
                            <m:t>2</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𝑦</m:t>
                          </m:r>
                        </m:e>
                        <m:sub>
                          <m:r>
                            <a:rPr lang="en-US" i="1">
                              <a:latin typeface="Cambria Math" panose="02040503050406030204" pitchFamily="18" charset="0"/>
                            </a:rPr>
                            <m:t>1</m:t>
                          </m:r>
                        </m:sub>
                        <m:sup>
                          <m:r>
                            <a:rPr lang="en-US" i="1">
                              <a:latin typeface="Cambria Math" panose="02040503050406030204" pitchFamily="18" charset="0"/>
                            </a:rPr>
                            <m:t>2</m:t>
                          </m:r>
                        </m:sup>
                      </m:sSubSup>
                      <m:r>
                        <a:rPr lang="en-US" i="1">
                          <a:latin typeface="Cambria Math" panose="02040503050406030204" pitchFamily="18" charset="0"/>
                        </a:rPr>
                        <m:t>+2</m:t>
                      </m:r>
                      <m:r>
                        <a:rPr lang="en-US" i="1">
                          <a:latin typeface="Cambria Math" panose="02040503050406030204" pitchFamily="18" charset="0"/>
                        </a:rPr>
                        <m:t>𝑔</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+2</m:t>
                      </m:r>
                      <m:r>
                        <a:rPr lang="en-US" i="1">
                          <a:latin typeface="Cambria Math" panose="02040503050406030204" pitchFamily="18" charset="0"/>
                        </a:rPr>
                        <m:t>𝑓</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𝑐</m:t>
                      </m:r>
                    </m:oMath>
                  </m:oMathPara>
                </a14:m>
                <a:endParaRPr lang="en-GB" dirty="0"/>
              </a:p>
            </p:txBody>
          </p:sp>
        </mc:Choice>
        <mc:Fallback xmlns="">
          <p:sp>
            <p:nvSpPr>
              <p:cNvPr id="8" name="TextBox 7">
                <a:extLst>
                  <a:ext uri="{FF2B5EF4-FFF2-40B4-BE49-F238E27FC236}">
                    <a16:creationId xmlns:a16="http://schemas.microsoft.com/office/drawing/2014/main" id="{03C2AAF3-353A-4A65-90CD-D864E41E1ED6}"/>
                  </a:ext>
                </a:extLst>
              </p:cNvPr>
              <p:cNvSpPr txBox="1">
                <a:spLocks noRot="1" noChangeAspect="1" noMove="1" noResize="1" noEditPoints="1" noAdjustHandles="1" noChangeArrowheads="1" noChangeShapeType="1" noTextEdit="1"/>
              </p:cNvSpPr>
              <p:nvPr/>
            </p:nvSpPr>
            <p:spPr>
              <a:xfrm>
                <a:off x="7343557" y="3666478"/>
                <a:ext cx="4848443" cy="923330"/>
              </a:xfrm>
              <a:prstGeom prst="rect">
                <a:avLst/>
              </a:prstGeom>
              <a:blipFill>
                <a:blip r:embed="rId5"/>
                <a:stretch>
                  <a:fillRect l="-1132" t="-3289" r="-252" b="-5263"/>
                </a:stretch>
              </a:blipFill>
            </p:spPr>
            <p:txBody>
              <a:bodyPr/>
              <a:lstStyle/>
              <a:p>
                <a:r>
                  <a:rPr lang="en-GB">
                    <a:noFill/>
                  </a:rPr>
                  <a:t> </a:t>
                </a:r>
              </a:p>
            </p:txBody>
          </p:sp>
        </mc:Fallback>
      </mc:AlternateContent>
    </p:spTree>
    <p:extLst>
      <p:ext uri="{BB962C8B-B14F-4D97-AF65-F5344CB8AC3E}">
        <p14:creationId xmlns:p14="http://schemas.microsoft.com/office/powerpoint/2010/main" val="387977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heel(1)">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52E98-11AA-474D-BB13-B022A753F45C}"/>
              </a:ext>
            </a:extLst>
          </p:cNvPr>
          <p:cNvSpPr>
            <a:spLocks noGrp="1"/>
          </p:cNvSpPr>
          <p:nvPr>
            <p:ph type="title"/>
          </p:nvPr>
        </p:nvSpPr>
        <p:spPr/>
        <p:txBody>
          <a:bodyPr/>
          <a:lstStyle/>
          <a:p>
            <a:r>
              <a:rPr lang="el-GR" dirty="0"/>
              <a:t>Θέση Σημείου ως προς Κύκλο</a:t>
            </a:r>
            <a:endParaRPr lang="en-GB"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E77E91E-C1AB-4FE8-A6ED-09371A44D807}"/>
                  </a:ext>
                </a:extLst>
              </p:cNvPr>
              <p:cNvSpPr>
                <a:spLocks noGrp="1"/>
              </p:cNvSpPr>
              <p:nvPr>
                <p:ph idx="1"/>
              </p:nvPr>
            </p:nvSpPr>
            <p:spPr/>
            <p:txBody>
              <a:bodyPr/>
              <a:lstStyle/>
              <a:p>
                <a:pPr marL="0" indent="0">
                  <a:buNone/>
                </a:pPr>
                <a:r>
                  <a:rPr lang="el-GR" dirty="0"/>
                  <a:t>Για να βρούμε τη θέση που μπορεί να έχει ένα σημείο ως προς ένα δοσμένο κύκλο τότε αρκεί να βρούμε τη δύναμη του σημείου ως προς τον κύκλο. Αφού η δύναμη </a:t>
                </a:r>
                <a14:m>
                  <m:oMath xmlns:m="http://schemas.openxmlformats.org/officeDocument/2006/math">
                    <m:sSup>
                      <m:sSupPr>
                        <m:ctrlPr>
                          <a:rPr lang="el-GR" i="1">
                            <a:latin typeface="Cambria Math" panose="02040503050406030204" pitchFamily="18" charset="0"/>
                          </a:rPr>
                        </m:ctrlPr>
                      </m:sSupPr>
                      <m:e>
                        <m:sSub>
                          <m:sSubPr>
                            <m:ctrlPr>
                              <a:rPr lang="el-GR" i="1">
                                <a:latin typeface="Cambria Math" panose="02040503050406030204" pitchFamily="18" charset="0"/>
                              </a:rPr>
                            </m:ctrlPr>
                          </m:sSubPr>
                          <m:e>
                            <m:r>
                              <m:rPr>
                                <m:sty m:val="p"/>
                              </m:rPr>
                              <a:rPr lang="el-GR">
                                <a:latin typeface="Cambria Math" panose="02040503050406030204" pitchFamily="18" charset="0"/>
                              </a:rPr>
                              <m:t>Δ</m:t>
                            </m:r>
                          </m:e>
                          <m:sub>
                            <m:r>
                              <m:rPr>
                                <m:sty m:val="p"/>
                              </m:rPr>
                              <a:rPr lang="el-GR">
                                <a:latin typeface="Cambria Math" panose="02040503050406030204" pitchFamily="18" charset="0"/>
                              </a:rPr>
                              <m:t>κ</m:t>
                            </m:r>
                          </m:sub>
                        </m:sSub>
                        <m:d>
                          <m:dPr>
                            <m:ctrlPr>
                              <a:rPr lang="el-GR" i="1">
                                <a:latin typeface="Cambria Math" panose="02040503050406030204" pitchFamily="18" charset="0"/>
                              </a:rPr>
                            </m:ctrlPr>
                          </m:dPr>
                          <m:e>
                            <m:r>
                              <m:rPr>
                                <m:sty m:val="p"/>
                              </m:rPr>
                              <a:rPr lang="el-GR">
                                <a:latin typeface="Cambria Math" panose="02040503050406030204" pitchFamily="18" charset="0"/>
                              </a:rPr>
                              <m:t>Σ</m:t>
                            </m:r>
                          </m:e>
                        </m:d>
                        <m:r>
                          <a:rPr lang="el-GR">
                            <a:latin typeface="Cambria Math" panose="02040503050406030204" pitchFamily="18" charset="0"/>
                          </a:rPr>
                          <m:t>=</m:t>
                        </m:r>
                        <m:d>
                          <m:dPr>
                            <m:ctrlPr>
                              <a:rPr lang="el-GR" i="1">
                                <a:latin typeface="Cambria Math" panose="02040503050406030204" pitchFamily="18" charset="0"/>
                              </a:rPr>
                            </m:ctrlPr>
                          </m:dPr>
                          <m:e>
                            <m:r>
                              <m:rPr>
                                <m:sty m:val="p"/>
                              </m:rPr>
                              <a:rPr lang="el-GR">
                                <a:latin typeface="Cambria Math" panose="02040503050406030204" pitchFamily="18" charset="0"/>
                              </a:rPr>
                              <m:t>ΣΚ</m:t>
                            </m:r>
                          </m:e>
                        </m:d>
                      </m:e>
                      <m:sup>
                        <m:r>
                          <a:rPr lang="el-GR">
                            <a:latin typeface="Cambria Math" panose="02040503050406030204" pitchFamily="18" charset="0"/>
                          </a:rPr>
                          <m:t>2</m:t>
                        </m:r>
                      </m:sup>
                    </m:sSup>
                    <m:r>
                      <a:rPr lang="el-GR">
                        <a:latin typeface="Cambria Math" panose="02040503050406030204" pitchFamily="18" charset="0"/>
                      </a:rPr>
                      <m:t>−</m:t>
                    </m:r>
                    <m:sSup>
                      <m:sSupPr>
                        <m:ctrlPr>
                          <a:rPr lang="en-US" i="1">
                            <a:latin typeface="Cambria Math" panose="02040503050406030204" pitchFamily="18" charset="0"/>
                          </a:rPr>
                        </m:ctrlPr>
                      </m:sSupPr>
                      <m:e>
                        <m:r>
                          <m:rPr>
                            <m:sty m:val="p"/>
                          </m:rPr>
                          <a:rPr lang="en-US">
                            <a:latin typeface="Cambria Math" panose="02040503050406030204" pitchFamily="18" charset="0"/>
                          </a:rPr>
                          <m:t>R</m:t>
                        </m:r>
                      </m:e>
                      <m:sup>
                        <m:r>
                          <a:rPr lang="en-US">
                            <a:latin typeface="Cambria Math" panose="02040503050406030204" pitchFamily="18" charset="0"/>
                          </a:rPr>
                          <m:t>2</m:t>
                        </m:r>
                      </m:sup>
                    </m:sSup>
                  </m:oMath>
                </a14:m>
                <a:r>
                  <a:rPr lang="el-GR" dirty="0"/>
                  <a:t> τότε προφανώς(γιατί;) θα έχουμε τις ακόλουθες 3 περιπτώσεις:</a:t>
                </a:r>
                <a:endParaRPr lang="en-GB" dirty="0"/>
              </a:p>
            </p:txBody>
          </p:sp>
        </mc:Choice>
        <mc:Fallback xmlns="">
          <p:sp>
            <p:nvSpPr>
              <p:cNvPr id="3" name="Content Placeholder 2">
                <a:extLst>
                  <a:ext uri="{FF2B5EF4-FFF2-40B4-BE49-F238E27FC236}">
                    <a16:creationId xmlns:a16="http://schemas.microsoft.com/office/drawing/2014/main" id="{DE77E91E-C1AB-4FE8-A6ED-09371A44D807}"/>
                  </a:ext>
                </a:extLst>
              </p:cNvPr>
              <p:cNvSpPr>
                <a:spLocks noGrp="1" noRot="1" noChangeAspect="1" noMove="1" noResize="1" noEditPoints="1" noAdjustHandles="1" noChangeArrowheads="1" noChangeShapeType="1" noTextEdit="1"/>
              </p:cNvSpPr>
              <p:nvPr>
                <p:ph idx="1"/>
              </p:nvPr>
            </p:nvSpPr>
            <p:spPr>
              <a:blipFill>
                <a:blip r:embed="rId2"/>
                <a:stretch>
                  <a:fillRect l="-1217" t="-2241" r="-580"/>
                </a:stretch>
              </a:blipFill>
            </p:spPr>
            <p:txBody>
              <a:bodyPr/>
              <a:lstStyle/>
              <a:p>
                <a:r>
                  <a:rPr lang="en-GB">
                    <a:noFill/>
                  </a:rPr>
                  <a:t> </a:t>
                </a:r>
              </a:p>
            </p:txBody>
          </p:sp>
        </mc:Fallback>
      </mc:AlternateContent>
      <p:pic>
        <p:nvPicPr>
          <p:cNvPr id="5" name="Picture 4" descr="A picture containing green, window, tiled, sitting&#10;&#10;Description automatically generated">
            <a:extLst>
              <a:ext uri="{FF2B5EF4-FFF2-40B4-BE49-F238E27FC236}">
                <a16:creationId xmlns:a16="http://schemas.microsoft.com/office/drawing/2014/main" id="{99DBC386-E598-41DF-B7F2-D9C10D0B84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902" y="3796035"/>
            <a:ext cx="4526026" cy="2263013"/>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C3B1C66-661E-4245-8257-4B45F4F10DBF}"/>
                  </a:ext>
                </a:extLst>
              </p:cNvPr>
              <p:cNvSpPr txBox="1"/>
              <p:nvPr/>
            </p:nvSpPr>
            <p:spPr>
              <a:xfrm>
                <a:off x="5992427" y="4145872"/>
                <a:ext cx="5362687" cy="2031325"/>
              </a:xfrm>
              <a:prstGeom prst="rect">
                <a:avLst/>
              </a:prstGeom>
              <a:noFill/>
            </p:spPr>
            <p:txBody>
              <a:bodyPr wrap="none" rtlCol="0">
                <a:spAutoFit/>
              </a:bodyPr>
              <a:lstStyle/>
              <a:p>
                <a:r>
                  <a:rPr lang="el-GR" dirty="0"/>
                  <a:t>Εάν </a:t>
                </a:r>
                <a14:m>
                  <m:oMath xmlns:m="http://schemas.openxmlformats.org/officeDocument/2006/math">
                    <m:sSub>
                      <m:sSubPr>
                        <m:ctrlPr>
                          <a:rPr lang="el-GR" i="1">
                            <a:latin typeface="Cambria Math" panose="02040503050406030204" pitchFamily="18" charset="0"/>
                          </a:rPr>
                        </m:ctrlPr>
                      </m:sSubPr>
                      <m:e>
                        <m:r>
                          <m:rPr>
                            <m:sty m:val="p"/>
                          </m:rPr>
                          <a:rPr lang="el-GR">
                            <a:latin typeface="Cambria Math" panose="02040503050406030204" pitchFamily="18" charset="0"/>
                          </a:rPr>
                          <m:t>Δ</m:t>
                        </m:r>
                      </m:e>
                      <m:sub>
                        <m:r>
                          <m:rPr>
                            <m:sty m:val="p"/>
                          </m:rPr>
                          <a:rPr lang="el-GR">
                            <a:latin typeface="Cambria Math" panose="02040503050406030204" pitchFamily="18" charset="0"/>
                          </a:rPr>
                          <m:t>κ</m:t>
                        </m:r>
                      </m:sub>
                    </m:sSub>
                    <m:d>
                      <m:dPr>
                        <m:ctrlPr>
                          <a:rPr lang="el-GR" i="1">
                            <a:latin typeface="Cambria Math" panose="02040503050406030204" pitchFamily="18" charset="0"/>
                          </a:rPr>
                        </m:ctrlPr>
                      </m:dPr>
                      <m:e>
                        <m:r>
                          <m:rPr>
                            <m:sty m:val="p"/>
                          </m:rPr>
                          <a:rPr lang="el-GR">
                            <a:latin typeface="Cambria Math" panose="02040503050406030204" pitchFamily="18" charset="0"/>
                          </a:rPr>
                          <m:t>Σ</m:t>
                        </m:r>
                      </m:e>
                    </m:d>
                  </m:oMath>
                </a14:m>
                <a:r>
                  <a:rPr lang="el-GR" dirty="0"/>
                  <a:t>&gt;0 τότε το Σ θα βρίσκεται εκτός του Κύκλου </a:t>
                </a:r>
              </a:p>
              <a:p>
                <a:endParaRPr lang="el-GR" dirty="0"/>
              </a:p>
              <a:p>
                <a:r>
                  <a:rPr lang="el-GR" dirty="0"/>
                  <a:t>Εάν </a:t>
                </a:r>
                <a14:m>
                  <m:oMath xmlns:m="http://schemas.openxmlformats.org/officeDocument/2006/math">
                    <m:sSub>
                      <m:sSubPr>
                        <m:ctrlPr>
                          <a:rPr lang="el-GR" i="1">
                            <a:latin typeface="Cambria Math" panose="02040503050406030204" pitchFamily="18" charset="0"/>
                          </a:rPr>
                        </m:ctrlPr>
                      </m:sSubPr>
                      <m:e>
                        <m:r>
                          <m:rPr>
                            <m:sty m:val="p"/>
                          </m:rPr>
                          <a:rPr lang="el-GR">
                            <a:latin typeface="Cambria Math" panose="02040503050406030204" pitchFamily="18" charset="0"/>
                          </a:rPr>
                          <m:t>Δ</m:t>
                        </m:r>
                      </m:e>
                      <m:sub>
                        <m:r>
                          <m:rPr>
                            <m:sty m:val="p"/>
                          </m:rPr>
                          <a:rPr lang="el-GR">
                            <a:latin typeface="Cambria Math" panose="02040503050406030204" pitchFamily="18" charset="0"/>
                          </a:rPr>
                          <m:t>κ</m:t>
                        </m:r>
                      </m:sub>
                    </m:sSub>
                    <m:d>
                      <m:dPr>
                        <m:ctrlPr>
                          <a:rPr lang="el-GR" i="1">
                            <a:latin typeface="Cambria Math" panose="02040503050406030204" pitchFamily="18" charset="0"/>
                          </a:rPr>
                        </m:ctrlPr>
                      </m:dPr>
                      <m:e>
                        <m:r>
                          <m:rPr>
                            <m:sty m:val="p"/>
                          </m:rPr>
                          <a:rPr lang="el-GR">
                            <a:latin typeface="Cambria Math" panose="02040503050406030204" pitchFamily="18" charset="0"/>
                          </a:rPr>
                          <m:t>Σ</m:t>
                        </m:r>
                      </m:e>
                    </m:d>
                    <m:r>
                      <a:rPr lang="el-GR" b="0" i="0" smtClean="0">
                        <a:latin typeface="Cambria Math" panose="02040503050406030204" pitchFamily="18" charset="0"/>
                      </a:rPr>
                      <m:t>=</m:t>
                    </m:r>
                  </m:oMath>
                </a14:m>
                <a:r>
                  <a:rPr lang="el-GR" dirty="0"/>
                  <a:t>0 τότε το Σ θα βρίσκεται πάνω στον Κύκλο</a:t>
                </a:r>
              </a:p>
              <a:p>
                <a:endParaRPr lang="el-GR" dirty="0"/>
              </a:p>
              <a:p>
                <a:r>
                  <a:rPr lang="el-GR" dirty="0"/>
                  <a:t>Εάν </a:t>
                </a:r>
                <a14:m>
                  <m:oMath xmlns:m="http://schemas.openxmlformats.org/officeDocument/2006/math">
                    <m:sSub>
                      <m:sSubPr>
                        <m:ctrlPr>
                          <a:rPr lang="el-GR" i="1">
                            <a:latin typeface="Cambria Math" panose="02040503050406030204" pitchFamily="18" charset="0"/>
                          </a:rPr>
                        </m:ctrlPr>
                      </m:sSubPr>
                      <m:e>
                        <m:r>
                          <m:rPr>
                            <m:sty m:val="p"/>
                          </m:rPr>
                          <a:rPr lang="el-GR">
                            <a:latin typeface="Cambria Math" panose="02040503050406030204" pitchFamily="18" charset="0"/>
                          </a:rPr>
                          <m:t>Δ</m:t>
                        </m:r>
                      </m:e>
                      <m:sub>
                        <m:r>
                          <m:rPr>
                            <m:sty m:val="p"/>
                          </m:rPr>
                          <a:rPr lang="el-GR">
                            <a:latin typeface="Cambria Math" panose="02040503050406030204" pitchFamily="18" charset="0"/>
                          </a:rPr>
                          <m:t>κ</m:t>
                        </m:r>
                      </m:sub>
                    </m:sSub>
                    <m:d>
                      <m:dPr>
                        <m:ctrlPr>
                          <a:rPr lang="el-GR" i="1">
                            <a:latin typeface="Cambria Math" panose="02040503050406030204" pitchFamily="18" charset="0"/>
                          </a:rPr>
                        </m:ctrlPr>
                      </m:dPr>
                      <m:e>
                        <m:r>
                          <m:rPr>
                            <m:sty m:val="p"/>
                          </m:rPr>
                          <a:rPr lang="el-GR">
                            <a:latin typeface="Cambria Math" panose="02040503050406030204" pitchFamily="18" charset="0"/>
                          </a:rPr>
                          <m:t>Σ</m:t>
                        </m:r>
                      </m:e>
                    </m:d>
                  </m:oMath>
                </a14:m>
                <a:r>
                  <a:rPr lang="el-GR" dirty="0"/>
                  <a:t>&lt;0 τότε το Σ θα βρίσκεται εντός του Κύκλου </a:t>
                </a:r>
                <a:endParaRPr lang="en-GB" dirty="0"/>
              </a:p>
              <a:p>
                <a:r>
                  <a:rPr lang="el-GR" dirty="0"/>
                  <a:t> </a:t>
                </a:r>
                <a:endParaRPr lang="en-GB" dirty="0"/>
              </a:p>
              <a:p>
                <a:endParaRPr lang="en-GB" dirty="0"/>
              </a:p>
            </p:txBody>
          </p:sp>
        </mc:Choice>
        <mc:Fallback xmlns="">
          <p:sp>
            <p:nvSpPr>
              <p:cNvPr id="8" name="TextBox 7">
                <a:extLst>
                  <a:ext uri="{FF2B5EF4-FFF2-40B4-BE49-F238E27FC236}">
                    <a16:creationId xmlns:a16="http://schemas.microsoft.com/office/drawing/2014/main" id="{AC3B1C66-661E-4245-8257-4B45F4F10DBF}"/>
                  </a:ext>
                </a:extLst>
              </p:cNvPr>
              <p:cNvSpPr txBox="1">
                <a:spLocks noRot="1" noChangeAspect="1" noMove="1" noResize="1" noEditPoints="1" noAdjustHandles="1" noChangeArrowheads="1" noChangeShapeType="1" noTextEdit="1"/>
              </p:cNvSpPr>
              <p:nvPr/>
            </p:nvSpPr>
            <p:spPr>
              <a:xfrm>
                <a:off x="5992427" y="4145872"/>
                <a:ext cx="5362687" cy="2031325"/>
              </a:xfrm>
              <a:prstGeom prst="rect">
                <a:avLst/>
              </a:prstGeom>
              <a:blipFill>
                <a:blip r:embed="rId4"/>
                <a:stretch>
                  <a:fillRect l="-909" t="-1502" r="-341"/>
                </a:stretch>
              </a:blipFill>
            </p:spPr>
            <p:txBody>
              <a:bodyPr/>
              <a:lstStyle/>
              <a:p>
                <a:r>
                  <a:rPr lang="en-GB">
                    <a:noFill/>
                  </a:rPr>
                  <a:t> </a:t>
                </a:r>
              </a:p>
            </p:txBody>
          </p:sp>
        </mc:Fallback>
      </mc:AlternateContent>
    </p:spTree>
    <p:extLst>
      <p:ext uri="{BB962C8B-B14F-4D97-AF65-F5344CB8AC3E}">
        <p14:creationId xmlns:p14="http://schemas.microsoft.com/office/powerpoint/2010/main" val="422256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heel(1)">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heel(1)">
                                      <p:cBhvr>
                                        <p:cTn id="22" dur="20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wheel(1)">
                                      <p:cBhvr>
                                        <p:cTn id="27" dur="2000"/>
                                        <p:tgtEl>
                                          <p:spTgt spid="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wheel(1)">
                                      <p:cBhvr>
                                        <p:cTn id="32" dur="2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A8BA1-5ED3-4947-8EA2-9393EC26150A}"/>
              </a:ext>
            </a:extLst>
          </p:cNvPr>
          <p:cNvSpPr>
            <a:spLocks noGrp="1"/>
          </p:cNvSpPr>
          <p:nvPr>
            <p:ph type="title"/>
          </p:nvPr>
        </p:nvSpPr>
        <p:spPr/>
        <p:txBody>
          <a:bodyPr/>
          <a:lstStyle/>
          <a:p>
            <a:pPr algn="ctr"/>
            <a:r>
              <a:rPr lang="el-GR" b="1" i="1" dirty="0"/>
              <a:t>Ριζικός Άξονας 2 Κύκλων</a:t>
            </a:r>
            <a:endParaRPr lang="en-GB" b="1" i="1" dirty="0"/>
          </a:p>
        </p:txBody>
      </p:sp>
      <p:sp>
        <p:nvSpPr>
          <p:cNvPr id="3" name="Content Placeholder 2">
            <a:extLst>
              <a:ext uri="{FF2B5EF4-FFF2-40B4-BE49-F238E27FC236}">
                <a16:creationId xmlns:a16="http://schemas.microsoft.com/office/drawing/2014/main" id="{C65F8191-6645-4F2A-9622-69E1E0535BA4}"/>
              </a:ext>
            </a:extLst>
          </p:cNvPr>
          <p:cNvSpPr>
            <a:spLocks noGrp="1"/>
          </p:cNvSpPr>
          <p:nvPr>
            <p:ph idx="1"/>
          </p:nvPr>
        </p:nvSpPr>
        <p:spPr/>
        <p:txBody>
          <a:bodyPr/>
          <a:lstStyle/>
          <a:p>
            <a:pPr marL="0" indent="0">
              <a:buNone/>
            </a:pPr>
            <a:r>
              <a:rPr lang="el-GR" dirty="0"/>
              <a:t>Ο ριζικός άξονας δύο κύκλων  είναι ο γεωμετρικός τόπος (ευθεία ) των σημείων πού έχουν την ίδια δύναμη ως προς τους δύο κύκλους.</a:t>
            </a:r>
          </a:p>
          <a:p>
            <a:pPr marL="0" indent="0">
              <a:buNone/>
            </a:pPr>
            <a:endParaRPr lang="el-GR" dirty="0"/>
          </a:p>
          <a:p>
            <a:pPr marL="0" indent="0">
              <a:buNone/>
            </a:pPr>
            <a:r>
              <a:rPr lang="el-GR" dirty="0"/>
              <a:t>Η εξίσωση του ριζικού άξονα μπορεί να προκύψει από την αφαίρεση των εξισώσεων των κύκλων</a:t>
            </a:r>
          </a:p>
          <a:p>
            <a:pPr marL="0" indent="0">
              <a:buNone/>
            </a:pPr>
            <a:endParaRPr lang="el-GR" dirty="0"/>
          </a:p>
          <a:p>
            <a:pPr marL="0" indent="0">
              <a:buNone/>
            </a:pPr>
            <a:r>
              <a:rPr lang="el-GR" dirty="0"/>
              <a:t>Ο ριζικός άξονας των δύο κύκλων είναι κάθετος στην διάκεντρό τους</a:t>
            </a:r>
          </a:p>
          <a:p>
            <a:pPr marL="0" indent="0">
              <a:buNone/>
            </a:pPr>
            <a:r>
              <a:rPr lang="el-GR" dirty="0"/>
              <a:t>(Η απόδειξη υπάρχει στο βιβλίο τεύχος 3 σελ.54)</a:t>
            </a:r>
            <a:endParaRPr lang="en-GB" dirty="0"/>
          </a:p>
        </p:txBody>
      </p:sp>
    </p:spTree>
    <p:extLst>
      <p:ext uri="{BB962C8B-B14F-4D97-AF65-F5344CB8AC3E}">
        <p14:creationId xmlns:p14="http://schemas.microsoft.com/office/powerpoint/2010/main" val="626272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heel(1)">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heel(1)">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2295F-5175-4EE4-8504-AA8169112218}"/>
              </a:ext>
            </a:extLst>
          </p:cNvPr>
          <p:cNvSpPr>
            <a:spLocks noGrp="1"/>
          </p:cNvSpPr>
          <p:nvPr>
            <p:ph type="title"/>
          </p:nvPr>
        </p:nvSpPr>
        <p:spPr/>
        <p:txBody>
          <a:bodyPr/>
          <a:lstStyle/>
          <a:p>
            <a:pPr algn="ctr"/>
            <a:r>
              <a:rPr lang="el-GR" b="1" i="1" dirty="0"/>
              <a:t>Παραμετρικές Εξισώσεις Κύκλου</a:t>
            </a:r>
            <a:endParaRPr lang="en-GB" b="1" i="1" dirty="0"/>
          </a:p>
        </p:txBody>
      </p:sp>
      <p:pic>
        <p:nvPicPr>
          <p:cNvPr id="4" name="Content Placeholder 3">
            <a:extLst>
              <a:ext uri="{FF2B5EF4-FFF2-40B4-BE49-F238E27FC236}">
                <a16:creationId xmlns:a16="http://schemas.microsoft.com/office/drawing/2014/main" id="{BBF18814-4245-4982-8375-85AFCFFFDDB8}"/>
              </a:ext>
            </a:extLst>
          </p:cNvPr>
          <p:cNvPicPr>
            <a:picLocks noGrp="1" noChangeAspect="1"/>
          </p:cNvPicPr>
          <p:nvPr>
            <p:ph idx="1"/>
          </p:nvPr>
        </p:nvPicPr>
        <p:blipFill>
          <a:blip r:embed="rId2"/>
          <a:stretch>
            <a:fillRect/>
          </a:stretch>
        </p:blipFill>
        <p:spPr>
          <a:xfrm>
            <a:off x="838200" y="1623728"/>
            <a:ext cx="10515600" cy="1576925"/>
          </a:xfrm>
          <a:prstGeom prst="rect">
            <a:avLst/>
          </a:prstGeom>
        </p:spPr>
      </p:pic>
      <p:pic>
        <p:nvPicPr>
          <p:cNvPr id="5" name="Picture 4">
            <a:extLst>
              <a:ext uri="{FF2B5EF4-FFF2-40B4-BE49-F238E27FC236}">
                <a16:creationId xmlns:a16="http://schemas.microsoft.com/office/drawing/2014/main" id="{A3F4AA57-983F-454B-9A6C-98BC609ECEE2}"/>
              </a:ext>
            </a:extLst>
          </p:cNvPr>
          <p:cNvPicPr>
            <a:picLocks noChangeAspect="1"/>
          </p:cNvPicPr>
          <p:nvPr/>
        </p:nvPicPr>
        <p:blipFill>
          <a:blip r:embed="rId3"/>
          <a:stretch>
            <a:fillRect/>
          </a:stretch>
        </p:blipFill>
        <p:spPr>
          <a:xfrm>
            <a:off x="838200" y="3553135"/>
            <a:ext cx="4458440" cy="1999075"/>
          </a:xfrm>
          <a:prstGeom prst="rect">
            <a:avLst/>
          </a:prstGeom>
        </p:spPr>
      </p:pic>
      <p:pic>
        <p:nvPicPr>
          <p:cNvPr id="6" name="Picture 5">
            <a:extLst>
              <a:ext uri="{FF2B5EF4-FFF2-40B4-BE49-F238E27FC236}">
                <a16:creationId xmlns:a16="http://schemas.microsoft.com/office/drawing/2014/main" id="{FCB9933A-4CAA-4AAB-AE93-80DDFA45CE1A}"/>
              </a:ext>
            </a:extLst>
          </p:cNvPr>
          <p:cNvPicPr>
            <a:picLocks noChangeAspect="1"/>
          </p:cNvPicPr>
          <p:nvPr/>
        </p:nvPicPr>
        <p:blipFill>
          <a:blip r:embed="rId4"/>
          <a:stretch>
            <a:fillRect/>
          </a:stretch>
        </p:blipFill>
        <p:spPr>
          <a:xfrm>
            <a:off x="5429250" y="3657348"/>
            <a:ext cx="5534025" cy="1121081"/>
          </a:xfrm>
          <a:prstGeom prst="rect">
            <a:avLst/>
          </a:prstGeom>
        </p:spPr>
      </p:pic>
      <p:pic>
        <p:nvPicPr>
          <p:cNvPr id="7" name="Picture 6">
            <a:extLst>
              <a:ext uri="{FF2B5EF4-FFF2-40B4-BE49-F238E27FC236}">
                <a16:creationId xmlns:a16="http://schemas.microsoft.com/office/drawing/2014/main" id="{80F8A818-C70B-4658-A0BD-80F2A89DCFCA}"/>
              </a:ext>
            </a:extLst>
          </p:cNvPr>
          <p:cNvPicPr>
            <a:picLocks noChangeAspect="1"/>
          </p:cNvPicPr>
          <p:nvPr/>
        </p:nvPicPr>
        <p:blipFill>
          <a:blip r:embed="rId5"/>
          <a:stretch>
            <a:fillRect/>
          </a:stretch>
        </p:blipFill>
        <p:spPr>
          <a:xfrm>
            <a:off x="5206350" y="4792153"/>
            <a:ext cx="2009881" cy="1734881"/>
          </a:xfrm>
          <a:prstGeom prst="rect">
            <a:avLst/>
          </a:prstGeom>
        </p:spPr>
      </p:pic>
      <p:pic>
        <p:nvPicPr>
          <p:cNvPr id="8" name="Picture 7">
            <a:extLst>
              <a:ext uri="{FF2B5EF4-FFF2-40B4-BE49-F238E27FC236}">
                <a16:creationId xmlns:a16="http://schemas.microsoft.com/office/drawing/2014/main" id="{85C62338-98D7-42D3-862B-E3781158DA72}"/>
              </a:ext>
            </a:extLst>
          </p:cNvPr>
          <p:cNvPicPr>
            <a:picLocks noChangeAspect="1"/>
          </p:cNvPicPr>
          <p:nvPr/>
        </p:nvPicPr>
        <p:blipFill>
          <a:blip r:embed="rId6"/>
          <a:stretch>
            <a:fillRect/>
          </a:stretch>
        </p:blipFill>
        <p:spPr>
          <a:xfrm>
            <a:off x="7353300" y="4889428"/>
            <a:ext cx="3896978" cy="1325563"/>
          </a:xfrm>
          <a:prstGeom prst="rect">
            <a:avLst/>
          </a:prstGeom>
        </p:spPr>
      </p:pic>
    </p:spTree>
    <p:extLst>
      <p:ext uri="{BB962C8B-B14F-4D97-AF65-F5344CB8AC3E}">
        <p14:creationId xmlns:p14="http://schemas.microsoft.com/office/powerpoint/2010/main" val="2975181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1)">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heel(1)">
                                      <p:cBhvr>
                                        <p:cTn id="3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E53CE-CA66-4CED-9037-72E4CDDB7EA8}"/>
              </a:ext>
            </a:extLst>
          </p:cNvPr>
          <p:cNvSpPr>
            <a:spLocks noGrp="1"/>
          </p:cNvSpPr>
          <p:nvPr>
            <p:ph type="title"/>
          </p:nvPr>
        </p:nvSpPr>
        <p:spPr/>
        <p:txBody>
          <a:bodyPr>
            <a:normAutofit/>
          </a:bodyPr>
          <a:lstStyle/>
          <a:p>
            <a:pPr algn="ctr"/>
            <a:r>
              <a:rPr lang="el-GR" b="1" dirty="0"/>
              <a:t>ΣΗΜΑΝΤΙΚΟ!!!</a:t>
            </a:r>
            <a:endParaRPr lang="en-GB" b="1" dirty="0"/>
          </a:p>
        </p:txBody>
      </p:sp>
      <p:sp>
        <p:nvSpPr>
          <p:cNvPr id="3" name="Content Placeholder 2">
            <a:extLst>
              <a:ext uri="{FF2B5EF4-FFF2-40B4-BE49-F238E27FC236}">
                <a16:creationId xmlns:a16="http://schemas.microsoft.com/office/drawing/2014/main" id="{284AB6EC-5611-4162-8322-0CA0806233A4}"/>
              </a:ext>
            </a:extLst>
          </p:cNvPr>
          <p:cNvSpPr>
            <a:spLocks noGrp="1"/>
          </p:cNvSpPr>
          <p:nvPr>
            <p:ph idx="1"/>
          </p:nvPr>
        </p:nvSpPr>
        <p:spPr/>
        <p:txBody>
          <a:bodyPr/>
          <a:lstStyle/>
          <a:p>
            <a:pPr marL="0" indent="0" algn="just">
              <a:buNone/>
            </a:pPr>
            <a:r>
              <a:rPr lang="el-GR" sz="2400" dirty="0"/>
              <a:t>Θα ήταν εξαιρετικό εάν κάθε μαθητής πριν προχωρήσει στη μελέτη της αναλυτικής του Κύκλου να ‘φρεσκάρει’ λίγο τη μνήμη του στην Ευκλείδεια Γεωμετρία του Κύκλου. Κάποια βασικά θεωρήματα θα μας βοηθήσουν πάρα πολύ στην επίλυση ασκήσεων καθώς θα ‘γλυτώσουμε’ από πολλές πράξεις οι οποίες πάντα ελλοχεύουν κινδύνους να κάνουμε λάθη ή απροσεξίες και να μας στοιχίσουν. </a:t>
            </a:r>
          </a:p>
          <a:p>
            <a:pPr marL="0" indent="0">
              <a:buNone/>
            </a:pPr>
            <a:r>
              <a:rPr lang="el-GR" sz="2400" dirty="0"/>
              <a:t>Βασικά στοιχεία κύκλου θα βρείτε:</a:t>
            </a:r>
          </a:p>
          <a:p>
            <a:pPr marL="0" indent="0">
              <a:buNone/>
            </a:pPr>
            <a:r>
              <a:rPr lang="el-GR" sz="2400" dirty="0"/>
              <a:t> </a:t>
            </a:r>
            <a:r>
              <a:rPr lang="en-GB" dirty="0">
                <a:hlinkClick r:id="rId2"/>
              </a:rPr>
              <a:t>http://archeia.moec.gov.cy/sm/264/a_gym_mathimatika_2.pdf</a:t>
            </a:r>
            <a:endParaRPr lang="el-GR" dirty="0"/>
          </a:p>
          <a:p>
            <a:pPr marL="0" indent="0">
              <a:buNone/>
            </a:pPr>
            <a:r>
              <a:rPr lang="el-GR" dirty="0"/>
              <a:t>και</a:t>
            </a:r>
          </a:p>
          <a:p>
            <a:pPr marL="0" indent="0">
              <a:buNone/>
            </a:pPr>
            <a:r>
              <a:rPr lang="en-GB" dirty="0">
                <a:hlinkClick r:id="rId3"/>
              </a:rPr>
              <a:t>http://archeia.moec.gov.cy/sm/268/a_lyk_mathimatika_pros_1.pdf</a:t>
            </a:r>
            <a:endParaRPr lang="el-GR" dirty="0"/>
          </a:p>
          <a:p>
            <a:pPr marL="0" indent="0">
              <a:buNone/>
            </a:pPr>
            <a:endParaRPr lang="en-GB" dirty="0"/>
          </a:p>
        </p:txBody>
      </p:sp>
    </p:spTree>
    <p:extLst>
      <p:ext uri="{BB962C8B-B14F-4D97-AF65-F5344CB8AC3E}">
        <p14:creationId xmlns:p14="http://schemas.microsoft.com/office/powerpoint/2010/main" val="4292950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1)">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heel(1)">
                                      <p:cBhvr>
                                        <p:cTn id="22" dur="2000"/>
                                        <p:tgtEl>
                                          <p:spTgt spid="3">
                                            <p:txEl>
                                              <p:pRg st="2" end="2"/>
                                            </p:txEl>
                                          </p:spTgt>
                                        </p:tgtEl>
                                      </p:cBhvr>
                                    </p:animEffect>
                                  </p:childTnLst>
                                </p:cTn>
                              </p:par>
                              <p:par>
                                <p:cTn id="23" presetID="21" presetClass="entr" presetSubtype="1"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heel(1)">
                                      <p:cBhvr>
                                        <p:cTn id="25" dur="2000"/>
                                        <p:tgtEl>
                                          <p:spTgt spid="3">
                                            <p:txEl>
                                              <p:pRg st="3" end="3"/>
                                            </p:txEl>
                                          </p:spTgt>
                                        </p:tgtEl>
                                      </p:cBhvr>
                                    </p:animEffect>
                                  </p:childTnLst>
                                </p:cTn>
                              </p:par>
                              <p:par>
                                <p:cTn id="26" presetID="21" presetClass="entr" presetSubtype="1"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wheel(1)">
                                      <p:cBhvr>
                                        <p:cTn id="28"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2DB44-7DFF-4069-BA94-0B9739649CFC}"/>
              </a:ext>
            </a:extLst>
          </p:cNvPr>
          <p:cNvSpPr>
            <a:spLocks noGrp="1"/>
          </p:cNvSpPr>
          <p:nvPr>
            <p:ph type="title"/>
          </p:nvPr>
        </p:nvSpPr>
        <p:spPr/>
        <p:txBody>
          <a:bodyPr/>
          <a:lstStyle/>
          <a:p>
            <a:r>
              <a:rPr lang="el-GR" dirty="0"/>
              <a:t>Εξίσωση Κύκλου με Κ(</a:t>
            </a:r>
            <a:r>
              <a:rPr lang="el-GR" dirty="0" err="1"/>
              <a:t>α,β</a:t>
            </a:r>
            <a:r>
              <a:rPr lang="el-GR" dirty="0"/>
              <a:t>) και ακτίνα </a:t>
            </a:r>
            <a:r>
              <a:rPr lang="en-US" dirty="0"/>
              <a:t>R</a:t>
            </a:r>
            <a:endParaRPr lang="en-GB"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A2AAE63-47F0-4F04-9724-7B8E44406FDA}"/>
                  </a:ext>
                </a:extLst>
              </p:cNvPr>
              <p:cNvSpPr>
                <a:spLocks noGrp="1"/>
              </p:cNvSpPr>
              <p:nvPr>
                <p:ph idx="1"/>
              </p:nvPr>
            </p:nvSpPr>
            <p:spPr/>
            <p:txBody>
              <a:bodyPr/>
              <a:lstStyle/>
              <a:p>
                <a:pPr marL="0" indent="0">
                  <a:buNone/>
                </a:pPr>
                <a:r>
                  <a:rPr lang="el-GR" dirty="0"/>
                  <a:t>Η εξίσωση του κύκλου με κέντρο Κ(</a:t>
                </a:r>
                <a:r>
                  <a:rPr lang="el-GR" dirty="0" err="1"/>
                  <a:t>α,β</a:t>
                </a:r>
                <a:r>
                  <a:rPr lang="el-GR" dirty="0"/>
                  <a:t>) και ακτίνα </a:t>
                </a:r>
                <a:r>
                  <a:rPr lang="en-US" dirty="0"/>
                  <a:t>R </a:t>
                </a:r>
                <a:r>
                  <a:rPr lang="el-GR"/>
                  <a:t>θα δίνεται </a:t>
                </a:r>
                <a:r>
                  <a:rPr lang="el-GR" dirty="0"/>
                  <a:t>πάντα από την εξίσωση: </a:t>
                </a:r>
                <a:endParaRPr lang="en-US" dirty="0"/>
              </a:p>
              <a:p>
                <a:pPr marL="0" indent="0">
                  <a:buNone/>
                </a:pPr>
                <a14:m>
                  <m:oMathPara xmlns:m="http://schemas.openxmlformats.org/officeDocument/2006/math">
                    <m:oMathParaPr>
                      <m:jc m:val="centerGroup"/>
                    </m:oMathParaPr>
                    <m:oMath xmlns:m="http://schemas.openxmlformats.org/officeDocument/2006/math">
                      <m:sSup>
                        <m:sSupPr>
                          <m:ctrlPr>
                            <a:rPr lang="el-GR" b="1" i="1" smtClean="0">
                              <a:latin typeface="Cambria Math" panose="02040503050406030204" pitchFamily="18" charset="0"/>
                            </a:rPr>
                          </m:ctrlPr>
                        </m:sSupPr>
                        <m:e>
                          <m:d>
                            <m:dPr>
                              <m:ctrlPr>
                                <a:rPr lang="en-US" b="1" i="1" smtClean="0">
                                  <a:latin typeface="Cambria Math" panose="02040503050406030204" pitchFamily="18" charset="0"/>
                                </a:rPr>
                              </m:ctrlPr>
                            </m:dPr>
                            <m:e>
                              <m:r>
                                <a:rPr lang="en-US" b="1" i="1" smtClean="0">
                                  <a:latin typeface="Cambria Math" panose="02040503050406030204" pitchFamily="18" charset="0"/>
                                </a:rPr>
                                <m:t>𝒙</m:t>
                              </m:r>
                              <m:r>
                                <a:rPr lang="en-US" b="1" i="1" smtClean="0">
                                  <a:latin typeface="Cambria Math" panose="02040503050406030204" pitchFamily="18" charset="0"/>
                                </a:rPr>
                                <m:t>−</m:t>
                              </m:r>
                              <m:r>
                                <a:rPr lang="el-GR" b="1" i="1" smtClean="0">
                                  <a:latin typeface="Cambria Math" panose="02040503050406030204" pitchFamily="18" charset="0"/>
                                </a:rPr>
                                <m:t>𝜶</m:t>
                              </m:r>
                            </m:e>
                          </m:d>
                        </m:e>
                        <m:sup>
                          <m:r>
                            <a:rPr lang="el-GR" b="1" i="1" smtClean="0">
                              <a:latin typeface="Cambria Math" panose="02040503050406030204" pitchFamily="18" charset="0"/>
                            </a:rPr>
                            <m:t>𝟐</m:t>
                          </m:r>
                        </m:sup>
                      </m:sSup>
                      <m:r>
                        <a:rPr lang="el-GR" b="1" i="1" smtClean="0">
                          <a:latin typeface="Cambria Math" panose="02040503050406030204" pitchFamily="18" charset="0"/>
                        </a:rPr>
                        <m:t>+</m:t>
                      </m:r>
                      <m:sSup>
                        <m:sSupPr>
                          <m:ctrlPr>
                            <a:rPr lang="el-GR" b="1" i="1" smtClean="0">
                              <a:latin typeface="Cambria Math" panose="02040503050406030204" pitchFamily="18" charset="0"/>
                            </a:rPr>
                          </m:ctrlPr>
                        </m:sSupPr>
                        <m:e>
                          <m:d>
                            <m:dPr>
                              <m:ctrlPr>
                                <a:rPr lang="el-GR" b="1" i="1" smtClean="0">
                                  <a:latin typeface="Cambria Math" panose="02040503050406030204" pitchFamily="18" charset="0"/>
                                </a:rPr>
                              </m:ctrlPr>
                            </m:dPr>
                            <m:e>
                              <m:r>
                                <a:rPr lang="en-US" b="1" i="1" smtClean="0">
                                  <a:latin typeface="Cambria Math" panose="02040503050406030204" pitchFamily="18" charset="0"/>
                                </a:rPr>
                                <m:t>𝒚</m:t>
                              </m:r>
                              <m:r>
                                <a:rPr lang="en-US" b="1" i="1" smtClean="0">
                                  <a:latin typeface="Cambria Math" panose="02040503050406030204" pitchFamily="18" charset="0"/>
                                </a:rPr>
                                <m:t>−</m:t>
                              </m:r>
                              <m:r>
                                <a:rPr lang="el-GR" b="1" i="1" smtClean="0">
                                  <a:latin typeface="Cambria Math" panose="02040503050406030204" pitchFamily="18" charset="0"/>
                                </a:rPr>
                                <m:t>𝜷</m:t>
                              </m:r>
                            </m:e>
                          </m:d>
                        </m:e>
                        <m:sup>
                          <m:r>
                            <a:rPr lang="el-GR" b="1" i="1" smtClean="0">
                              <a:latin typeface="Cambria Math" panose="02040503050406030204" pitchFamily="18" charset="0"/>
                            </a:rPr>
                            <m:t>𝟐</m:t>
                          </m:r>
                        </m:sup>
                      </m:sSup>
                      <m:r>
                        <a:rPr lang="el-GR" b="1" i="1" smtClean="0">
                          <a:latin typeface="Cambria Math" panose="02040503050406030204" pitchFamily="18" charset="0"/>
                        </a:rPr>
                        <m:t>=</m:t>
                      </m:r>
                      <m:sSup>
                        <m:sSupPr>
                          <m:ctrlPr>
                            <a:rPr lang="en-US" b="1" i="1" smtClean="0">
                              <a:latin typeface="Cambria Math" panose="02040503050406030204" pitchFamily="18" charset="0"/>
                            </a:rPr>
                          </m:ctrlPr>
                        </m:sSupPr>
                        <m:e>
                          <m:r>
                            <a:rPr lang="en-US" b="1" i="1" smtClean="0">
                              <a:latin typeface="Cambria Math" panose="02040503050406030204" pitchFamily="18" charset="0"/>
                            </a:rPr>
                            <m:t>𝑹</m:t>
                          </m:r>
                        </m:e>
                        <m:sup>
                          <m:r>
                            <a:rPr lang="en-US" b="1" i="1" smtClean="0">
                              <a:latin typeface="Cambria Math" panose="02040503050406030204" pitchFamily="18" charset="0"/>
                            </a:rPr>
                            <m:t>𝟐</m:t>
                          </m:r>
                        </m:sup>
                      </m:sSup>
                    </m:oMath>
                  </m:oMathPara>
                </a14:m>
                <a:endParaRPr lang="en-GB" b="1" dirty="0"/>
              </a:p>
              <a:p>
                <a:pPr marL="0" indent="0">
                  <a:buNone/>
                </a:pPr>
                <a:r>
                  <a:rPr lang="el-GR" dirty="0"/>
                  <a:t>Απόδειξη: Έστω ο Κύκλος με κέντρο Κ</a:t>
                </a:r>
                <a:r>
                  <a:rPr lang="en-US" dirty="0"/>
                  <a:t>(</a:t>
                </a:r>
                <a:r>
                  <a:rPr lang="el-GR" dirty="0" err="1"/>
                  <a:t>α,β</a:t>
                </a:r>
                <a:r>
                  <a:rPr lang="el-GR" dirty="0"/>
                  <a:t>) και ακτίνα </a:t>
                </a:r>
                <a:r>
                  <a:rPr lang="en-US" dirty="0"/>
                  <a:t>R.</a:t>
                </a:r>
                <a:endParaRPr lang="en-GB" dirty="0"/>
              </a:p>
            </p:txBody>
          </p:sp>
        </mc:Choice>
        <mc:Fallback>
          <p:sp>
            <p:nvSpPr>
              <p:cNvPr id="3" name="Content Placeholder 2">
                <a:extLst>
                  <a:ext uri="{FF2B5EF4-FFF2-40B4-BE49-F238E27FC236}">
                    <a16:creationId xmlns:a16="http://schemas.microsoft.com/office/drawing/2014/main" id="{8A2AAE63-47F0-4F04-9724-7B8E44406FDA}"/>
                  </a:ext>
                </a:extLst>
              </p:cNvPr>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GB">
                    <a:noFill/>
                  </a:rPr>
                  <a:t> </a:t>
                </a:r>
              </a:p>
            </p:txBody>
          </p:sp>
        </mc:Fallback>
      </mc:AlternateContent>
      <p:pic>
        <p:nvPicPr>
          <p:cNvPr id="4" name="Picture 3">
            <a:extLst>
              <a:ext uri="{FF2B5EF4-FFF2-40B4-BE49-F238E27FC236}">
                <a16:creationId xmlns:a16="http://schemas.microsoft.com/office/drawing/2014/main" id="{79A17BA3-4183-4E80-BEE9-955560E91649}"/>
              </a:ext>
            </a:extLst>
          </p:cNvPr>
          <p:cNvPicPr>
            <a:picLocks noChangeAspect="1"/>
          </p:cNvPicPr>
          <p:nvPr/>
        </p:nvPicPr>
        <p:blipFill>
          <a:blip r:embed="rId3"/>
          <a:stretch>
            <a:fillRect/>
          </a:stretch>
        </p:blipFill>
        <p:spPr>
          <a:xfrm>
            <a:off x="1039157" y="3749336"/>
            <a:ext cx="2360990" cy="1952762"/>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28902D3-2422-412B-8928-AEEB7A885190}"/>
                  </a:ext>
                </a:extLst>
              </p:cNvPr>
              <p:cNvSpPr txBox="1"/>
              <p:nvPr/>
            </p:nvSpPr>
            <p:spPr>
              <a:xfrm>
                <a:off x="3799643" y="3879542"/>
                <a:ext cx="5770554" cy="2160720"/>
              </a:xfrm>
              <a:prstGeom prst="rect">
                <a:avLst/>
              </a:prstGeom>
              <a:noFill/>
            </p:spPr>
            <p:txBody>
              <a:bodyPr wrap="none" rtlCol="0">
                <a:spAutoFit/>
              </a:bodyPr>
              <a:lstStyle/>
              <a:p>
                <a:r>
                  <a:rPr lang="el-GR" dirty="0"/>
                  <a:t>Από τον τύπο της απόστασης μεταξύ 2 σημείων θα έχουμε </a:t>
                </a:r>
              </a:p>
              <a:p>
                <a:pPr/>
                <a14:m>
                  <m:oMathPara xmlns:m="http://schemas.openxmlformats.org/officeDocument/2006/math">
                    <m:oMathParaPr>
                      <m:jc m:val="left"/>
                    </m:oMathParaPr>
                    <m:oMath xmlns:m="http://schemas.openxmlformats.org/officeDocument/2006/math">
                      <m:d>
                        <m:dPr>
                          <m:ctrlPr>
                            <a:rPr lang="el-GR" b="0" i="1" smtClean="0">
                              <a:latin typeface="Cambria Math" panose="02040503050406030204" pitchFamily="18" charset="0"/>
                            </a:rPr>
                          </m:ctrlPr>
                        </m:dPr>
                        <m:e>
                          <m:r>
                            <m:rPr>
                              <m:sty m:val="p"/>
                            </m:rPr>
                            <a:rPr lang="el-GR" b="0" i="0" smtClean="0">
                              <a:latin typeface="Cambria Math" panose="02040503050406030204" pitchFamily="18" charset="0"/>
                            </a:rPr>
                            <m:t>ΚΤ</m:t>
                          </m:r>
                        </m:e>
                      </m:d>
                      <m:r>
                        <a:rPr lang="el-GR" b="0" i="0" smtClean="0">
                          <a:latin typeface="Cambria Math" panose="02040503050406030204" pitchFamily="18" charset="0"/>
                        </a:rPr>
                        <m:t>=</m:t>
                      </m:r>
                      <m:rad>
                        <m:radPr>
                          <m:degHide m:val="on"/>
                          <m:ctrlPr>
                            <a:rPr lang="el-GR" b="0" i="1" smtClean="0">
                              <a:latin typeface="Cambria Math" panose="02040503050406030204" pitchFamily="18" charset="0"/>
                            </a:rPr>
                          </m:ctrlPr>
                        </m:radPr>
                        <m:deg/>
                        <m:e>
                          <m:sSup>
                            <m:sSupPr>
                              <m:ctrlPr>
                                <a:rPr lang="el-GR" b="0" i="1" smtClean="0">
                                  <a:latin typeface="Cambria Math" panose="02040503050406030204" pitchFamily="18" charset="0"/>
                                </a:rPr>
                              </m:ctrlPr>
                            </m:sSupPr>
                            <m:e>
                              <m:d>
                                <m:dPr>
                                  <m:ctrlPr>
                                    <a:rPr lang="el-GR" b="0" i="1" smtClean="0">
                                      <a:latin typeface="Cambria Math" panose="02040503050406030204" pitchFamily="18" charset="0"/>
                                    </a:rPr>
                                  </m:ctrlPr>
                                </m:dPr>
                                <m:e>
                                  <m:r>
                                    <m:rPr>
                                      <m:sty m:val="p"/>
                                    </m:rPr>
                                    <a:rPr lang="en-US" b="0" i="0" smtClean="0">
                                      <a:latin typeface="Cambria Math" panose="02040503050406030204" pitchFamily="18" charset="0"/>
                                    </a:rPr>
                                    <m:t>x</m:t>
                                  </m:r>
                                  <m:r>
                                    <a:rPr lang="en-US" b="0" i="0" smtClean="0">
                                      <a:latin typeface="Cambria Math" panose="02040503050406030204" pitchFamily="18" charset="0"/>
                                    </a:rPr>
                                    <m:t>−</m:t>
                                  </m:r>
                                  <m:r>
                                    <m:rPr>
                                      <m:sty m:val="p"/>
                                    </m:rPr>
                                    <a:rPr lang="el-GR" b="0" i="0" smtClean="0">
                                      <a:latin typeface="Cambria Math" panose="02040503050406030204" pitchFamily="18" charset="0"/>
                                    </a:rPr>
                                    <m:t>α</m:t>
                                  </m:r>
                                </m:e>
                              </m:d>
                            </m:e>
                            <m:sup>
                              <m:r>
                                <a:rPr lang="el-GR" b="0" i="0" smtClean="0">
                                  <a:latin typeface="Cambria Math" panose="02040503050406030204" pitchFamily="18" charset="0"/>
                                </a:rPr>
                                <m:t>2</m:t>
                              </m:r>
                            </m:sup>
                          </m:sSup>
                          <m:r>
                            <a:rPr lang="el-GR" b="0" i="0" smtClean="0">
                              <a:latin typeface="Cambria Math" panose="02040503050406030204" pitchFamily="18" charset="0"/>
                            </a:rPr>
                            <m:t>+</m:t>
                          </m:r>
                          <m:sSup>
                            <m:sSupPr>
                              <m:ctrlPr>
                                <a:rPr lang="el-GR" b="0" i="1" smtClean="0">
                                  <a:latin typeface="Cambria Math" panose="02040503050406030204" pitchFamily="18" charset="0"/>
                                </a:rPr>
                              </m:ctrlPr>
                            </m:sSupPr>
                            <m:e>
                              <m:d>
                                <m:dPr>
                                  <m:ctrlPr>
                                    <a:rPr lang="el-GR" b="0" i="1" smtClean="0">
                                      <a:latin typeface="Cambria Math" panose="02040503050406030204" pitchFamily="18" charset="0"/>
                                    </a:rPr>
                                  </m:ctrlPr>
                                </m:dPr>
                                <m:e>
                                  <m:r>
                                    <m:rPr>
                                      <m:sty m:val="p"/>
                                    </m:rPr>
                                    <a:rPr lang="en-US" b="0" i="0" smtClean="0">
                                      <a:latin typeface="Cambria Math" panose="02040503050406030204" pitchFamily="18" charset="0"/>
                                    </a:rPr>
                                    <m:t>y</m:t>
                                  </m:r>
                                  <m:r>
                                    <a:rPr lang="en-US" b="0" i="0" smtClean="0">
                                      <a:latin typeface="Cambria Math" panose="02040503050406030204" pitchFamily="18" charset="0"/>
                                    </a:rPr>
                                    <m:t>−</m:t>
                                  </m:r>
                                  <m:r>
                                    <a:rPr lang="el-GR" b="0" i="1" smtClean="0">
                                      <a:latin typeface="Cambria Math" panose="02040503050406030204" pitchFamily="18" charset="0"/>
                                    </a:rPr>
                                    <m:t>𝛽</m:t>
                                  </m:r>
                                </m:e>
                              </m:d>
                            </m:e>
                            <m:sup>
                              <m:r>
                                <a:rPr lang="el-GR" b="0" i="1" smtClean="0">
                                  <a:latin typeface="Cambria Math" panose="02040503050406030204" pitchFamily="18" charset="0"/>
                                </a:rPr>
                                <m:t>2</m:t>
                              </m:r>
                            </m:sup>
                          </m:sSup>
                        </m:e>
                      </m:rad>
                    </m:oMath>
                  </m:oMathPara>
                </a14:m>
                <a:endParaRPr lang="el-GR" dirty="0"/>
              </a:p>
              <a:p>
                <a:r>
                  <a:rPr lang="el-GR" dirty="0"/>
                  <a:t>Άρα από την πιο πάνω σχέση προκύπτει:</a:t>
                </a:r>
              </a:p>
              <a:p>
                <a:pPr/>
                <a14:m>
                  <m:oMathPara xmlns:m="http://schemas.openxmlformats.org/officeDocument/2006/math">
                    <m:oMathParaPr>
                      <m:jc m:val="left"/>
                    </m:oMathParaPr>
                    <m:oMath xmlns:m="http://schemas.openxmlformats.org/officeDocument/2006/math">
                      <m:r>
                        <m:rPr>
                          <m:sty m:val="p"/>
                        </m:rPr>
                        <a:rPr lang="en-US" b="0" i="0" smtClean="0">
                          <a:latin typeface="Cambria Math" panose="02040503050406030204" pitchFamily="18" charset="0"/>
                        </a:rPr>
                        <m:t>R</m:t>
                      </m:r>
                      <m:r>
                        <a:rPr lang="el-GR" b="0" i="0" smtClean="0">
                          <a:latin typeface="Cambria Math" panose="02040503050406030204" pitchFamily="18" charset="0"/>
                        </a:rPr>
                        <m:t>=</m:t>
                      </m:r>
                      <m:rad>
                        <m:radPr>
                          <m:degHide m:val="on"/>
                          <m:ctrlPr>
                            <a:rPr lang="el-GR" b="0" i="1" smtClean="0">
                              <a:latin typeface="Cambria Math" panose="02040503050406030204" pitchFamily="18" charset="0"/>
                            </a:rPr>
                          </m:ctrlPr>
                        </m:radPr>
                        <m:deg/>
                        <m:e>
                          <m:sSup>
                            <m:sSupPr>
                              <m:ctrlPr>
                                <a:rPr lang="el-GR" b="0" i="1" smtClean="0">
                                  <a:latin typeface="Cambria Math" panose="02040503050406030204" pitchFamily="18" charset="0"/>
                                </a:rPr>
                              </m:ctrlPr>
                            </m:sSupPr>
                            <m:e>
                              <m:d>
                                <m:dPr>
                                  <m:ctrlPr>
                                    <a:rPr lang="el-GR" b="0" i="1" smtClean="0">
                                      <a:latin typeface="Cambria Math" panose="02040503050406030204" pitchFamily="18" charset="0"/>
                                    </a:rPr>
                                  </m:ctrlPr>
                                </m:dPr>
                                <m:e>
                                  <m:r>
                                    <m:rPr>
                                      <m:sty m:val="p"/>
                                    </m:rPr>
                                    <a:rPr lang="en-US" b="0" i="0" smtClean="0">
                                      <a:latin typeface="Cambria Math" panose="02040503050406030204" pitchFamily="18" charset="0"/>
                                    </a:rPr>
                                    <m:t>x</m:t>
                                  </m:r>
                                  <m:r>
                                    <a:rPr lang="en-US" b="0" i="0" smtClean="0">
                                      <a:latin typeface="Cambria Math" panose="02040503050406030204" pitchFamily="18" charset="0"/>
                                    </a:rPr>
                                    <m:t>−</m:t>
                                  </m:r>
                                  <m:r>
                                    <m:rPr>
                                      <m:sty m:val="p"/>
                                    </m:rPr>
                                    <a:rPr lang="el-GR" b="0" i="0" smtClean="0">
                                      <a:latin typeface="Cambria Math" panose="02040503050406030204" pitchFamily="18" charset="0"/>
                                    </a:rPr>
                                    <m:t>α</m:t>
                                  </m:r>
                                </m:e>
                              </m:d>
                            </m:e>
                            <m:sup>
                              <m:r>
                                <a:rPr lang="el-GR" b="0" i="0" smtClean="0">
                                  <a:latin typeface="Cambria Math" panose="02040503050406030204" pitchFamily="18" charset="0"/>
                                </a:rPr>
                                <m:t>2</m:t>
                              </m:r>
                            </m:sup>
                          </m:sSup>
                          <m:r>
                            <a:rPr lang="el-GR" b="0" i="0" smtClean="0">
                              <a:latin typeface="Cambria Math" panose="02040503050406030204" pitchFamily="18" charset="0"/>
                            </a:rPr>
                            <m:t>+</m:t>
                          </m:r>
                          <m:sSup>
                            <m:sSupPr>
                              <m:ctrlPr>
                                <a:rPr lang="el-GR" b="0" i="1" smtClean="0">
                                  <a:latin typeface="Cambria Math" panose="02040503050406030204" pitchFamily="18" charset="0"/>
                                </a:rPr>
                              </m:ctrlPr>
                            </m:sSupPr>
                            <m:e>
                              <m:d>
                                <m:dPr>
                                  <m:ctrlPr>
                                    <a:rPr lang="el-GR" b="0" i="1" smtClean="0">
                                      <a:latin typeface="Cambria Math" panose="02040503050406030204" pitchFamily="18" charset="0"/>
                                    </a:rPr>
                                  </m:ctrlPr>
                                </m:dPr>
                                <m:e>
                                  <m:r>
                                    <m:rPr>
                                      <m:sty m:val="p"/>
                                    </m:rPr>
                                    <a:rPr lang="en-US" b="0" i="0" smtClean="0">
                                      <a:latin typeface="Cambria Math" panose="02040503050406030204" pitchFamily="18" charset="0"/>
                                    </a:rPr>
                                    <m:t>y</m:t>
                                  </m:r>
                                  <m:r>
                                    <a:rPr lang="en-US" b="0" i="0" smtClean="0">
                                      <a:latin typeface="Cambria Math" panose="02040503050406030204" pitchFamily="18" charset="0"/>
                                    </a:rPr>
                                    <m:t>−</m:t>
                                  </m:r>
                                  <m:r>
                                    <a:rPr lang="el-GR" b="0" i="1" smtClean="0">
                                      <a:latin typeface="Cambria Math" panose="02040503050406030204" pitchFamily="18" charset="0"/>
                                    </a:rPr>
                                    <m:t>𝛽</m:t>
                                  </m:r>
                                </m:e>
                              </m:d>
                            </m:e>
                            <m:sup>
                              <m:r>
                                <a:rPr lang="el-GR" b="0" i="1" smtClean="0">
                                  <a:latin typeface="Cambria Math" panose="02040503050406030204" pitchFamily="18" charset="0"/>
                                </a:rPr>
                                <m:t>2</m:t>
                              </m:r>
                            </m:sup>
                          </m:sSup>
                        </m:e>
                      </m:rad>
                      <m:r>
                        <a:rPr lang="el-GR" b="0" i="1" smtClean="0">
                          <a:latin typeface="Cambria Math" panose="02040503050406030204" pitchFamily="18" charset="0"/>
                          <a:ea typeface="Cambria Math" panose="02040503050406030204" pitchFamily="18" charset="0"/>
                        </a:rPr>
                        <m:t>⇒</m:t>
                      </m:r>
                    </m:oMath>
                  </m:oMathPara>
                </a14:m>
                <a:endParaRPr lang="en-US" b="0" i="1" dirty="0">
                  <a:latin typeface="Cambria Math" panose="02040503050406030204" pitchFamily="18" charset="0"/>
                  <a:ea typeface="Cambria Math" panose="02040503050406030204" pitchFamily="18" charset="0"/>
                </a:endParaRPr>
              </a:p>
              <a:p>
                <a:endParaRPr lang="en-US" b="1" i="1" dirty="0">
                  <a:solidFill>
                    <a:srgbClr val="002060"/>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sSup>
                        <m:sSupPr>
                          <m:ctrlPr>
                            <a:rPr lang="el-GR" sz="3600" b="1" i="1" smtClean="0">
                              <a:solidFill>
                                <a:srgbClr val="002060"/>
                              </a:solidFill>
                              <a:latin typeface="Cambria Math" panose="02040503050406030204" pitchFamily="18" charset="0"/>
                              <a:ea typeface="Cambria Math" panose="02040503050406030204" pitchFamily="18" charset="0"/>
                            </a:rPr>
                          </m:ctrlPr>
                        </m:sSupPr>
                        <m:e>
                          <m:d>
                            <m:dPr>
                              <m:ctrlPr>
                                <a:rPr lang="en-US" sz="3600" b="1" i="1" smtClean="0">
                                  <a:solidFill>
                                    <a:srgbClr val="002060"/>
                                  </a:solidFill>
                                  <a:latin typeface="Cambria Math" panose="02040503050406030204" pitchFamily="18" charset="0"/>
                                  <a:ea typeface="Cambria Math" panose="02040503050406030204" pitchFamily="18" charset="0"/>
                                </a:rPr>
                              </m:ctrlPr>
                            </m:dPr>
                            <m:e>
                              <m:r>
                                <a:rPr lang="en-US" sz="3600" b="1" i="1" smtClean="0">
                                  <a:solidFill>
                                    <a:srgbClr val="002060"/>
                                  </a:solidFill>
                                  <a:latin typeface="Cambria Math" panose="02040503050406030204" pitchFamily="18" charset="0"/>
                                  <a:ea typeface="Cambria Math" panose="02040503050406030204" pitchFamily="18" charset="0"/>
                                </a:rPr>
                                <m:t>𝒙</m:t>
                              </m:r>
                              <m:r>
                                <a:rPr lang="en-US" sz="3600" b="1" i="1" smtClean="0">
                                  <a:solidFill>
                                    <a:srgbClr val="002060"/>
                                  </a:solidFill>
                                  <a:latin typeface="Cambria Math" panose="02040503050406030204" pitchFamily="18" charset="0"/>
                                  <a:ea typeface="Cambria Math" panose="02040503050406030204" pitchFamily="18" charset="0"/>
                                </a:rPr>
                                <m:t>−</m:t>
                              </m:r>
                              <m:r>
                                <a:rPr lang="el-GR" sz="3600" b="1" i="1" smtClean="0">
                                  <a:solidFill>
                                    <a:srgbClr val="002060"/>
                                  </a:solidFill>
                                  <a:latin typeface="Cambria Math" panose="02040503050406030204" pitchFamily="18" charset="0"/>
                                  <a:ea typeface="Cambria Math" panose="02040503050406030204" pitchFamily="18" charset="0"/>
                                </a:rPr>
                                <m:t>𝜶</m:t>
                              </m:r>
                            </m:e>
                          </m:d>
                        </m:e>
                        <m:sup>
                          <m:r>
                            <a:rPr lang="el-GR" sz="3600" b="1" i="1" smtClean="0">
                              <a:solidFill>
                                <a:srgbClr val="002060"/>
                              </a:solidFill>
                              <a:latin typeface="Cambria Math" panose="02040503050406030204" pitchFamily="18" charset="0"/>
                              <a:ea typeface="Cambria Math" panose="02040503050406030204" pitchFamily="18" charset="0"/>
                            </a:rPr>
                            <m:t>𝟐</m:t>
                          </m:r>
                        </m:sup>
                      </m:sSup>
                      <m:r>
                        <a:rPr lang="el-GR" sz="3600" b="1" i="1" smtClean="0">
                          <a:solidFill>
                            <a:srgbClr val="002060"/>
                          </a:solidFill>
                          <a:latin typeface="Cambria Math" panose="02040503050406030204" pitchFamily="18" charset="0"/>
                          <a:ea typeface="Cambria Math" panose="02040503050406030204" pitchFamily="18" charset="0"/>
                        </a:rPr>
                        <m:t>+</m:t>
                      </m:r>
                      <m:sSup>
                        <m:sSupPr>
                          <m:ctrlPr>
                            <a:rPr lang="el-GR" sz="3600" b="1" i="1" smtClean="0">
                              <a:solidFill>
                                <a:srgbClr val="002060"/>
                              </a:solidFill>
                              <a:latin typeface="Cambria Math" panose="02040503050406030204" pitchFamily="18" charset="0"/>
                              <a:ea typeface="Cambria Math" panose="02040503050406030204" pitchFamily="18" charset="0"/>
                            </a:rPr>
                          </m:ctrlPr>
                        </m:sSupPr>
                        <m:e>
                          <m:d>
                            <m:dPr>
                              <m:ctrlPr>
                                <a:rPr lang="el-GR" sz="3600" b="1" i="1" smtClean="0">
                                  <a:solidFill>
                                    <a:srgbClr val="002060"/>
                                  </a:solidFill>
                                  <a:latin typeface="Cambria Math" panose="02040503050406030204" pitchFamily="18" charset="0"/>
                                  <a:ea typeface="Cambria Math" panose="02040503050406030204" pitchFamily="18" charset="0"/>
                                </a:rPr>
                              </m:ctrlPr>
                            </m:dPr>
                            <m:e>
                              <m:r>
                                <a:rPr lang="en-US" sz="3600" b="1" i="1" smtClean="0">
                                  <a:solidFill>
                                    <a:srgbClr val="002060"/>
                                  </a:solidFill>
                                  <a:latin typeface="Cambria Math" panose="02040503050406030204" pitchFamily="18" charset="0"/>
                                  <a:ea typeface="Cambria Math" panose="02040503050406030204" pitchFamily="18" charset="0"/>
                                </a:rPr>
                                <m:t>𝒚</m:t>
                              </m:r>
                              <m:r>
                                <a:rPr lang="en-US" sz="3600" b="1" i="1" smtClean="0">
                                  <a:solidFill>
                                    <a:srgbClr val="002060"/>
                                  </a:solidFill>
                                  <a:latin typeface="Cambria Math" panose="02040503050406030204" pitchFamily="18" charset="0"/>
                                  <a:ea typeface="Cambria Math" panose="02040503050406030204" pitchFamily="18" charset="0"/>
                                </a:rPr>
                                <m:t>−</m:t>
                              </m:r>
                              <m:r>
                                <a:rPr lang="el-GR" sz="3600" b="1" i="1" smtClean="0">
                                  <a:solidFill>
                                    <a:srgbClr val="002060"/>
                                  </a:solidFill>
                                  <a:latin typeface="Cambria Math" panose="02040503050406030204" pitchFamily="18" charset="0"/>
                                  <a:ea typeface="Cambria Math" panose="02040503050406030204" pitchFamily="18" charset="0"/>
                                </a:rPr>
                                <m:t>𝜷</m:t>
                              </m:r>
                            </m:e>
                          </m:d>
                        </m:e>
                        <m:sup>
                          <m:r>
                            <a:rPr lang="el-GR" sz="3600" b="1" i="1" smtClean="0">
                              <a:solidFill>
                                <a:srgbClr val="002060"/>
                              </a:solidFill>
                              <a:latin typeface="Cambria Math" panose="02040503050406030204" pitchFamily="18" charset="0"/>
                              <a:ea typeface="Cambria Math" panose="02040503050406030204" pitchFamily="18" charset="0"/>
                            </a:rPr>
                            <m:t>𝟐</m:t>
                          </m:r>
                        </m:sup>
                      </m:sSup>
                      <m:r>
                        <a:rPr lang="el-GR" sz="3600" b="1" i="1" smtClean="0">
                          <a:solidFill>
                            <a:srgbClr val="002060"/>
                          </a:solidFill>
                          <a:latin typeface="Cambria Math" panose="02040503050406030204" pitchFamily="18" charset="0"/>
                          <a:ea typeface="Cambria Math" panose="02040503050406030204" pitchFamily="18" charset="0"/>
                        </a:rPr>
                        <m:t>=</m:t>
                      </m:r>
                      <m:sSup>
                        <m:sSupPr>
                          <m:ctrlPr>
                            <a:rPr lang="en-US" sz="3600" b="1" i="1" smtClean="0">
                              <a:solidFill>
                                <a:srgbClr val="002060"/>
                              </a:solidFill>
                              <a:latin typeface="Cambria Math" panose="02040503050406030204" pitchFamily="18" charset="0"/>
                              <a:ea typeface="Cambria Math" panose="02040503050406030204" pitchFamily="18" charset="0"/>
                            </a:rPr>
                          </m:ctrlPr>
                        </m:sSupPr>
                        <m:e>
                          <m:r>
                            <a:rPr lang="en-US" sz="3600" b="1" i="0" smtClean="0">
                              <a:solidFill>
                                <a:srgbClr val="002060"/>
                              </a:solidFill>
                              <a:latin typeface="Cambria Math" panose="02040503050406030204" pitchFamily="18" charset="0"/>
                              <a:ea typeface="Cambria Math" panose="02040503050406030204" pitchFamily="18" charset="0"/>
                            </a:rPr>
                            <m:t>𝐑</m:t>
                          </m:r>
                        </m:e>
                        <m:sup>
                          <m:r>
                            <a:rPr lang="en-US" sz="3600" b="1" i="0" smtClean="0">
                              <a:solidFill>
                                <a:srgbClr val="002060"/>
                              </a:solidFill>
                              <a:latin typeface="Cambria Math" panose="02040503050406030204" pitchFamily="18" charset="0"/>
                              <a:ea typeface="Cambria Math" panose="02040503050406030204" pitchFamily="18" charset="0"/>
                            </a:rPr>
                            <m:t>𝟐</m:t>
                          </m:r>
                        </m:sup>
                      </m:sSup>
                    </m:oMath>
                  </m:oMathPara>
                </a14:m>
                <a:endParaRPr lang="en-GB" sz="3600" b="1" dirty="0"/>
              </a:p>
            </p:txBody>
          </p:sp>
        </mc:Choice>
        <mc:Fallback xmlns="">
          <p:sp>
            <p:nvSpPr>
              <p:cNvPr id="5" name="TextBox 4">
                <a:extLst>
                  <a:ext uri="{FF2B5EF4-FFF2-40B4-BE49-F238E27FC236}">
                    <a16:creationId xmlns:a16="http://schemas.microsoft.com/office/drawing/2014/main" id="{628902D3-2422-412B-8928-AEEB7A885190}"/>
                  </a:ext>
                </a:extLst>
              </p:cNvPr>
              <p:cNvSpPr txBox="1">
                <a:spLocks noRot="1" noChangeAspect="1" noMove="1" noResize="1" noEditPoints="1" noAdjustHandles="1" noChangeArrowheads="1" noChangeShapeType="1" noTextEdit="1"/>
              </p:cNvSpPr>
              <p:nvPr/>
            </p:nvSpPr>
            <p:spPr>
              <a:xfrm>
                <a:off x="3799643" y="3879542"/>
                <a:ext cx="5770554" cy="2160720"/>
              </a:xfrm>
              <a:prstGeom prst="rect">
                <a:avLst/>
              </a:prstGeom>
              <a:blipFill>
                <a:blip r:embed="rId4"/>
                <a:stretch>
                  <a:fillRect l="-845" t="-1408"/>
                </a:stretch>
              </a:blipFill>
            </p:spPr>
            <p:txBody>
              <a:bodyPr/>
              <a:lstStyle/>
              <a:p>
                <a:r>
                  <a:rPr lang="en-GB">
                    <a:noFill/>
                  </a:rPr>
                  <a:t> </a:t>
                </a:r>
              </a:p>
            </p:txBody>
          </p:sp>
        </mc:Fallback>
      </mc:AlternateContent>
    </p:spTree>
    <p:extLst>
      <p:ext uri="{BB962C8B-B14F-4D97-AF65-F5344CB8AC3E}">
        <p14:creationId xmlns:p14="http://schemas.microsoft.com/office/powerpoint/2010/main" val="194369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1)">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heel(1)">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heel(1)">
                                      <p:cBhvr>
                                        <p:cTn id="27" dur="2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wheel(1)">
                                      <p:cBhvr>
                                        <p:cTn id="32" dur="20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Effect transition="in" filter="wheel(1)">
                                      <p:cBhvr>
                                        <p:cTn id="37" dur="2000"/>
                                        <p:tgtEl>
                                          <p:spTgt spid="5">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5">
                                            <p:txEl>
                                              <p:pRg st="2" end="2"/>
                                            </p:txEl>
                                          </p:spTgt>
                                        </p:tgtEl>
                                        <p:attrNameLst>
                                          <p:attrName>style.visibility</p:attrName>
                                        </p:attrNameLst>
                                      </p:cBhvr>
                                      <p:to>
                                        <p:strVal val="visible"/>
                                      </p:to>
                                    </p:set>
                                    <p:animEffect transition="in" filter="wheel(1)">
                                      <p:cBhvr>
                                        <p:cTn id="42" dur="2000"/>
                                        <p:tgtEl>
                                          <p:spTgt spid="5">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5">
                                            <p:txEl>
                                              <p:pRg st="3" end="3"/>
                                            </p:txEl>
                                          </p:spTgt>
                                        </p:tgtEl>
                                        <p:attrNameLst>
                                          <p:attrName>style.visibility</p:attrName>
                                        </p:attrNameLst>
                                      </p:cBhvr>
                                      <p:to>
                                        <p:strVal val="visible"/>
                                      </p:to>
                                    </p:set>
                                    <p:animEffect transition="in" filter="wheel(1)">
                                      <p:cBhvr>
                                        <p:cTn id="47" dur="2000"/>
                                        <p:tgtEl>
                                          <p:spTgt spid="5">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nodeType="clickEffect">
                                  <p:stCondLst>
                                    <p:cond delay="0"/>
                                  </p:stCondLst>
                                  <p:childTnLst>
                                    <p:set>
                                      <p:cBhvr>
                                        <p:cTn id="51" dur="1" fill="hold">
                                          <p:stCondLst>
                                            <p:cond delay="0"/>
                                          </p:stCondLst>
                                        </p:cTn>
                                        <p:tgtEl>
                                          <p:spTgt spid="5">
                                            <p:txEl>
                                              <p:pRg st="5" end="5"/>
                                            </p:txEl>
                                          </p:spTgt>
                                        </p:tgtEl>
                                        <p:attrNameLst>
                                          <p:attrName>style.visibility</p:attrName>
                                        </p:attrNameLst>
                                      </p:cBhvr>
                                      <p:to>
                                        <p:strVal val="visible"/>
                                      </p:to>
                                    </p:set>
                                    <p:animEffect transition="in" filter="wheel(1)">
                                      <p:cBhvr>
                                        <p:cTn id="52" dur="2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E5BDF-B4FF-4925-8483-829A95777CA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8FCD621-BDB0-4A08-B811-80CB17D33FF8}"/>
              </a:ext>
            </a:extLst>
          </p:cNvPr>
          <p:cNvSpPr>
            <a:spLocks noGrp="1"/>
          </p:cNvSpPr>
          <p:nvPr>
            <p:ph idx="1"/>
          </p:nvPr>
        </p:nvSpPr>
        <p:spPr/>
        <p:txBody>
          <a:bodyPr/>
          <a:lstStyle/>
          <a:p>
            <a:pPr marL="0" indent="0">
              <a:buNone/>
            </a:pPr>
            <a:r>
              <a:rPr lang="el-GR" dirty="0"/>
              <a:t>Εννοείται πως στην περίπτωση που το κέντρο του κύκλου μας ταυτίζεται με την αρχή των αξόνων, δηλαδή Κ(0,0) τότε η εξίσωση του κύκλου θα δίνεται από την σχέση:</a:t>
            </a:r>
          </a:p>
          <a:p>
            <a:endParaRPr lang="en-GB" dirty="0"/>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A56DF3F0-2F1F-48F9-AF92-7685DC5BACC5}"/>
                  </a:ext>
                </a:extLst>
              </p:cNvPr>
              <p:cNvSpPr/>
              <p:nvPr/>
            </p:nvSpPr>
            <p:spPr>
              <a:xfrm>
                <a:off x="3380244" y="3483011"/>
                <a:ext cx="5293240" cy="103656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l-GR" sz="6000" b="1" i="1" smtClean="0">
                              <a:solidFill>
                                <a:srgbClr val="002060"/>
                              </a:solidFill>
                              <a:latin typeface="Cambria Math" panose="02040503050406030204" pitchFamily="18" charset="0"/>
                              <a:ea typeface="Cambria Math" panose="02040503050406030204" pitchFamily="18" charset="0"/>
                            </a:rPr>
                          </m:ctrlPr>
                        </m:sSupPr>
                        <m:e>
                          <m:r>
                            <a:rPr lang="en-US" sz="6000" b="1" i="1" smtClean="0">
                              <a:solidFill>
                                <a:srgbClr val="002060"/>
                              </a:solidFill>
                              <a:latin typeface="Cambria Math" panose="02040503050406030204" pitchFamily="18" charset="0"/>
                              <a:ea typeface="Cambria Math" panose="02040503050406030204" pitchFamily="18" charset="0"/>
                            </a:rPr>
                            <m:t>𝒙</m:t>
                          </m:r>
                        </m:e>
                        <m:sup>
                          <m:r>
                            <a:rPr lang="el-GR" sz="6000" b="1" i="1">
                              <a:solidFill>
                                <a:srgbClr val="002060"/>
                              </a:solidFill>
                              <a:latin typeface="Cambria Math" panose="02040503050406030204" pitchFamily="18" charset="0"/>
                              <a:ea typeface="Cambria Math" panose="02040503050406030204" pitchFamily="18" charset="0"/>
                            </a:rPr>
                            <m:t>𝟐</m:t>
                          </m:r>
                        </m:sup>
                      </m:sSup>
                      <m:r>
                        <a:rPr lang="el-GR" sz="6000" b="1" i="1">
                          <a:solidFill>
                            <a:srgbClr val="002060"/>
                          </a:solidFill>
                          <a:latin typeface="Cambria Math" panose="02040503050406030204" pitchFamily="18" charset="0"/>
                          <a:ea typeface="Cambria Math" panose="02040503050406030204" pitchFamily="18" charset="0"/>
                        </a:rPr>
                        <m:t>+</m:t>
                      </m:r>
                      <m:sSup>
                        <m:sSupPr>
                          <m:ctrlPr>
                            <a:rPr lang="en-US" sz="6000" b="1" i="1" smtClean="0">
                              <a:solidFill>
                                <a:srgbClr val="002060"/>
                              </a:solidFill>
                              <a:latin typeface="Cambria Math" panose="02040503050406030204" pitchFamily="18" charset="0"/>
                              <a:ea typeface="Cambria Math" panose="02040503050406030204" pitchFamily="18" charset="0"/>
                            </a:rPr>
                          </m:ctrlPr>
                        </m:sSupPr>
                        <m:e>
                          <m:r>
                            <a:rPr lang="en-US" sz="6000" b="1" i="1" smtClean="0">
                              <a:solidFill>
                                <a:srgbClr val="002060"/>
                              </a:solidFill>
                              <a:latin typeface="Cambria Math" panose="02040503050406030204" pitchFamily="18" charset="0"/>
                              <a:ea typeface="Cambria Math" panose="02040503050406030204" pitchFamily="18" charset="0"/>
                            </a:rPr>
                            <m:t>𝒚</m:t>
                          </m:r>
                        </m:e>
                        <m:sup>
                          <m:r>
                            <a:rPr lang="en-US" sz="6000" b="1" i="1" smtClean="0">
                              <a:solidFill>
                                <a:srgbClr val="002060"/>
                              </a:solidFill>
                              <a:latin typeface="Cambria Math" panose="02040503050406030204" pitchFamily="18" charset="0"/>
                              <a:ea typeface="Cambria Math" panose="02040503050406030204" pitchFamily="18" charset="0"/>
                            </a:rPr>
                            <m:t>𝟐</m:t>
                          </m:r>
                        </m:sup>
                      </m:sSup>
                      <m:r>
                        <a:rPr lang="el-GR" sz="6000" b="1" i="1">
                          <a:solidFill>
                            <a:srgbClr val="002060"/>
                          </a:solidFill>
                          <a:latin typeface="Cambria Math" panose="02040503050406030204" pitchFamily="18" charset="0"/>
                          <a:ea typeface="Cambria Math" panose="02040503050406030204" pitchFamily="18" charset="0"/>
                        </a:rPr>
                        <m:t>=</m:t>
                      </m:r>
                      <m:sSup>
                        <m:sSupPr>
                          <m:ctrlPr>
                            <a:rPr lang="en-US" sz="6000" b="1" i="1">
                              <a:solidFill>
                                <a:srgbClr val="002060"/>
                              </a:solidFill>
                              <a:latin typeface="Cambria Math" panose="02040503050406030204" pitchFamily="18" charset="0"/>
                              <a:ea typeface="Cambria Math" panose="02040503050406030204" pitchFamily="18" charset="0"/>
                            </a:rPr>
                          </m:ctrlPr>
                        </m:sSupPr>
                        <m:e>
                          <m:r>
                            <a:rPr lang="en-US" sz="6000" b="1">
                              <a:solidFill>
                                <a:srgbClr val="002060"/>
                              </a:solidFill>
                              <a:latin typeface="Cambria Math" panose="02040503050406030204" pitchFamily="18" charset="0"/>
                              <a:ea typeface="Cambria Math" panose="02040503050406030204" pitchFamily="18" charset="0"/>
                            </a:rPr>
                            <m:t>𝐑</m:t>
                          </m:r>
                        </m:e>
                        <m:sup>
                          <m:r>
                            <a:rPr lang="en-US" sz="6000" b="1">
                              <a:solidFill>
                                <a:srgbClr val="002060"/>
                              </a:solidFill>
                              <a:latin typeface="Cambria Math" panose="02040503050406030204" pitchFamily="18" charset="0"/>
                              <a:ea typeface="Cambria Math" panose="02040503050406030204" pitchFamily="18" charset="0"/>
                            </a:rPr>
                            <m:t>𝟐</m:t>
                          </m:r>
                        </m:sup>
                      </m:sSup>
                    </m:oMath>
                  </m:oMathPara>
                </a14:m>
                <a:endParaRPr lang="en-GB" dirty="0"/>
              </a:p>
            </p:txBody>
          </p:sp>
        </mc:Choice>
        <mc:Fallback xmlns="">
          <p:sp>
            <p:nvSpPr>
              <p:cNvPr id="4" name="Rectangle 3">
                <a:extLst>
                  <a:ext uri="{FF2B5EF4-FFF2-40B4-BE49-F238E27FC236}">
                    <a16:creationId xmlns:a16="http://schemas.microsoft.com/office/drawing/2014/main" id="{A56DF3F0-2F1F-48F9-AF92-7685DC5BACC5}"/>
                  </a:ext>
                </a:extLst>
              </p:cNvPr>
              <p:cNvSpPr>
                <a:spLocks noRot="1" noChangeAspect="1" noMove="1" noResize="1" noEditPoints="1" noAdjustHandles="1" noChangeArrowheads="1" noChangeShapeType="1" noTextEdit="1"/>
              </p:cNvSpPr>
              <p:nvPr/>
            </p:nvSpPr>
            <p:spPr>
              <a:xfrm>
                <a:off x="3380244" y="3483011"/>
                <a:ext cx="5293240" cy="1036566"/>
              </a:xfrm>
              <a:prstGeom prst="rect">
                <a:avLst/>
              </a:prstGeom>
              <a:blipFill>
                <a:blip r:embed="rId2"/>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10660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738D9F60-7A34-4581-BACF-C3B57F44BA7A}"/>
                  </a:ext>
                </a:extLst>
              </p:cNvPr>
              <p:cNvSpPr>
                <a:spLocks noGrp="1"/>
              </p:cNvSpPr>
              <p:nvPr>
                <p:ph type="title"/>
              </p:nvPr>
            </p:nvSpPr>
            <p:spPr/>
            <p:txBody>
              <a:bodyPr/>
              <a:lstStyle/>
              <a:p>
                <a:r>
                  <a:rPr lang="el-GR" dirty="0"/>
                  <a:t>Η εξίσωση </a:t>
                </a:r>
                <a14:m>
                  <m:oMath xmlns:m="http://schemas.openxmlformats.org/officeDocument/2006/math">
                    <m:sSup>
                      <m:sSupPr>
                        <m:ctrlPr>
                          <a:rPr lang="en-US" b="1" i="1" smtClean="0">
                            <a:latin typeface="Cambria Math" panose="02040503050406030204" pitchFamily="18" charset="0"/>
                          </a:rPr>
                        </m:ctrlPr>
                      </m:sSupPr>
                      <m:e>
                        <m:r>
                          <a:rPr lang="en-US" b="1" i="1" smtClean="0">
                            <a:latin typeface="Cambria Math" panose="02040503050406030204" pitchFamily="18" charset="0"/>
                          </a:rPr>
                          <m:t>𝒙</m:t>
                        </m:r>
                      </m:e>
                      <m:sup>
                        <m:r>
                          <a:rPr lang="en-US" b="1" i="1" smtClean="0">
                            <a:latin typeface="Cambria Math" panose="02040503050406030204" pitchFamily="18" charset="0"/>
                          </a:rPr>
                          <m:t>𝟐</m:t>
                        </m:r>
                      </m:sup>
                    </m:sSup>
                    <m:r>
                      <a:rPr lang="en-US" b="1" i="1" smtClean="0">
                        <a:latin typeface="Cambria Math" panose="02040503050406030204" pitchFamily="18" charset="0"/>
                      </a:rPr>
                      <m:t>+</m:t>
                    </m:r>
                    <m:sSup>
                      <m:sSupPr>
                        <m:ctrlPr>
                          <a:rPr lang="en-US" b="1" i="1" smtClean="0">
                            <a:latin typeface="Cambria Math" panose="02040503050406030204" pitchFamily="18" charset="0"/>
                          </a:rPr>
                        </m:ctrlPr>
                      </m:sSupPr>
                      <m:e>
                        <m:r>
                          <a:rPr lang="en-US" b="1" i="1" smtClean="0">
                            <a:latin typeface="Cambria Math" panose="02040503050406030204" pitchFamily="18" charset="0"/>
                          </a:rPr>
                          <m:t>𝒚</m:t>
                        </m:r>
                      </m:e>
                      <m:sup>
                        <m:r>
                          <a:rPr lang="en-US" b="1" i="1" smtClean="0">
                            <a:latin typeface="Cambria Math" panose="02040503050406030204" pitchFamily="18" charset="0"/>
                          </a:rPr>
                          <m:t>𝟐</m:t>
                        </m:r>
                      </m:sup>
                    </m:sSup>
                    <m:r>
                      <a:rPr lang="en-US" b="1" i="1" smtClean="0">
                        <a:latin typeface="Cambria Math" panose="02040503050406030204" pitchFamily="18" charset="0"/>
                      </a:rPr>
                      <m:t>+</m:t>
                    </m:r>
                    <m:r>
                      <a:rPr lang="en-US" b="1" i="1" smtClean="0">
                        <a:latin typeface="Cambria Math" panose="02040503050406030204" pitchFamily="18" charset="0"/>
                      </a:rPr>
                      <m:t>𝟐</m:t>
                    </m:r>
                    <m:r>
                      <a:rPr lang="en-US" b="1" i="1" smtClean="0">
                        <a:latin typeface="Cambria Math" panose="02040503050406030204" pitchFamily="18" charset="0"/>
                      </a:rPr>
                      <m:t>𝒈𝒙</m:t>
                    </m:r>
                    <m:r>
                      <a:rPr lang="en-US" b="1" i="1" smtClean="0">
                        <a:latin typeface="Cambria Math" panose="02040503050406030204" pitchFamily="18" charset="0"/>
                      </a:rPr>
                      <m:t>+</m:t>
                    </m:r>
                    <m:r>
                      <a:rPr lang="en-US" b="1" i="1" smtClean="0">
                        <a:latin typeface="Cambria Math" panose="02040503050406030204" pitchFamily="18" charset="0"/>
                      </a:rPr>
                      <m:t>𝟐</m:t>
                    </m:r>
                    <m:r>
                      <a:rPr lang="en-US" b="1" i="1" smtClean="0">
                        <a:latin typeface="Cambria Math" panose="02040503050406030204" pitchFamily="18" charset="0"/>
                      </a:rPr>
                      <m:t>𝒇𝒚</m:t>
                    </m:r>
                    <m:r>
                      <a:rPr lang="en-US" b="1" i="1" smtClean="0">
                        <a:latin typeface="Cambria Math" panose="02040503050406030204" pitchFamily="18" charset="0"/>
                      </a:rPr>
                      <m:t>+</m:t>
                    </m:r>
                    <m:r>
                      <a:rPr lang="en-US" b="1" i="1" smtClean="0">
                        <a:latin typeface="Cambria Math" panose="02040503050406030204" pitchFamily="18" charset="0"/>
                      </a:rPr>
                      <m:t>𝒄</m:t>
                    </m:r>
                    <m:r>
                      <a:rPr lang="en-US" b="1" i="1" smtClean="0">
                        <a:latin typeface="Cambria Math" panose="02040503050406030204" pitchFamily="18" charset="0"/>
                      </a:rPr>
                      <m:t>=</m:t>
                    </m:r>
                    <m:r>
                      <a:rPr lang="en-US" b="1" i="1" smtClean="0">
                        <a:latin typeface="Cambria Math" panose="02040503050406030204" pitchFamily="18" charset="0"/>
                      </a:rPr>
                      <m:t>𝟎</m:t>
                    </m:r>
                    <m:r>
                      <a:rPr lang="en-US" b="0" i="1" smtClean="0">
                        <a:latin typeface="Cambria Math" panose="02040503050406030204" pitchFamily="18" charset="0"/>
                      </a:rPr>
                      <m:t>.</m:t>
                    </m:r>
                  </m:oMath>
                </a14:m>
                <a:endParaRPr lang="en-GB" dirty="0"/>
              </a:p>
            </p:txBody>
          </p:sp>
        </mc:Choice>
        <mc:Fallback xmlns="">
          <p:sp>
            <p:nvSpPr>
              <p:cNvPr id="2" name="Title 1">
                <a:extLst>
                  <a:ext uri="{FF2B5EF4-FFF2-40B4-BE49-F238E27FC236}">
                    <a16:creationId xmlns:a16="http://schemas.microsoft.com/office/drawing/2014/main" id="{738D9F60-7A34-4581-BACF-C3B57F44BA7A}"/>
                  </a:ext>
                </a:extLst>
              </p:cNvPr>
              <p:cNvSpPr>
                <a:spLocks noGrp="1" noRot="1" noChangeAspect="1" noMove="1" noResize="1" noEditPoints="1" noAdjustHandles="1" noChangeArrowheads="1" noChangeShapeType="1" noTextEdit="1"/>
              </p:cNvSpPr>
              <p:nvPr>
                <p:ph type="title"/>
              </p:nvPr>
            </p:nvSpPr>
            <p:spPr>
              <a:blipFill>
                <a:blip r:embed="rId2"/>
                <a:stretch>
                  <a:fillRect l="-237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EF16890-052B-4803-BFCB-DDDAA8C12FA2}"/>
                  </a:ext>
                </a:extLst>
              </p:cNvPr>
              <p:cNvSpPr>
                <a:spLocks noGrp="1"/>
              </p:cNvSpPr>
              <p:nvPr>
                <p:ph idx="1"/>
              </p:nvPr>
            </p:nvSpPr>
            <p:spPr/>
            <p:txBody>
              <a:bodyPr/>
              <a:lstStyle/>
              <a:p>
                <a:r>
                  <a:rPr lang="el-GR" b="1" i="1" u="sng" dirty="0"/>
                  <a:t>Πρόταση:</a:t>
                </a:r>
              </a:p>
              <a:p>
                <a:r>
                  <a:rPr lang="en-US" dirty="0"/>
                  <a:t>H </a:t>
                </a:r>
                <a:r>
                  <a:rPr lang="el-GR" dirty="0"/>
                  <a:t>πιο πάνω εξίσωση θα παριστάνει κύκλο με κέντρο </a:t>
                </a:r>
                <a14:m>
                  <m:oMath xmlns:m="http://schemas.openxmlformats.org/officeDocument/2006/math">
                    <m:r>
                      <a:rPr lang="en-US" b="0" i="1" smtClean="0">
                        <a:latin typeface="Cambria Math" panose="02040503050406030204" pitchFamily="18" charset="0"/>
                      </a:rPr>
                      <m:t>𝐾</m:t>
                    </m:r>
                    <m:r>
                      <a:rPr lang="en-US" b="0" i="1" smtClean="0">
                        <a:latin typeface="Cambria Math" panose="02040503050406030204" pitchFamily="18" charset="0"/>
                      </a:rPr>
                      <m:t>(−</m:t>
                    </m:r>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oMath>
                </a14:m>
                <a:r>
                  <a:rPr lang="en-US" dirty="0"/>
                  <a:t>,             </a:t>
                </a:r>
                <a:r>
                  <a:rPr lang="el-GR" dirty="0"/>
                  <a:t>με ακτίνα </a:t>
                </a:r>
                <a14:m>
                  <m:oMath xmlns:m="http://schemas.openxmlformats.org/officeDocument/2006/math">
                    <m:r>
                      <a:rPr lang="en-US" b="0" i="1" smtClean="0">
                        <a:latin typeface="Cambria Math" panose="02040503050406030204" pitchFamily="18" charset="0"/>
                      </a:rPr>
                      <m:t>𝑅</m:t>
                    </m:r>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sSup>
                          <m:sSupPr>
                            <m:ctrlPr>
                              <a:rPr lang="en-US" b="0" i="1" smtClean="0">
                                <a:latin typeface="Cambria Math" panose="02040503050406030204" pitchFamily="18" charset="0"/>
                              </a:rPr>
                            </m:ctrlPr>
                          </m:sSupPr>
                          <m:e>
                            <m:r>
                              <a:rPr lang="en-US" b="0" i="1" smtClean="0">
                                <a:latin typeface="Cambria Math" panose="02040503050406030204" pitchFamily="18" charset="0"/>
                              </a:rPr>
                              <m:t>𝑔</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𝑓</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𝑐</m:t>
                        </m:r>
                      </m:e>
                    </m:rad>
                    <m:r>
                      <a:rPr lang="en-US" b="0" i="1" smtClean="0">
                        <a:latin typeface="Cambria Math" panose="02040503050406030204" pitchFamily="18" charset="0"/>
                      </a:rPr>
                      <m:t>,</m:t>
                    </m:r>
                    <m:r>
                      <a:rPr lang="el-GR" b="0" i="0" smtClean="0">
                        <a:latin typeface="Cambria Math" panose="02040503050406030204" pitchFamily="18" charset="0"/>
                      </a:rPr>
                      <m:t>  </m:t>
                    </m:r>
                    <m:r>
                      <m:rPr>
                        <m:sty m:val="p"/>
                      </m:rPr>
                      <a:rPr lang="el-GR" b="0" i="0" smtClean="0">
                        <a:latin typeface="Cambria Math" panose="02040503050406030204" pitchFamily="18" charset="0"/>
                      </a:rPr>
                      <m:t>αν</m:t>
                    </m:r>
                    <m:r>
                      <a:rPr lang="el-GR" b="0" i="0" smtClean="0">
                        <a:latin typeface="Cambria Math" panose="02040503050406030204" pitchFamily="18" charset="0"/>
                      </a:rPr>
                      <m:t> </m:t>
                    </m:r>
                    <m:r>
                      <m:rPr>
                        <m:sty m:val="p"/>
                      </m:rPr>
                      <a:rPr lang="el-GR" b="0" i="0" smtClean="0">
                        <a:latin typeface="Cambria Math" panose="02040503050406030204" pitchFamily="18" charset="0"/>
                      </a:rPr>
                      <m:t>και</m:t>
                    </m:r>
                    <m:r>
                      <a:rPr lang="el-GR" b="0" i="0" smtClean="0">
                        <a:latin typeface="Cambria Math" panose="02040503050406030204" pitchFamily="18" charset="0"/>
                      </a:rPr>
                      <m:t> </m:t>
                    </m:r>
                    <m:r>
                      <m:rPr>
                        <m:sty m:val="p"/>
                      </m:rPr>
                      <a:rPr lang="el-GR" b="0" i="0" smtClean="0">
                        <a:latin typeface="Cambria Math" panose="02040503050406030204" pitchFamily="18" charset="0"/>
                      </a:rPr>
                      <m:t>μόνον</m:t>
                    </m:r>
                    <m:r>
                      <a:rPr lang="el-GR" b="0" i="0" smtClean="0">
                        <a:latin typeface="Cambria Math" panose="02040503050406030204" pitchFamily="18" charset="0"/>
                      </a:rPr>
                      <m:t> </m:t>
                    </m:r>
                    <m:r>
                      <m:rPr>
                        <m:sty m:val="p"/>
                      </m:rPr>
                      <a:rPr lang="el-GR" b="0" i="0" smtClean="0">
                        <a:latin typeface="Cambria Math" panose="02040503050406030204" pitchFamily="18" charset="0"/>
                      </a:rPr>
                      <m:t>αν</m:t>
                    </m:r>
                    <m:r>
                      <a:rPr lang="el-GR" b="0" i="0"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𝑔</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𝑓</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&gt;0 </m:t>
                    </m:r>
                  </m:oMath>
                </a14:m>
                <a:endParaRPr lang="el-GR" dirty="0"/>
              </a:p>
              <a:p>
                <a:r>
                  <a:rPr lang="el-GR" b="1" u="sng" dirty="0"/>
                  <a:t>Απόδειξη της πιο πάνω πρότασης</a:t>
                </a:r>
                <a:r>
                  <a:rPr lang="el-GR" dirty="0"/>
                  <a:t>:</a:t>
                </a:r>
              </a:p>
              <a:p>
                <a:endParaRPr lang="en-GB" dirty="0"/>
              </a:p>
            </p:txBody>
          </p:sp>
        </mc:Choice>
        <mc:Fallback xmlns="">
          <p:sp>
            <p:nvSpPr>
              <p:cNvPr id="3" name="Content Placeholder 2">
                <a:extLst>
                  <a:ext uri="{FF2B5EF4-FFF2-40B4-BE49-F238E27FC236}">
                    <a16:creationId xmlns:a16="http://schemas.microsoft.com/office/drawing/2014/main" id="{9EF16890-052B-4803-BFCB-DDDAA8C12FA2}"/>
                  </a:ext>
                </a:extLst>
              </p:cNvPr>
              <p:cNvSpPr>
                <a:spLocks noGrp="1" noRot="1" noChangeAspect="1" noMove="1" noResize="1" noEditPoints="1" noAdjustHandles="1" noChangeArrowheads="1" noChangeShapeType="1" noTextEdit="1"/>
              </p:cNvSpPr>
              <p:nvPr>
                <p:ph idx="1"/>
              </p:nvPr>
            </p:nvSpPr>
            <p:spPr>
              <a:blipFill>
                <a:blip r:embed="rId3"/>
                <a:stretch>
                  <a:fillRect l="-1043" t="-2241" r="-4348"/>
                </a:stretch>
              </a:blipFill>
            </p:spPr>
            <p:txBody>
              <a:bodyPr/>
              <a:lstStyle/>
              <a:p>
                <a:r>
                  <a:rPr lang="en-GB">
                    <a:noFill/>
                  </a:rPr>
                  <a:t> </a:t>
                </a:r>
              </a:p>
            </p:txBody>
          </p:sp>
        </mc:Fallback>
      </mc:AlternateContent>
      <p:pic>
        <p:nvPicPr>
          <p:cNvPr id="4" name="Picture 3">
            <a:extLst>
              <a:ext uri="{FF2B5EF4-FFF2-40B4-BE49-F238E27FC236}">
                <a16:creationId xmlns:a16="http://schemas.microsoft.com/office/drawing/2014/main" id="{790AE6EE-9F54-4E91-B20D-80309D8EC366}"/>
              </a:ext>
            </a:extLst>
          </p:cNvPr>
          <p:cNvPicPr>
            <a:picLocks noChangeAspect="1"/>
          </p:cNvPicPr>
          <p:nvPr/>
        </p:nvPicPr>
        <p:blipFill>
          <a:blip r:embed="rId4"/>
          <a:stretch>
            <a:fillRect/>
          </a:stretch>
        </p:blipFill>
        <p:spPr>
          <a:xfrm>
            <a:off x="106532" y="3795529"/>
            <a:ext cx="6943991" cy="563407"/>
          </a:xfrm>
          <a:prstGeom prst="rect">
            <a:avLst/>
          </a:prstGeom>
        </p:spPr>
      </p:pic>
      <p:pic>
        <p:nvPicPr>
          <p:cNvPr id="5" name="Picture 4">
            <a:extLst>
              <a:ext uri="{FF2B5EF4-FFF2-40B4-BE49-F238E27FC236}">
                <a16:creationId xmlns:a16="http://schemas.microsoft.com/office/drawing/2014/main" id="{ED386654-B8F5-43F2-84AB-F3C47E5505EB}"/>
              </a:ext>
            </a:extLst>
          </p:cNvPr>
          <p:cNvPicPr>
            <a:picLocks noChangeAspect="1"/>
          </p:cNvPicPr>
          <p:nvPr/>
        </p:nvPicPr>
        <p:blipFill>
          <a:blip r:embed="rId5"/>
          <a:stretch>
            <a:fillRect/>
          </a:stretch>
        </p:blipFill>
        <p:spPr>
          <a:xfrm>
            <a:off x="106532" y="4493873"/>
            <a:ext cx="6943991" cy="541918"/>
          </a:xfrm>
          <a:prstGeom prst="rect">
            <a:avLst/>
          </a:prstGeom>
        </p:spPr>
      </p:pic>
      <p:pic>
        <p:nvPicPr>
          <p:cNvPr id="6" name="Picture 5">
            <a:extLst>
              <a:ext uri="{FF2B5EF4-FFF2-40B4-BE49-F238E27FC236}">
                <a16:creationId xmlns:a16="http://schemas.microsoft.com/office/drawing/2014/main" id="{9EBF577A-2EEB-4C04-B8B9-75110B833584}"/>
              </a:ext>
            </a:extLst>
          </p:cNvPr>
          <p:cNvPicPr>
            <a:picLocks noChangeAspect="1"/>
          </p:cNvPicPr>
          <p:nvPr/>
        </p:nvPicPr>
        <p:blipFill>
          <a:blip r:embed="rId6"/>
          <a:stretch>
            <a:fillRect/>
          </a:stretch>
        </p:blipFill>
        <p:spPr>
          <a:xfrm>
            <a:off x="6402465" y="4208487"/>
            <a:ext cx="5870347" cy="303141"/>
          </a:xfrm>
          <a:prstGeom prst="rect">
            <a:avLst/>
          </a:prstGeom>
        </p:spPr>
      </p:pic>
      <p:pic>
        <p:nvPicPr>
          <p:cNvPr id="7" name="Picture 6">
            <a:extLst>
              <a:ext uri="{FF2B5EF4-FFF2-40B4-BE49-F238E27FC236}">
                <a16:creationId xmlns:a16="http://schemas.microsoft.com/office/drawing/2014/main" id="{F4102F60-FF2F-4BDD-B442-5CB321591093}"/>
              </a:ext>
            </a:extLst>
          </p:cNvPr>
          <p:cNvPicPr>
            <a:picLocks noChangeAspect="1"/>
          </p:cNvPicPr>
          <p:nvPr/>
        </p:nvPicPr>
        <p:blipFill>
          <a:blip r:embed="rId7"/>
          <a:stretch>
            <a:fillRect/>
          </a:stretch>
        </p:blipFill>
        <p:spPr>
          <a:xfrm>
            <a:off x="186431" y="5220034"/>
            <a:ext cx="5233294" cy="772685"/>
          </a:xfrm>
          <a:prstGeom prst="rect">
            <a:avLst/>
          </a:prstGeom>
        </p:spPr>
      </p:pic>
      <p:pic>
        <p:nvPicPr>
          <p:cNvPr id="8" name="Picture 7">
            <a:extLst>
              <a:ext uri="{FF2B5EF4-FFF2-40B4-BE49-F238E27FC236}">
                <a16:creationId xmlns:a16="http://schemas.microsoft.com/office/drawing/2014/main" id="{19126865-4D20-41C0-8C63-0CA8C2F4C2DF}"/>
              </a:ext>
            </a:extLst>
          </p:cNvPr>
          <p:cNvPicPr>
            <a:picLocks noChangeAspect="1"/>
          </p:cNvPicPr>
          <p:nvPr/>
        </p:nvPicPr>
        <p:blipFill>
          <a:blip r:embed="rId8"/>
          <a:stretch>
            <a:fillRect/>
          </a:stretch>
        </p:blipFill>
        <p:spPr>
          <a:xfrm>
            <a:off x="376654" y="6097570"/>
            <a:ext cx="8501512" cy="644228"/>
          </a:xfrm>
          <a:prstGeom prst="rect">
            <a:avLst/>
          </a:prstGeom>
        </p:spPr>
      </p:pic>
    </p:spTree>
    <p:extLst>
      <p:ext uri="{BB962C8B-B14F-4D97-AF65-F5344CB8AC3E}">
        <p14:creationId xmlns:p14="http://schemas.microsoft.com/office/powerpoint/2010/main" val="402657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1)">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heel(1)">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heel(1)">
                                      <p:cBhvr>
                                        <p:cTn id="27" dur="2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heel(1)">
                                      <p:cBhvr>
                                        <p:cTn id="32" dur="2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heel(1)">
                                      <p:cBhvr>
                                        <p:cTn id="37" dur="20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heel(1)">
                                      <p:cBhvr>
                                        <p:cTn id="42" dur="20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heel(1)">
                                      <p:cBhvr>
                                        <p:cTn id="4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ACE78-A531-4299-9318-3F4E855DA10D}"/>
              </a:ext>
            </a:extLst>
          </p:cNvPr>
          <p:cNvSpPr>
            <a:spLocks noGrp="1"/>
          </p:cNvSpPr>
          <p:nvPr>
            <p:ph type="title"/>
          </p:nvPr>
        </p:nvSpPr>
        <p:spPr/>
        <p:txBody>
          <a:bodyPr/>
          <a:lstStyle/>
          <a:p>
            <a:pPr algn="ctr"/>
            <a:r>
              <a:rPr lang="el-GR" b="1" dirty="0"/>
              <a:t>ΘΕΣΗ ΕΥΘΕΙΑΣ ΚΥΚΛΟΥ</a:t>
            </a:r>
            <a:endParaRPr lang="en-GB" b="1" dirty="0"/>
          </a:p>
        </p:txBody>
      </p:sp>
      <p:pic>
        <p:nvPicPr>
          <p:cNvPr id="4" name="Content Placeholder 3">
            <a:extLst>
              <a:ext uri="{FF2B5EF4-FFF2-40B4-BE49-F238E27FC236}">
                <a16:creationId xmlns:a16="http://schemas.microsoft.com/office/drawing/2014/main" id="{F3EC2A77-FB3F-44A9-A654-82725C12C335}"/>
              </a:ext>
            </a:extLst>
          </p:cNvPr>
          <p:cNvPicPr>
            <a:picLocks noGrp="1" noChangeAspect="1"/>
          </p:cNvPicPr>
          <p:nvPr>
            <p:ph idx="1"/>
          </p:nvPr>
        </p:nvPicPr>
        <p:blipFill>
          <a:blip r:embed="rId2"/>
          <a:stretch>
            <a:fillRect/>
          </a:stretch>
        </p:blipFill>
        <p:spPr>
          <a:xfrm>
            <a:off x="1250457" y="1409700"/>
            <a:ext cx="10401300" cy="2019300"/>
          </a:xfrm>
          <a:prstGeom prst="rect">
            <a:avLst/>
          </a:prstGeom>
        </p:spPr>
      </p:pic>
      <p:pic>
        <p:nvPicPr>
          <p:cNvPr id="5" name="Picture 4">
            <a:extLst>
              <a:ext uri="{FF2B5EF4-FFF2-40B4-BE49-F238E27FC236}">
                <a16:creationId xmlns:a16="http://schemas.microsoft.com/office/drawing/2014/main" id="{971DCC5C-97A8-4671-A753-556D29A95094}"/>
              </a:ext>
            </a:extLst>
          </p:cNvPr>
          <p:cNvPicPr>
            <a:picLocks noChangeAspect="1"/>
          </p:cNvPicPr>
          <p:nvPr/>
        </p:nvPicPr>
        <p:blipFill>
          <a:blip r:embed="rId3"/>
          <a:stretch>
            <a:fillRect/>
          </a:stretch>
        </p:blipFill>
        <p:spPr>
          <a:xfrm>
            <a:off x="838200" y="3799245"/>
            <a:ext cx="2762250" cy="2606317"/>
          </a:xfrm>
          <a:prstGeom prst="rect">
            <a:avLst/>
          </a:prstGeom>
        </p:spPr>
      </p:pic>
      <p:pic>
        <p:nvPicPr>
          <p:cNvPr id="6" name="Picture 5">
            <a:extLst>
              <a:ext uri="{FF2B5EF4-FFF2-40B4-BE49-F238E27FC236}">
                <a16:creationId xmlns:a16="http://schemas.microsoft.com/office/drawing/2014/main" id="{4004AA76-CBB9-4140-871E-B8D5557F9F53}"/>
              </a:ext>
            </a:extLst>
          </p:cNvPr>
          <p:cNvPicPr>
            <a:picLocks noChangeAspect="1"/>
          </p:cNvPicPr>
          <p:nvPr/>
        </p:nvPicPr>
        <p:blipFill>
          <a:blip r:embed="rId4"/>
          <a:stretch>
            <a:fillRect/>
          </a:stretch>
        </p:blipFill>
        <p:spPr>
          <a:xfrm>
            <a:off x="4276725" y="3773317"/>
            <a:ext cx="2581275" cy="2719558"/>
          </a:xfrm>
          <a:prstGeom prst="rect">
            <a:avLst/>
          </a:prstGeom>
        </p:spPr>
      </p:pic>
      <p:pic>
        <p:nvPicPr>
          <p:cNvPr id="7" name="Picture 6">
            <a:extLst>
              <a:ext uri="{FF2B5EF4-FFF2-40B4-BE49-F238E27FC236}">
                <a16:creationId xmlns:a16="http://schemas.microsoft.com/office/drawing/2014/main" id="{FE794940-6E90-46F8-8757-4530AF463773}"/>
              </a:ext>
            </a:extLst>
          </p:cNvPr>
          <p:cNvPicPr>
            <a:picLocks noChangeAspect="1"/>
          </p:cNvPicPr>
          <p:nvPr/>
        </p:nvPicPr>
        <p:blipFill>
          <a:blip r:embed="rId5"/>
          <a:stretch>
            <a:fillRect/>
          </a:stretch>
        </p:blipFill>
        <p:spPr>
          <a:xfrm>
            <a:off x="7686675" y="3873329"/>
            <a:ext cx="2714930" cy="2533451"/>
          </a:xfrm>
          <a:prstGeom prst="rect">
            <a:avLst/>
          </a:prstGeom>
        </p:spPr>
      </p:pic>
    </p:spTree>
    <p:extLst>
      <p:ext uri="{BB962C8B-B14F-4D97-AF65-F5344CB8AC3E}">
        <p14:creationId xmlns:p14="http://schemas.microsoft.com/office/powerpoint/2010/main" val="3689483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1)">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34623706-7C52-4903-986F-9BD9D4933C4D}"/>
                  </a:ext>
                </a:extLst>
              </p:cNvPr>
              <p:cNvSpPr>
                <a:spLocks noGrp="1"/>
              </p:cNvSpPr>
              <p:nvPr>
                <p:ph type="title"/>
              </p:nvPr>
            </p:nvSpPr>
            <p:spPr/>
            <p:txBody>
              <a:bodyPr>
                <a:noAutofit/>
              </a:bodyPr>
              <a:lstStyle/>
              <a:p>
                <a:r>
                  <a:rPr lang="el-GR" sz="2800" b="1" dirty="0"/>
                  <a:t>Έστω ο ΄Κ:</a:t>
                </a:r>
                <a14:m>
                  <m:oMath xmlns:m="http://schemas.openxmlformats.org/officeDocument/2006/math">
                    <m:r>
                      <a:rPr lang="el-GR" sz="2800" b="1" i="0" smtClean="0">
                        <a:latin typeface="Cambria Math" panose="02040503050406030204" pitchFamily="18" charset="0"/>
                      </a:rPr>
                      <m:t> </m:t>
                    </m:r>
                    <m:sSup>
                      <m:sSupPr>
                        <m:ctrlPr>
                          <a:rPr lang="en-US" sz="2800" b="1" i="1" smtClean="0">
                            <a:latin typeface="Cambria Math" panose="02040503050406030204" pitchFamily="18" charset="0"/>
                          </a:rPr>
                        </m:ctrlPr>
                      </m:sSupPr>
                      <m:e>
                        <m:r>
                          <a:rPr lang="en-US" sz="2800" b="1" i="1" smtClean="0">
                            <a:latin typeface="Cambria Math" panose="02040503050406030204" pitchFamily="18" charset="0"/>
                          </a:rPr>
                          <m:t>𝒙</m:t>
                        </m:r>
                      </m:e>
                      <m:sup>
                        <m:r>
                          <a:rPr lang="en-US" sz="2800" b="1" i="1" smtClean="0">
                            <a:latin typeface="Cambria Math" panose="02040503050406030204" pitchFamily="18" charset="0"/>
                          </a:rPr>
                          <m:t>𝟐</m:t>
                        </m:r>
                      </m:sup>
                    </m:sSup>
                    <m:r>
                      <a:rPr lang="en-US" sz="2800" b="1" i="1" smtClean="0">
                        <a:latin typeface="Cambria Math" panose="02040503050406030204" pitchFamily="18" charset="0"/>
                      </a:rPr>
                      <m:t>+</m:t>
                    </m:r>
                    <m:sSup>
                      <m:sSupPr>
                        <m:ctrlPr>
                          <a:rPr lang="en-US" sz="2800" b="1" i="1" smtClean="0">
                            <a:latin typeface="Cambria Math" panose="02040503050406030204" pitchFamily="18" charset="0"/>
                          </a:rPr>
                        </m:ctrlPr>
                      </m:sSupPr>
                      <m:e>
                        <m:r>
                          <a:rPr lang="en-US" sz="2800" b="1" i="1" smtClean="0">
                            <a:latin typeface="Cambria Math" panose="02040503050406030204" pitchFamily="18" charset="0"/>
                          </a:rPr>
                          <m:t>𝒚</m:t>
                        </m:r>
                      </m:e>
                      <m:sup>
                        <m:r>
                          <a:rPr lang="en-US" sz="2800" b="1" i="1" smtClean="0">
                            <a:latin typeface="Cambria Math" panose="02040503050406030204" pitchFamily="18" charset="0"/>
                          </a:rPr>
                          <m:t>𝟐</m:t>
                        </m:r>
                      </m:sup>
                    </m:sSup>
                    <m:r>
                      <a:rPr lang="en-US" sz="2800" b="1" i="1" smtClean="0">
                        <a:latin typeface="Cambria Math" panose="02040503050406030204" pitchFamily="18" charset="0"/>
                      </a:rPr>
                      <m:t>+</m:t>
                    </m:r>
                    <m:r>
                      <a:rPr lang="en-US" sz="2800" b="1" i="1" smtClean="0">
                        <a:latin typeface="Cambria Math" panose="02040503050406030204" pitchFamily="18" charset="0"/>
                      </a:rPr>
                      <m:t>𝟐</m:t>
                    </m:r>
                    <m:r>
                      <a:rPr lang="en-US" sz="2800" b="1" i="1" smtClean="0">
                        <a:latin typeface="Cambria Math" panose="02040503050406030204" pitchFamily="18" charset="0"/>
                      </a:rPr>
                      <m:t>𝒈𝒙</m:t>
                    </m:r>
                    <m:r>
                      <a:rPr lang="en-US" sz="2800" b="1" i="1" smtClean="0">
                        <a:latin typeface="Cambria Math" panose="02040503050406030204" pitchFamily="18" charset="0"/>
                      </a:rPr>
                      <m:t>+</m:t>
                    </m:r>
                    <m:r>
                      <a:rPr lang="en-US" sz="2800" b="1" i="1" smtClean="0">
                        <a:latin typeface="Cambria Math" panose="02040503050406030204" pitchFamily="18" charset="0"/>
                      </a:rPr>
                      <m:t>𝟐</m:t>
                    </m:r>
                    <m:r>
                      <a:rPr lang="en-US" sz="2800" b="1" i="1" smtClean="0">
                        <a:latin typeface="Cambria Math" panose="02040503050406030204" pitchFamily="18" charset="0"/>
                      </a:rPr>
                      <m:t>𝒇𝒚</m:t>
                    </m:r>
                    <m:r>
                      <a:rPr lang="en-US" sz="2800" b="1" i="1" smtClean="0">
                        <a:latin typeface="Cambria Math" panose="02040503050406030204" pitchFamily="18" charset="0"/>
                      </a:rPr>
                      <m:t>+</m:t>
                    </m:r>
                    <m:r>
                      <a:rPr lang="en-US" sz="2800" b="1" i="1" smtClean="0">
                        <a:latin typeface="Cambria Math" panose="02040503050406030204" pitchFamily="18" charset="0"/>
                      </a:rPr>
                      <m:t>𝒄</m:t>
                    </m:r>
                    <m:r>
                      <a:rPr lang="en-US" sz="2800" b="1" i="1" smtClean="0">
                        <a:latin typeface="Cambria Math" panose="02040503050406030204" pitchFamily="18" charset="0"/>
                      </a:rPr>
                      <m:t>=</m:t>
                    </m:r>
                    <m:r>
                      <a:rPr lang="en-US" sz="2800" b="1" i="1" smtClean="0">
                        <a:latin typeface="Cambria Math" panose="02040503050406030204" pitchFamily="18" charset="0"/>
                      </a:rPr>
                      <m:t>𝟎</m:t>
                    </m:r>
                  </m:oMath>
                </a14:m>
                <a:r>
                  <a:rPr lang="en-GB" sz="2800" b="1" dirty="0"/>
                  <a:t> </a:t>
                </a:r>
                <a:r>
                  <a:rPr lang="el-GR" sz="2800" b="1" dirty="0"/>
                  <a:t>και η ευθεία       </a:t>
                </a:r>
                <a14:m>
                  <m:oMath xmlns:m="http://schemas.openxmlformats.org/officeDocument/2006/math">
                    <m:r>
                      <a:rPr lang="en-US" sz="2800" b="1" i="1" smtClean="0">
                        <a:latin typeface="Cambria Math" panose="02040503050406030204" pitchFamily="18" charset="0"/>
                      </a:rPr>
                      <m:t>𝒚</m:t>
                    </m:r>
                    <m:r>
                      <a:rPr lang="en-US" sz="2800" b="1" i="1" smtClean="0">
                        <a:latin typeface="Cambria Math" panose="02040503050406030204" pitchFamily="18" charset="0"/>
                      </a:rPr>
                      <m:t>=</m:t>
                    </m:r>
                    <m:r>
                      <a:rPr lang="el-GR" sz="2800" b="1" i="1" smtClean="0">
                        <a:latin typeface="Cambria Math" panose="02040503050406030204" pitchFamily="18" charset="0"/>
                      </a:rPr>
                      <m:t>𝝀</m:t>
                    </m:r>
                    <m:r>
                      <a:rPr lang="en-US" sz="2800" b="1" i="1" smtClean="0">
                        <a:latin typeface="Cambria Math" panose="02040503050406030204" pitchFamily="18" charset="0"/>
                      </a:rPr>
                      <m:t>𝒙</m:t>
                    </m:r>
                    <m:r>
                      <a:rPr lang="en-US" sz="2800" b="1" i="1" smtClean="0">
                        <a:latin typeface="Cambria Math" panose="02040503050406030204" pitchFamily="18" charset="0"/>
                      </a:rPr>
                      <m:t>+</m:t>
                    </m:r>
                    <m:r>
                      <a:rPr lang="el-GR" sz="2800" b="1" i="1" smtClean="0">
                        <a:latin typeface="Cambria Math" panose="02040503050406030204" pitchFamily="18" charset="0"/>
                      </a:rPr>
                      <m:t>𝜷</m:t>
                    </m:r>
                    <m:r>
                      <a:rPr lang="el-GR" sz="2800" b="1" i="1" smtClean="0">
                        <a:latin typeface="Cambria Math" panose="02040503050406030204" pitchFamily="18" charset="0"/>
                      </a:rPr>
                      <m:t>.</m:t>
                    </m:r>
                  </m:oMath>
                </a14:m>
                <a:r>
                  <a:rPr lang="el-GR" sz="2800" b="1" dirty="0"/>
                  <a:t> Εάν αντικαταστήσουμε την ευθεία πάνω στον κύκλο τότε θα δημιουργήσουμε μία 2</a:t>
                </a:r>
                <a:r>
                  <a:rPr lang="el-GR" sz="2800" b="1" baseline="30000" dirty="0"/>
                  <a:t>ου</a:t>
                </a:r>
                <a:r>
                  <a:rPr lang="el-GR" sz="2800" b="1" dirty="0"/>
                  <a:t> βαθμού εξίσωση η οποία: </a:t>
                </a:r>
                <a:endParaRPr lang="en-GB" sz="2800" b="1" dirty="0"/>
              </a:p>
            </p:txBody>
          </p:sp>
        </mc:Choice>
        <mc:Fallback xmlns="">
          <p:sp>
            <p:nvSpPr>
              <p:cNvPr id="2" name="Title 1">
                <a:extLst>
                  <a:ext uri="{FF2B5EF4-FFF2-40B4-BE49-F238E27FC236}">
                    <a16:creationId xmlns:a16="http://schemas.microsoft.com/office/drawing/2014/main" id="{34623706-7C52-4903-986F-9BD9D4933C4D}"/>
                  </a:ext>
                </a:extLst>
              </p:cNvPr>
              <p:cNvSpPr>
                <a:spLocks noGrp="1" noRot="1" noChangeAspect="1" noMove="1" noResize="1" noEditPoints="1" noAdjustHandles="1" noChangeArrowheads="1" noChangeShapeType="1" noTextEdit="1"/>
              </p:cNvSpPr>
              <p:nvPr>
                <p:ph type="title"/>
              </p:nvPr>
            </p:nvSpPr>
            <p:spPr>
              <a:blipFill>
                <a:blip r:embed="rId2"/>
                <a:stretch>
                  <a:fillRect l="-1217" t="-4147" b="-10599"/>
                </a:stretch>
              </a:blipFill>
            </p:spPr>
            <p:txBody>
              <a:bodyPr/>
              <a:lstStyle/>
              <a:p>
                <a:r>
                  <a:rPr lang="en-GB">
                    <a:noFill/>
                  </a:rPr>
                  <a:t> </a:t>
                </a:r>
              </a:p>
            </p:txBody>
          </p:sp>
        </mc:Fallback>
      </mc:AlternateContent>
      <p:pic>
        <p:nvPicPr>
          <p:cNvPr id="4" name="Content Placeholder 3">
            <a:extLst>
              <a:ext uri="{FF2B5EF4-FFF2-40B4-BE49-F238E27FC236}">
                <a16:creationId xmlns:a16="http://schemas.microsoft.com/office/drawing/2014/main" id="{F34FAC2D-A210-4EAF-8094-93A6FB4948AC}"/>
              </a:ext>
            </a:extLst>
          </p:cNvPr>
          <p:cNvPicPr>
            <a:picLocks noGrp="1" noChangeAspect="1"/>
          </p:cNvPicPr>
          <p:nvPr>
            <p:ph idx="1"/>
          </p:nvPr>
        </p:nvPicPr>
        <p:blipFill>
          <a:blip r:embed="rId3"/>
          <a:stretch>
            <a:fillRect/>
          </a:stretch>
        </p:blipFill>
        <p:spPr>
          <a:xfrm>
            <a:off x="999246" y="1834767"/>
            <a:ext cx="5718561" cy="1594233"/>
          </a:xfrm>
          <a:prstGeom prst="rect">
            <a:avLst/>
          </a:prstGeom>
        </p:spPr>
      </p:pic>
      <p:pic>
        <p:nvPicPr>
          <p:cNvPr id="5" name="Picture 4">
            <a:extLst>
              <a:ext uri="{FF2B5EF4-FFF2-40B4-BE49-F238E27FC236}">
                <a16:creationId xmlns:a16="http://schemas.microsoft.com/office/drawing/2014/main" id="{2B3A2041-9DF3-427B-8A9B-4C15042B3AAE}"/>
              </a:ext>
            </a:extLst>
          </p:cNvPr>
          <p:cNvPicPr>
            <a:picLocks noChangeAspect="1"/>
          </p:cNvPicPr>
          <p:nvPr/>
        </p:nvPicPr>
        <p:blipFill>
          <a:blip r:embed="rId4"/>
          <a:stretch>
            <a:fillRect/>
          </a:stretch>
        </p:blipFill>
        <p:spPr>
          <a:xfrm>
            <a:off x="999246" y="3429000"/>
            <a:ext cx="5717682" cy="1715305"/>
          </a:xfrm>
          <a:prstGeom prst="rect">
            <a:avLst/>
          </a:prstGeom>
        </p:spPr>
      </p:pic>
      <p:pic>
        <p:nvPicPr>
          <p:cNvPr id="6" name="Picture 5">
            <a:extLst>
              <a:ext uri="{FF2B5EF4-FFF2-40B4-BE49-F238E27FC236}">
                <a16:creationId xmlns:a16="http://schemas.microsoft.com/office/drawing/2014/main" id="{75922CE0-0990-43BE-A0C9-DECB0D991269}"/>
              </a:ext>
            </a:extLst>
          </p:cNvPr>
          <p:cNvPicPr>
            <a:picLocks noChangeAspect="1"/>
          </p:cNvPicPr>
          <p:nvPr/>
        </p:nvPicPr>
        <p:blipFill>
          <a:blip r:embed="rId5"/>
          <a:stretch>
            <a:fillRect/>
          </a:stretch>
        </p:blipFill>
        <p:spPr>
          <a:xfrm>
            <a:off x="999246" y="5129394"/>
            <a:ext cx="6005513" cy="1728606"/>
          </a:xfrm>
          <a:prstGeom prst="rect">
            <a:avLst/>
          </a:prstGeom>
        </p:spPr>
      </p:pic>
      <p:pic>
        <p:nvPicPr>
          <p:cNvPr id="7" name="Picture 6">
            <a:extLst>
              <a:ext uri="{FF2B5EF4-FFF2-40B4-BE49-F238E27FC236}">
                <a16:creationId xmlns:a16="http://schemas.microsoft.com/office/drawing/2014/main" id="{9D389823-2877-4ED6-90FD-CE818BD1CE68}"/>
              </a:ext>
            </a:extLst>
          </p:cNvPr>
          <p:cNvPicPr>
            <a:picLocks noChangeAspect="1"/>
          </p:cNvPicPr>
          <p:nvPr/>
        </p:nvPicPr>
        <p:blipFill>
          <a:blip r:embed="rId6"/>
          <a:stretch>
            <a:fillRect/>
          </a:stretch>
        </p:blipFill>
        <p:spPr>
          <a:xfrm>
            <a:off x="6996193" y="3442717"/>
            <a:ext cx="4357607" cy="1728606"/>
          </a:xfrm>
          <a:prstGeom prst="rect">
            <a:avLst/>
          </a:prstGeom>
        </p:spPr>
      </p:pic>
    </p:spTree>
    <p:extLst>
      <p:ext uri="{BB962C8B-B14F-4D97-AF65-F5344CB8AC3E}">
        <p14:creationId xmlns:p14="http://schemas.microsoft.com/office/powerpoint/2010/main" val="20770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1)">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E37B7-91ED-4CD7-9F58-04A02607E76C}"/>
              </a:ext>
            </a:extLst>
          </p:cNvPr>
          <p:cNvSpPr>
            <a:spLocks noGrp="1"/>
          </p:cNvSpPr>
          <p:nvPr>
            <p:ph type="title"/>
          </p:nvPr>
        </p:nvSpPr>
        <p:spPr/>
        <p:txBody>
          <a:bodyPr/>
          <a:lstStyle/>
          <a:p>
            <a:r>
              <a:rPr lang="el-GR" dirty="0"/>
              <a:t>Εξίσωση Εφαπτομένης Κύκλου Σε Σημείο του</a:t>
            </a:r>
            <a:endParaRPr lang="en-GB" dirty="0"/>
          </a:p>
        </p:txBody>
      </p:sp>
      <p:pic>
        <p:nvPicPr>
          <p:cNvPr id="4" name="Content Placeholder 3">
            <a:extLst>
              <a:ext uri="{FF2B5EF4-FFF2-40B4-BE49-F238E27FC236}">
                <a16:creationId xmlns:a16="http://schemas.microsoft.com/office/drawing/2014/main" id="{1476C09F-BECD-48BC-B538-DA99D62201A9}"/>
              </a:ext>
            </a:extLst>
          </p:cNvPr>
          <p:cNvPicPr>
            <a:picLocks noGrp="1" noChangeAspect="1"/>
          </p:cNvPicPr>
          <p:nvPr>
            <p:ph idx="1"/>
          </p:nvPr>
        </p:nvPicPr>
        <p:blipFill>
          <a:blip r:embed="rId2"/>
          <a:stretch>
            <a:fillRect/>
          </a:stretch>
        </p:blipFill>
        <p:spPr>
          <a:xfrm>
            <a:off x="838200" y="1972137"/>
            <a:ext cx="5188500" cy="3309476"/>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2CEE7B8-B2C8-4C97-B02F-BED4F7560DB0}"/>
                  </a:ext>
                </a:extLst>
              </p:cNvPr>
              <p:cNvSpPr txBox="1"/>
              <p:nvPr/>
            </p:nvSpPr>
            <p:spPr>
              <a:xfrm>
                <a:off x="6696075" y="2438400"/>
                <a:ext cx="5489260" cy="1876283"/>
              </a:xfrm>
              <a:prstGeom prst="rect">
                <a:avLst/>
              </a:prstGeom>
              <a:noFill/>
            </p:spPr>
            <p:txBody>
              <a:bodyPr wrap="none" rtlCol="0">
                <a:spAutoFit/>
              </a:bodyPr>
              <a:lstStyle/>
              <a:p>
                <a:r>
                  <a:rPr lang="el-GR" dirty="0"/>
                  <a:t>Σε αυτή την περίπτωση δουλεύουμε όπως δουλεύουμε </a:t>
                </a:r>
              </a:p>
              <a:p>
                <a:r>
                  <a:rPr lang="el-GR" dirty="0"/>
                  <a:t>Για κάθε καμπύλη που μας ζητείται να βρούμε εξίσωση </a:t>
                </a:r>
              </a:p>
              <a:p>
                <a:r>
                  <a:rPr lang="el-GR" dirty="0"/>
                  <a:t>εφαπτομένης. Δηλαδή, θα βρούμε τη κλίση της </a:t>
                </a:r>
                <a:r>
                  <a:rPr lang="el-GR" dirty="0" err="1"/>
                  <a:t>εφαπτο</a:t>
                </a:r>
                <a:r>
                  <a:rPr lang="el-GR" dirty="0"/>
                  <a:t>-</a:t>
                </a:r>
              </a:p>
              <a:p>
                <a:r>
                  <a:rPr lang="el-GR" dirty="0" err="1"/>
                  <a:t>μένης</a:t>
                </a:r>
                <a:r>
                  <a:rPr lang="el-GR" dirty="0"/>
                  <a:t> με χρήση παραγώγου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𝑑𝑦</m:t>
                        </m:r>
                      </m:num>
                      <m:den>
                        <m:r>
                          <a:rPr lang="en-US" b="0" i="1" smtClean="0">
                            <a:latin typeface="Cambria Math" panose="02040503050406030204" pitchFamily="18" charset="0"/>
                          </a:rPr>
                          <m:t>𝑑𝑥</m:t>
                        </m:r>
                      </m:den>
                    </m:f>
                  </m:oMath>
                </a14:m>
                <a:r>
                  <a:rPr lang="en-US" dirty="0"/>
                  <a:t>) </a:t>
                </a:r>
                <a:r>
                  <a:rPr lang="el-GR" dirty="0"/>
                  <a:t>και ακολούθως θα</a:t>
                </a:r>
              </a:p>
              <a:p>
                <a:r>
                  <a:rPr lang="el-GR" dirty="0"/>
                  <a:t>Χρησιμοποιήσουμε το γνωστό τύπο :</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l-GR" b="0" i="1" smtClean="0">
                          <a:latin typeface="Cambria Math" panose="02040503050406030204" pitchFamily="18" charset="0"/>
                        </a:rPr>
                        <m:t>𝜆</m:t>
                      </m:r>
                      <m:r>
                        <a:rPr lang="el-GR"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oMath>
                  </m:oMathPara>
                </a14:m>
                <a:endParaRPr lang="en-GB" dirty="0"/>
              </a:p>
            </p:txBody>
          </p:sp>
        </mc:Choice>
        <mc:Fallback xmlns="">
          <p:sp>
            <p:nvSpPr>
              <p:cNvPr id="5" name="TextBox 4">
                <a:extLst>
                  <a:ext uri="{FF2B5EF4-FFF2-40B4-BE49-F238E27FC236}">
                    <a16:creationId xmlns:a16="http://schemas.microsoft.com/office/drawing/2014/main" id="{22CEE7B8-B2C8-4C97-B02F-BED4F7560DB0}"/>
                  </a:ext>
                </a:extLst>
              </p:cNvPr>
              <p:cNvSpPr txBox="1">
                <a:spLocks noRot="1" noChangeAspect="1" noMove="1" noResize="1" noEditPoints="1" noAdjustHandles="1" noChangeArrowheads="1" noChangeShapeType="1" noTextEdit="1"/>
              </p:cNvSpPr>
              <p:nvPr/>
            </p:nvSpPr>
            <p:spPr>
              <a:xfrm>
                <a:off x="6696075" y="2438400"/>
                <a:ext cx="5489260" cy="1876283"/>
              </a:xfrm>
              <a:prstGeom prst="rect">
                <a:avLst/>
              </a:prstGeom>
              <a:blipFill>
                <a:blip r:embed="rId3"/>
                <a:stretch>
                  <a:fillRect l="-888" t="-1623" r="-333" b="-162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9DE0E6C-D6EC-4741-B8C8-0111ECCC0AE1}"/>
                  </a:ext>
                </a:extLst>
              </p:cNvPr>
              <p:cNvSpPr txBox="1"/>
              <p:nvPr/>
            </p:nvSpPr>
            <p:spPr>
              <a:xfrm>
                <a:off x="5575177" y="4824398"/>
                <a:ext cx="6495561" cy="1477328"/>
              </a:xfrm>
              <a:prstGeom prst="rect">
                <a:avLst/>
              </a:prstGeom>
              <a:noFill/>
            </p:spPr>
            <p:txBody>
              <a:bodyPr wrap="none" rtlCol="0">
                <a:spAutoFit/>
              </a:bodyPr>
              <a:lstStyle/>
              <a:p>
                <a:r>
                  <a:rPr lang="el-GR" dirty="0"/>
                  <a:t>Εναλλακτικά θα μπορούσαμε να βρούμε την κλίση του ΚΑ(σχήμα)</a:t>
                </a:r>
              </a:p>
              <a:p>
                <a:r>
                  <a:rPr lang="el-GR" dirty="0"/>
                  <a:t>ακολούθως αφού το ΚΑ</a:t>
                </a:r>
                <a14:m>
                  <m:oMath xmlns:m="http://schemas.openxmlformats.org/officeDocument/2006/math">
                    <m:r>
                      <a:rPr lang="el-GR" i="1" smtClean="0">
                        <a:latin typeface="Cambria Math" panose="02040503050406030204" pitchFamily="18" charset="0"/>
                        <a:ea typeface="Cambria Math" panose="02040503050406030204" pitchFamily="18" charset="0"/>
                      </a:rPr>
                      <m:t>⊥</m:t>
                    </m:r>
                  </m:oMath>
                </a14:m>
                <a:r>
                  <a:rPr lang="el-GR" dirty="0" err="1"/>
                  <a:t>εφ</a:t>
                </a:r>
                <a:r>
                  <a:rPr lang="el-GR" dirty="0"/>
                  <a:t>/</a:t>
                </a:r>
                <a:r>
                  <a:rPr lang="el-GR" dirty="0" err="1"/>
                  <a:t>νη</a:t>
                </a:r>
                <a:r>
                  <a:rPr lang="el-GR" dirty="0"/>
                  <a:t> , μπορούμε να βρούμε την κλίση</a:t>
                </a:r>
              </a:p>
              <a:p>
                <a:r>
                  <a:rPr lang="el-GR" dirty="0"/>
                  <a:t>της εφαπτομένης και πάλι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r>
                      <a:rPr lang="en-US" i="1">
                        <a:latin typeface="Cambria Math" panose="02040503050406030204" pitchFamily="18" charset="0"/>
                      </a:rPr>
                      <m:t>=</m:t>
                    </m:r>
                    <m:r>
                      <a:rPr lang="el-GR" i="1">
                        <a:latin typeface="Cambria Math" panose="02040503050406030204" pitchFamily="18" charset="0"/>
                      </a:rPr>
                      <m:t>𝜆</m:t>
                    </m:r>
                    <m:r>
                      <a:rPr lang="el-GR"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oMath>
                </a14:m>
                <a:r>
                  <a:rPr lang="el-GR" dirty="0"/>
                  <a:t> και έχουμε την </a:t>
                </a:r>
              </a:p>
              <a:p>
                <a:r>
                  <a:rPr lang="el-GR" dirty="0"/>
                  <a:t>εξίσωση της εφαπτομένης.</a:t>
                </a:r>
                <a:endParaRPr lang="en-GB" dirty="0"/>
              </a:p>
              <a:p>
                <a:endParaRPr lang="en-GB" dirty="0"/>
              </a:p>
            </p:txBody>
          </p:sp>
        </mc:Choice>
        <mc:Fallback xmlns="">
          <p:sp>
            <p:nvSpPr>
              <p:cNvPr id="6" name="TextBox 5">
                <a:extLst>
                  <a:ext uri="{FF2B5EF4-FFF2-40B4-BE49-F238E27FC236}">
                    <a16:creationId xmlns:a16="http://schemas.microsoft.com/office/drawing/2014/main" id="{B9DE0E6C-D6EC-4741-B8C8-0111ECCC0AE1}"/>
                  </a:ext>
                </a:extLst>
              </p:cNvPr>
              <p:cNvSpPr txBox="1">
                <a:spLocks noRot="1" noChangeAspect="1" noMove="1" noResize="1" noEditPoints="1" noAdjustHandles="1" noChangeArrowheads="1" noChangeShapeType="1" noTextEdit="1"/>
              </p:cNvSpPr>
              <p:nvPr/>
            </p:nvSpPr>
            <p:spPr>
              <a:xfrm>
                <a:off x="5575177" y="4824398"/>
                <a:ext cx="6495561" cy="1477328"/>
              </a:xfrm>
              <a:prstGeom prst="rect">
                <a:avLst/>
              </a:prstGeom>
              <a:blipFill>
                <a:blip r:embed="rId4"/>
                <a:stretch>
                  <a:fillRect l="-845" t="-2058"/>
                </a:stretch>
              </a:blipFill>
            </p:spPr>
            <p:txBody>
              <a:bodyPr/>
              <a:lstStyle/>
              <a:p>
                <a:r>
                  <a:rPr lang="en-GB">
                    <a:noFill/>
                  </a:rPr>
                  <a:t> </a:t>
                </a:r>
              </a:p>
            </p:txBody>
          </p:sp>
        </mc:Fallback>
      </mc:AlternateContent>
    </p:spTree>
    <p:extLst>
      <p:ext uri="{BB962C8B-B14F-4D97-AF65-F5344CB8AC3E}">
        <p14:creationId xmlns:p14="http://schemas.microsoft.com/office/powerpoint/2010/main" val="3390024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BFFFE-19E7-4A3D-A10F-DFAD246B174A}"/>
              </a:ext>
            </a:extLst>
          </p:cNvPr>
          <p:cNvSpPr>
            <a:spLocks noGrp="1"/>
          </p:cNvSpPr>
          <p:nvPr>
            <p:ph type="title"/>
          </p:nvPr>
        </p:nvSpPr>
        <p:spPr/>
        <p:txBody>
          <a:bodyPr/>
          <a:lstStyle/>
          <a:p>
            <a:pPr algn="ctr"/>
            <a:r>
              <a:rPr lang="el-GR" b="1" dirty="0"/>
              <a:t>Εφαπτόμενες Κύκλου που Άγονται από σημείο εκτός Κύκλου</a:t>
            </a:r>
            <a:endParaRPr lang="en-GB" b="1" dirty="0"/>
          </a:p>
        </p:txBody>
      </p:sp>
      <p:pic>
        <p:nvPicPr>
          <p:cNvPr id="4" name="Content Placeholder 3">
            <a:extLst>
              <a:ext uri="{FF2B5EF4-FFF2-40B4-BE49-F238E27FC236}">
                <a16:creationId xmlns:a16="http://schemas.microsoft.com/office/drawing/2014/main" id="{4C06CBD0-0F6C-44FE-9924-141CEBB6730B}"/>
              </a:ext>
            </a:extLst>
          </p:cNvPr>
          <p:cNvPicPr>
            <a:picLocks noGrp="1" noChangeAspect="1"/>
          </p:cNvPicPr>
          <p:nvPr>
            <p:ph idx="1"/>
          </p:nvPr>
        </p:nvPicPr>
        <p:blipFill>
          <a:blip r:embed="rId2"/>
          <a:stretch>
            <a:fillRect/>
          </a:stretch>
        </p:blipFill>
        <p:spPr>
          <a:xfrm>
            <a:off x="838200" y="1690688"/>
            <a:ext cx="4310849" cy="2957709"/>
          </a:xfrm>
          <a:prstGeom prst="rect">
            <a:avLst/>
          </a:prstGeom>
        </p:spPr>
      </p:pic>
      <p:sp>
        <p:nvSpPr>
          <p:cNvPr id="5" name="TextBox 4">
            <a:extLst>
              <a:ext uri="{FF2B5EF4-FFF2-40B4-BE49-F238E27FC236}">
                <a16:creationId xmlns:a16="http://schemas.microsoft.com/office/drawing/2014/main" id="{6F99E0C8-CA3E-415F-8FB6-96D1D6A650AE}"/>
              </a:ext>
            </a:extLst>
          </p:cNvPr>
          <p:cNvSpPr txBox="1"/>
          <p:nvPr/>
        </p:nvSpPr>
        <p:spPr>
          <a:xfrm>
            <a:off x="5764728" y="1798596"/>
            <a:ext cx="6427272" cy="646331"/>
          </a:xfrm>
          <a:prstGeom prst="rect">
            <a:avLst/>
          </a:prstGeom>
          <a:noFill/>
        </p:spPr>
        <p:txBody>
          <a:bodyPr wrap="none" rtlCol="0">
            <a:spAutoFit/>
          </a:bodyPr>
          <a:lstStyle/>
          <a:p>
            <a:r>
              <a:rPr lang="el-GR" b="1" i="1" u="sng" dirty="0"/>
              <a:t>Ζητούμενο</a:t>
            </a:r>
            <a:r>
              <a:rPr lang="el-GR" dirty="0"/>
              <a:t>: </a:t>
            </a:r>
            <a:r>
              <a:rPr lang="el-GR" b="1" dirty="0"/>
              <a:t>Να βρεθούν οι εξισώσεις των 2 ΕΦΑΠΤΟΜΕΝΩΝ που</a:t>
            </a:r>
          </a:p>
          <a:p>
            <a:r>
              <a:rPr lang="el-GR" b="1" dirty="0"/>
              <a:t>Άγονται από ένα σημείο Α προς τον κύκλο</a:t>
            </a:r>
            <a:endParaRPr lang="en-GB" b="1" dirty="0"/>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C3D9A7C5-2D35-44C5-A7ED-757066EC6DC5}"/>
                  </a:ext>
                </a:extLst>
              </p:cNvPr>
              <p:cNvSpPr txBox="1"/>
              <p:nvPr/>
            </p:nvSpPr>
            <p:spPr>
              <a:xfrm>
                <a:off x="5379868" y="2598502"/>
                <a:ext cx="6966522" cy="2308324"/>
              </a:xfrm>
              <a:prstGeom prst="rect">
                <a:avLst/>
              </a:prstGeom>
              <a:noFill/>
            </p:spPr>
            <p:txBody>
              <a:bodyPr wrap="none" rtlCol="0">
                <a:spAutoFit/>
              </a:bodyPr>
              <a:lstStyle/>
              <a:p>
                <a:r>
                  <a:rPr lang="el-GR" b="1" i="1" u="sng" dirty="0"/>
                  <a:t>Τρόποι Εργασίας</a:t>
                </a:r>
                <a:r>
                  <a:rPr lang="el-GR" dirty="0"/>
                  <a:t>:</a:t>
                </a:r>
              </a:p>
              <a:p>
                <a:pPr marL="342900" indent="-342900">
                  <a:buAutoNum type="arabicPeriod"/>
                </a:pPr>
                <a:r>
                  <a:rPr lang="el-GR" dirty="0"/>
                  <a:t>Θεωρούμε την ευθεία εφαπτομένη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r>
                      <a:rPr lang="el-GR" b="0" i="1" smtClean="0">
                        <a:latin typeface="Cambria Math" panose="02040503050406030204" pitchFamily="18" charset="0"/>
                      </a:rPr>
                      <m:t>𝜆</m:t>
                    </m:r>
                    <m:r>
                      <a:rPr lang="en-US" b="0" i="1" smtClean="0">
                        <a:latin typeface="Cambria Math" panose="02040503050406030204" pitchFamily="18" charset="0"/>
                      </a:rPr>
                      <m:t>𝑥</m:t>
                    </m:r>
                    <m:r>
                      <a:rPr lang="en-US" b="0" i="1" smtClean="0">
                        <a:latin typeface="Cambria Math" panose="02040503050406030204" pitchFamily="18" charset="0"/>
                      </a:rPr>
                      <m:t>+</m:t>
                    </m:r>
                    <m:r>
                      <a:rPr lang="el-GR" b="0" i="1" smtClean="0">
                        <a:latin typeface="Cambria Math" panose="02040503050406030204" pitchFamily="18" charset="0"/>
                      </a:rPr>
                      <m:t>𝛽</m:t>
                    </m:r>
                  </m:oMath>
                </a14:m>
                <a:r>
                  <a:rPr lang="el-GR" dirty="0"/>
                  <a:t> και άρα ψάχνουμε </a:t>
                </a:r>
              </a:p>
              <a:p>
                <a:r>
                  <a:rPr lang="el-GR" dirty="0"/>
                  <a:t>Να βρούμε 2 τιμές για το λ και 2 τιμές για το β (Αφού οι </a:t>
                </a:r>
                <a:r>
                  <a:rPr lang="el-GR" dirty="0" err="1"/>
                  <a:t>εφ</a:t>
                </a:r>
                <a:r>
                  <a:rPr lang="el-GR" dirty="0"/>
                  <a:t>/</a:t>
                </a:r>
                <a:r>
                  <a:rPr lang="el-GR" dirty="0" err="1"/>
                  <a:t>νες</a:t>
                </a:r>
                <a:endParaRPr lang="el-GR" dirty="0"/>
              </a:p>
              <a:p>
                <a:r>
                  <a:rPr lang="el-GR" dirty="0"/>
                  <a:t>είναι 2). Αντικαθιστούμε το σημείο Α πάνω στην ευθεία (άρα έχω</a:t>
                </a:r>
              </a:p>
              <a:p>
                <a:r>
                  <a:rPr lang="el-GR" dirty="0"/>
                  <a:t>1 εξίσωση με αγνώστους </a:t>
                </a:r>
                <a:r>
                  <a:rPr lang="el-GR" dirty="0" err="1"/>
                  <a:t>λ,β</a:t>
                </a:r>
                <a:r>
                  <a:rPr lang="el-GR" dirty="0"/>
                  <a:t>) και κατά 2</a:t>
                </a:r>
                <a:r>
                  <a:rPr lang="el-GR" baseline="30000" dirty="0"/>
                  <a:t>ο</a:t>
                </a:r>
                <a:r>
                  <a:rPr lang="el-GR" dirty="0"/>
                  <a:t> αντικαθιστούμε την </a:t>
                </a:r>
              </a:p>
              <a:p>
                <a:r>
                  <a:rPr lang="el-GR" dirty="0"/>
                  <a:t>ευθεία στον κύκλο όπου προκύπτει μία 2</a:t>
                </a:r>
                <a:r>
                  <a:rPr lang="el-GR" baseline="30000" dirty="0"/>
                  <a:t>ου</a:t>
                </a:r>
                <a:r>
                  <a:rPr lang="el-GR" dirty="0"/>
                  <a:t> βαθμού εξίσωση της </a:t>
                </a:r>
              </a:p>
              <a:p>
                <a:r>
                  <a:rPr lang="el-GR" dirty="0"/>
                  <a:t>οποίας θέτω Δ=0.  Άρα θα βρούμε 2 τιμές για λ και β και έτσι έχουμε </a:t>
                </a:r>
              </a:p>
              <a:p>
                <a:r>
                  <a:rPr lang="el-GR" dirty="0" err="1"/>
                  <a:t>Βρεί</a:t>
                </a:r>
                <a:r>
                  <a:rPr lang="el-GR" dirty="0"/>
                  <a:t> τις 2 </a:t>
                </a:r>
                <a:r>
                  <a:rPr lang="el-GR" dirty="0" err="1"/>
                  <a:t>εφαπτομένες</a:t>
                </a:r>
                <a:r>
                  <a:rPr lang="el-GR" dirty="0"/>
                  <a:t>.</a:t>
                </a:r>
              </a:p>
            </p:txBody>
          </p:sp>
        </mc:Choice>
        <mc:Fallback>
          <p:sp>
            <p:nvSpPr>
              <p:cNvPr id="6" name="TextBox 5">
                <a:extLst>
                  <a:ext uri="{FF2B5EF4-FFF2-40B4-BE49-F238E27FC236}">
                    <a16:creationId xmlns:a16="http://schemas.microsoft.com/office/drawing/2014/main" id="{C3D9A7C5-2D35-44C5-A7ED-757066EC6DC5}"/>
                  </a:ext>
                </a:extLst>
              </p:cNvPr>
              <p:cNvSpPr txBox="1">
                <a:spLocks noRot="1" noChangeAspect="1" noMove="1" noResize="1" noEditPoints="1" noAdjustHandles="1" noChangeArrowheads="1" noChangeShapeType="1" noTextEdit="1"/>
              </p:cNvSpPr>
              <p:nvPr/>
            </p:nvSpPr>
            <p:spPr>
              <a:xfrm>
                <a:off x="5379868" y="2598502"/>
                <a:ext cx="6966522" cy="2308324"/>
              </a:xfrm>
              <a:prstGeom prst="rect">
                <a:avLst/>
              </a:prstGeom>
              <a:blipFill>
                <a:blip r:embed="rId3"/>
                <a:stretch>
                  <a:fillRect l="-788" t="-1319" b="-316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DB76CEA-4D66-42F0-95D0-7977A69DFFFA}"/>
                  </a:ext>
                </a:extLst>
              </p:cNvPr>
              <p:cNvSpPr txBox="1"/>
              <p:nvPr/>
            </p:nvSpPr>
            <p:spPr>
              <a:xfrm>
                <a:off x="1038688" y="5060402"/>
                <a:ext cx="7418249" cy="1477328"/>
              </a:xfrm>
              <a:prstGeom prst="rect">
                <a:avLst/>
              </a:prstGeom>
              <a:noFill/>
            </p:spPr>
            <p:txBody>
              <a:bodyPr wrap="none" rtlCol="0">
                <a:spAutoFit/>
              </a:bodyPr>
              <a:lstStyle/>
              <a:p>
                <a:r>
                  <a:rPr lang="el-GR" dirty="0"/>
                  <a:t>2. Θεωρούμαι την ευθεία εφαπτομένη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m:t>
                    </m:r>
                    <m:r>
                      <a:rPr lang="el-GR" i="1">
                        <a:latin typeface="Cambria Math" panose="02040503050406030204" pitchFamily="18" charset="0"/>
                      </a:rPr>
                      <m:t>𝜆</m:t>
                    </m:r>
                    <m:r>
                      <a:rPr lang="en-US" i="1">
                        <a:latin typeface="Cambria Math" panose="02040503050406030204" pitchFamily="18" charset="0"/>
                      </a:rPr>
                      <m:t>𝑥</m:t>
                    </m:r>
                    <m:r>
                      <a:rPr lang="en-US" i="1">
                        <a:latin typeface="Cambria Math" panose="02040503050406030204" pitchFamily="18" charset="0"/>
                      </a:rPr>
                      <m:t>+</m:t>
                    </m:r>
                    <m:r>
                      <a:rPr lang="el-GR" i="1">
                        <a:latin typeface="Cambria Math" panose="02040503050406030204" pitchFamily="18" charset="0"/>
                      </a:rPr>
                      <m:t>𝛽</m:t>
                    </m:r>
                  </m:oMath>
                </a14:m>
                <a:r>
                  <a:rPr lang="el-GR" dirty="0"/>
                  <a:t> και άρα ψάχνουμε </a:t>
                </a:r>
              </a:p>
              <a:p>
                <a:r>
                  <a:rPr lang="el-GR" dirty="0"/>
                  <a:t>Να βρούμε 2 τιμές για το λ και 2 τιμές για το β (Αφού οι </a:t>
                </a:r>
                <a:r>
                  <a:rPr lang="el-GR" dirty="0" err="1"/>
                  <a:t>εφ</a:t>
                </a:r>
                <a:r>
                  <a:rPr lang="el-GR" dirty="0"/>
                  <a:t>/</a:t>
                </a:r>
                <a:r>
                  <a:rPr lang="el-GR" dirty="0" err="1"/>
                  <a:t>νες</a:t>
                </a:r>
                <a:endParaRPr lang="el-GR" dirty="0"/>
              </a:p>
              <a:p>
                <a:r>
                  <a:rPr lang="el-GR" dirty="0"/>
                  <a:t>είναι 2). Αντικαθιστούμε το σημείο Α πάνω στην ευθεία (άρα έχω</a:t>
                </a:r>
              </a:p>
              <a:p>
                <a:r>
                  <a:rPr lang="el-GR" dirty="0"/>
                  <a:t>1 εξίσωση με αγνώστους </a:t>
                </a:r>
                <a:r>
                  <a:rPr lang="el-GR" dirty="0" err="1"/>
                  <a:t>λ,β</a:t>
                </a:r>
                <a:r>
                  <a:rPr lang="el-GR" dirty="0"/>
                  <a:t>). Η 2</a:t>
                </a:r>
                <a:r>
                  <a:rPr lang="el-GR" baseline="30000" dirty="0"/>
                  <a:t>η</a:t>
                </a:r>
                <a:r>
                  <a:rPr lang="el-GR" dirty="0"/>
                  <a:t> εξίσωση με λ, β θα προκύψει εάν βρούμε</a:t>
                </a:r>
                <a:endParaRPr lang="en-US" dirty="0"/>
              </a:p>
              <a:p>
                <a:r>
                  <a:rPr lang="el-GR" dirty="0"/>
                  <a:t> την απόσταση του κέντρου από την ευθεία </a:t>
                </a:r>
                <a:r>
                  <a:rPr lang="en-US" dirty="0"/>
                  <a:t>d </a:t>
                </a:r>
                <a:r>
                  <a:rPr lang="el-GR" dirty="0"/>
                  <a:t>και την βάλουμε ίση με </a:t>
                </a:r>
                <a:r>
                  <a:rPr lang="en-US" dirty="0"/>
                  <a:t>R.</a:t>
                </a:r>
                <a:endParaRPr lang="en-GB" dirty="0"/>
              </a:p>
            </p:txBody>
          </p:sp>
        </mc:Choice>
        <mc:Fallback xmlns="">
          <p:sp>
            <p:nvSpPr>
              <p:cNvPr id="7" name="TextBox 6">
                <a:extLst>
                  <a:ext uri="{FF2B5EF4-FFF2-40B4-BE49-F238E27FC236}">
                    <a16:creationId xmlns:a16="http://schemas.microsoft.com/office/drawing/2014/main" id="{ADB76CEA-4D66-42F0-95D0-7977A69DFFFA}"/>
                  </a:ext>
                </a:extLst>
              </p:cNvPr>
              <p:cNvSpPr txBox="1">
                <a:spLocks noRot="1" noChangeAspect="1" noMove="1" noResize="1" noEditPoints="1" noAdjustHandles="1" noChangeArrowheads="1" noChangeShapeType="1" noTextEdit="1"/>
              </p:cNvSpPr>
              <p:nvPr/>
            </p:nvSpPr>
            <p:spPr>
              <a:xfrm>
                <a:off x="1038688" y="5060402"/>
                <a:ext cx="7418249" cy="1477328"/>
              </a:xfrm>
              <a:prstGeom prst="rect">
                <a:avLst/>
              </a:prstGeom>
              <a:blipFill>
                <a:blip r:embed="rId4"/>
                <a:stretch>
                  <a:fillRect l="-657" t="-2066" b="-5785"/>
                </a:stretch>
              </a:blipFill>
            </p:spPr>
            <p:txBody>
              <a:bodyPr/>
              <a:lstStyle/>
              <a:p>
                <a:r>
                  <a:rPr lang="en-GB">
                    <a:noFill/>
                  </a:rPr>
                  <a:t> </a:t>
                </a:r>
              </a:p>
            </p:txBody>
          </p:sp>
        </mc:Fallback>
      </mc:AlternateContent>
    </p:spTree>
    <p:extLst>
      <p:ext uri="{BB962C8B-B14F-4D97-AF65-F5344CB8AC3E}">
        <p14:creationId xmlns:p14="http://schemas.microsoft.com/office/powerpoint/2010/main" val="2597660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heel(1)">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TotalTime>
  <Words>1323</Words>
  <Application>Microsoft Office PowerPoint</Application>
  <PresentationFormat>Widescreen</PresentationFormat>
  <Paragraphs>118</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Cambria Math</vt:lpstr>
      <vt:lpstr>Office Theme</vt:lpstr>
      <vt:lpstr>ΜΑΘΗΜΑΤΙΚΑ  Γ κατ. Επανάληψη στον ΚΥΚΛΟ</vt:lpstr>
      <vt:lpstr>ΟΡΙΣΜΟΣ Κύκλος ονομάζεται ο γεωμετρικός τόπος των σημείων 𝛵 του επιπέδου, τα οποία απέχουν σταθερή απόσταση 𝑅 από σταθερό σημείο 𝛫 του επιπέδου. Το σταθερό σημείο 𝛫 ονομάζεται κέντρο και η σταθερή απόσταση 𝑅 ονομάζεται ακτίνα του κύκλου. </vt:lpstr>
      <vt:lpstr>Εξίσωση Κύκλου με Κ(α,β) και ακτίνα R</vt:lpstr>
      <vt:lpstr>PowerPoint Presentation</vt:lpstr>
      <vt:lpstr>Η εξίσωση x^2+y^2+2gx+2fy+c=0.</vt:lpstr>
      <vt:lpstr>ΘΕΣΗ ΕΥΘΕΙΑΣ ΚΥΚΛΟΥ</vt:lpstr>
      <vt:lpstr>Έστω ο ΄Κ: x^2+y^2+2gx+2fy+c=0 και η ευθεία       y=λx+β. Εάν αντικαταστήσουμε την ευθεία πάνω στον κύκλο τότε θα δημιουργήσουμε μία 2ου βαθμού εξίσωση η οποία: </vt:lpstr>
      <vt:lpstr>Εξίσωση Εφαπτομένης Κύκλου Σε Σημείο του</vt:lpstr>
      <vt:lpstr>Εφαπτόμενες Κύκλου που Άγονται από σημείο εκτός Κύκλου</vt:lpstr>
      <vt:lpstr>ΠΡΟΣΟΧΗ!!!</vt:lpstr>
      <vt:lpstr>PowerPoint Presentation</vt:lpstr>
      <vt:lpstr>ΘΕΣΕΙΣ 2 ΚΥΚΛΩΝ</vt:lpstr>
      <vt:lpstr>Ξένοι Εξωτερικά</vt:lpstr>
      <vt:lpstr>Εφάπτονται Εξωτερικά</vt:lpstr>
      <vt:lpstr>Τέμνονται σε 2 σημεία</vt:lpstr>
      <vt:lpstr>Εφάπτονται Εσωτερικά</vt:lpstr>
      <vt:lpstr>Ξένοι Εσωτερικά</vt:lpstr>
      <vt:lpstr>Άλγεβρα και Θέσεις 2 Κύκλων</vt:lpstr>
      <vt:lpstr>PowerPoint Presentation</vt:lpstr>
      <vt:lpstr>Μήκος Εφαπτόμενου Τμήματος</vt:lpstr>
      <vt:lpstr>Δύναμη Σημείου ως προς Κύκλο</vt:lpstr>
      <vt:lpstr>Θέση Σημείου ως προς Κύκλο</vt:lpstr>
      <vt:lpstr>Ριζικός Άξονας 2 Κύκλων</vt:lpstr>
      <vt:lpstr>Παραμετρικές Εξισώσεις Κύκλου</vt:lpstr>
      <vt:lpstr>ΣΗΜΑΝΤΙΚΟ!!!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ΜΑΘΗΜΑΤΙΚΑ  Γ κατ. Επανάληψη στον ΚΥΚΛΟ</dc:title>
  <dc:creator>Αναστάσης Ευαγόρου</dc:creator>
  <cp:lastModifiedBy>Αναστάσης Ευαγόρου</cp:lastModifiedBy>
  <cp:revision>16</cp:revision>
  <dcterms:created xsi:type="dcterms:W3CDTF">2020-04-12T07:29:34Z</dcterms:created>
  <dcterms:modified xsi:type="dcterms:W3CDTF">2020-04-12T14:01:37Z</dcterms:modified>
</cp:coreProperties>
</file>