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0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4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1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4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1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8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9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9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7A00-7400-416A-A969-63991B6CFF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610F3-B3B7-4769-A726-7B7865A0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881" y="304800"/>
            <a:ext cx="8177646" cy="39752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12, Σελίδα 40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618" y="2286000"/>
            <a:ext cx="4959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</a:t>
            </a:r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Βήμα 1:</a:t>
            </a: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Καθορίζω τους άγνωστους/ πίνακας</a:t>
            </a:r>
          </a:p>
          <a:p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618" y="3033778"/>
            <a:ext cx="3380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Πλήθος ερωτήσεων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x: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Ερωτήσεις Σ/Λ		</a:t>
            </a: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y: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Ερωτήσεις πολλαπλής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επιλογής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0945" y="5443300"/>
            <a:ext cx="4959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Βήμα 2:</a:t>
            </a:r>
            <a:endParaRPr lang="en-US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Κατασκευή εξισώσεων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1114" y="3025970"/>
            <a:ext cx="18391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Μονάδες</a:t>
            </a:r>
          </a:p>
          <a:p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4y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90945" y="4934234"/>
            <a:ext cx="3422073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45527" y="4934234"/>
            <a:ext cx="162098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71994" y="4945302"/>
            <a:ext cx="9299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y=2x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29517" y="4968454"/>
            <a:ext cx="1536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+4y=100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22722" y="4934234"/>
            <a:ext cx="9299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y=2x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54226" y="5443300"/>
            <a:ext cx="1536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+4y=100</a:t>
            </a:r>
          </a:p>
        </p:txBody>
      </p:sp>
      <p:sp>
        <p:nvSpPr>
          <p:cNvPr id="26" name="Oval 25"/>
          <p:cNvSpPr/>
          <p:nvPr/>
        </p:nvSpPr>
        <p:spPr>
          <a:xfrm>
            <a:off x="7576704" y="4626408"/>
            <a:ext cx="2232314" cy="1723868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1855" y="1510145"/>
            <a:ext cx="4599709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666509" y="1788037"/>
            <a:ext cx="4142509" cy="40766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40436" y="1001080"/>
            <a:ext cx="313112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66509" y="1246909"/>
            <a:ext cx="580505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72545" y="1510145"/>
            <a:ext cx="139931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34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3, Φύλλο Εργασίας Ενότητας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3239" y="474006"/>
            <a:ext cx="6206834" cy="4816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200"/>
            </a:pPr>
            <a:r>
              <a:rPr lang="el-GR" sz="2200" dirty="0">
                <a:latin typeface="Tahoma" panose="020B0604030504040204" pitchFamily="34" charset="0"/>
              </a:rPr>
              <a:t>Δίνονται τα σημεία Α(0, -1), Β(3, 3) και Γ(6, -1).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90945" y="2215369"/>
                <a:ext cx="10515600" cy="436231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l-GR" b="1" i="0" smtClean="0">
                            <a:latin typeface="Cambria Math" panose="02040503050406030204" pitchFamily="18" charset="0"/>
                          </a:rPr>
                          <m:t>𝚩𝚪</m:t>
                        </m:r>
                      </m:sub>
                    </m:sSub>
                    <m:r>
                      <a:rPr lang="el-GR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l-GR" b="1" i="0" smtClean="0">
                                <a:latin typeface="Cambria Math" panose="02040503050406030204" pitchFamily="18" charset="0"/>
                              </a:rPr>
                              <m:t>𝚪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l-GR" b="1">
                                <a:latin typeface="Cambria Math" panose="02040503050406030204" pitchFamily="18" charset="0"/>
                              </a:rPr>
                              <m:t>𝚪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buNone/>
                </a:pPr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Άρα η εξίσωση είναι της μορφής </a:t>
                </a:r>
              </a:p>
              <a:p>
                <a:pPr marL="0" indent="0">
                  <a:buNone/>
                </a:pPr>
                <a:r>
                  <a:rPr lang="el-GR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 (0,1) ανήκει στην ευθεία, άρα:</a:t>
                </a: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Επομένως ε: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0945" y="2215369"/>
                <a:ext cx="10515600" cy="4362314"/>
              </a:xfrm>
              <a:blipFill>
                <a:blip r:embed="rId2"/>
                <a:stretch>
                  <a:fillRect l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10839" y="1235786"/>
            <a:ext cx="11970326" cy="838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(ε)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την εξίσωση της ευθείας που περνά από το σημείο Α και είναι παράλληλη προς την ΒΓ.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45730" y="3935988"/>
                <a:ext cx="1981200" cy="571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2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730" y="3935988"/>
                <a:ext cx="1981200" cy="571438"/>
              </a:xfrm>
              <a:prstGeom prst="rect">
                <a:avLst/>
              </a:prstGeom>
              <a:blipFill>
                <a:blip r:embed="rId3"/>
                <a:stretch>
                  <a:fillRect l="-4308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48745" y="3164566"/>
                <a:ext cx="1981200" cy="727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745" y="3164566"/>
                <a:ext cx="1981200" cy="727122"/>
              </a:xfrm>
              <a:prstGeom prst="rect">
                <a:avLst/>
              </a:prstGeom>
              <a:blipFill>
                <a:blip r:embed="rId4"/>
                <a:stretch>
                  <a:fillRect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70418" y="4648703"/>
                <a:ext cx="19812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2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418" y="4648703"/>
                <a:ext cx="1981200" cy="430887"/>
              </a:xfrm>
              <a:prstGeom prst="rect">
                <a:avLst/>
              </a:prstGeom>
              <a:blipFill>
                <a:blip r:embed="rId5"/>
                <a:stretch>
                  <a:fillRect l="-4308" t="-11429" b="-3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31472" y="4840884"/>
                <a:ext cx="1981200" cy="727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472" y="4840884"/>
                <a:ext cx="1981200" cy="727122"/>
              </a:xfrm>
              <a:prstGeom prst="rect">
                <a:avLst/>
              </a:prstGeom>
              <a:blipFill>
                <a:blip r:embed="rId6"/>
                <a:stretch>
                  <a:fillRect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86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"/>
          <p:cNvSpPr txBox="1">
            <a:spLocks/>
          </p:cNvSpPr>
          <p:nvPr/>
        </p:nvSpPr>
        <p:spPr>
          <a:xfrm>
            <a:off x="263235" y="3386849"/>
            <a:ext cx="10515600" cy="3262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Άρα η εξίσωση είναι της μορφής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ανήκει στην ευθεία, άρα: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Επομένως ε</a:t>
            </a:r>
            <a:r>
              <a:rPr lang="el-GR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3, Φύλλο Εργασίας Ενότητας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3239" y="474006"/>
            <a:ext cx="6206834" cy="4816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200"/>
            </a:pPr>
            <a:r>
              <a:rPr lang="el-GR" sz="2200" dirty="0">
                <a:latin typeface="Tahoma" panose="020B0604030504040204" pitchFamily="34" charset="0"/>
              </a:rPr>
              <a:t>Δίνονται τα σημεία Α(0, -1), Β(3, 3) και Γ(6, -1).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90945" y="2215368"/>
                <a:ext cx="10515600" cy="437939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l-GR" b="1" i="0" smtClean="0">
                            <a:latin typeface="Cambria Math" panose="02040503050406030204" pitchFamily="18" charset="0"/>
                          </a:rPr>
                          <m:t>𝚩𝚪</m:t>
                        </m:r>
                      </m:sub>
                    </m:sSub>
                    <m:r>
                      <a:rPr lang="el-GR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𝚩𝚪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0945" y="2215368"/>
                <a:ext cx="10515600" cy="4379395"/>
              </a:xfrm>
              <a:blipFill>
                <a:blip r:embed="rId2"/>
                <a:stretch>
                  <a:fillRect l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45730" y="3935988"/>
                <a:ext cx="1981200" cy="571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2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730" y="3935988"/>
                <a:ext cx="1981200" cy="571118"/>
              </a:xfrm>
              <a:prstGeom prst="rect">
                <a:avLst/>
              </a:prstGeom>
              <a:blipFill>
                <a:blip r:embed="rId3"/>
                <a:stretch>
                  <a:fillRect l="-4308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48745" y="3226722"/>
                <a:ext cx="1981200" cy="728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745" y="3226722"/>
                <a:ext cx="1981200" cy="7283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96345" y="5210504"/>
                <a:ext cx="1981200" cy="726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345" y="5210504"/>
                <a:ext cx="1981200" cy="7261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48345" y="5796473"/>
                <a:ext cx="1981200" cy="726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345" y="5796473"/>
                <a:ext cx="1981200" cy="726161"/>
              </a:xfrm>
              <a:prstGeom prst="rect">
                <a:avLst/>
              </a:prstGeom>
              <a:blipFill>
                <a:blip r:embed="rId6"/>
                <a:stretch>
                  <a:fillRect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3127" y="1444790"/>
            <a:ext cx="11970326" cy="448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</a:t>
            </a:r>
            <a:r>
              <a:rPr lang="el-GR" sz="2200" b="1" dirty="0" err="1">
                <a:latin typeface="Tahoma" panose="020B0604030504040204" pitchFamily="34" charset="0"/>
                <a:ea typeface="Times New Roman" panose="02020603050405020304" pitchFamily="18" charset="0"/>
              </a:rPr>
              <a:t>στ</a:t>
            </a: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την εξίσωση της </a:t>
            </a:r>
            <a:r>
              <a:rPr lang="el-GR" sz="2200" dirty="0" err="1">
                <a:latin typeface="Tahoma" panose="020B0604030504040204" pitchFamily="34" charset="0"/>
                <a:ea typeface="Times New Roman" panose="02020603050405020304" pitchFamily="18" charset="0"/>
              </a:rPr>
              <a:t>μεσοκάθετης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της ΒΓ.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2784764" y="2244040"/>
            <a:ext cx="277091" cy="920526"/>
          </a:xfrm>
          <a:prstGeom prst="rightBrac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"/>
              <p:cNvSpPr txBox="1">
                <a:spLocks/>
              </p:cNvSpPr>
              <p:nvPr/>
            </p:nvSpPr>
            <p:spPr>
              <a:xfrm>
                <a:off x="2657477" y="2298700"/>
                <a:ext cx="2988253" cy="7825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l-GR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477" y="2298700"/>
                <a:ext cx="2988253" cy="7825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235524" y="3810475"/>
                <a:ext cx="1288475" cy="6969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,1)</m:t>
                      </m:r>
                      <m:r>
                        <a:rPr lang="en-US" sz="22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24" y="3810475"/>
                <a:ext cx="1288475" cy="6969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45730" y="4680858"/>
                <a:ext cx="1981200" cy="571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2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730" y="4680858"/>
                <a:ext cx="1981200" cy="571118"/>
              </a:xfrm>
              <a:prstGeom prst="rect">
                <a:avLst/>
              </a:prstGeom>
              <a:blipFill>
                <a:blip r:embed="rId9"/>
                <a:stretch>
                  <a:fillRect l="-4308"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19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3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881" y="304800"/>
            <a:ext cx="8177646" cy="39752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12, Σελίδα 40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618" y="2286000"/>
            <a:ext cx="4959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</a:t>
            </a:r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Επίλυση του γραμμικού συστήματος: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5119" y="2860265"/>
            <a:ext cx="9299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y=2x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1776" y="3403243"/>
            <a:ext cx="1536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+4y=100</a:t>
            </a:r>
          </a:p>
        </p:txBody>
      </p:sp>
      <p:sp>
        <p:nvSpPr>
          <p:cNvPr id="2" name="Oval 1"/>
          <p:cNvSpPr/>
          <p:nvPr/>
        </p:nvSpPr>
        <p:spPr>
          <a:xfrm>
            <a:off x="1759527" y="2840296"/>
            <a:ext cx="489241" cy="4308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68665" y="3394592"/>
            <a:ext cx="489241" cy="4308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3713018" y="2683429"/>
            <a:ext cx="1981200" cy="1419279"/>
          </a:xfrm>
          <a:prstGeom prst="cloudCallout">
            <a:avLst>
              <a:gd name="adj1" fmla="val -82371"/>
              <a:gd name="adj2" fmla="val 783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Ποια μέθοδος με βολεύει;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4961" y="4033371"/>
            <a:ext cx="1937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+4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=100</a:t>
            </a:r>
          </a:p>
        </p:txBody>
      </p:sp>
      <p:sp>
        <p:nvSpPr>
          <p:cNvPr id="19" name="Oval 18"/>
          <p:cNvSpPr/>
          <p:nvPr/>
        </p:nvSpPr>
        <p:spPr>
          <a:xfrm>
            <a:off x="896962" y="3776174"/>
            <a:ext cx="489241" cy="4308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5878" y="4030817"/>
            <a:ext cx="489241" cy="4308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94902" y="4101476"/>
                <a:ext cx="528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02" y="4101476"/>
                <a:ext cx="52843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94897" y="4447846"/>
                <a:ext cx="528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897" y="4447846"/>
                <a:ext cx="52843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294956" y="4379738"/>
            <a:ext cx="1937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6394" y="4885286"/>
                <a:ext cx="2337423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94" y="4885286"/>
                <a:ext cx="2337423" cy="6365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2828" y="5632368"/>
                <a:ext cx="23374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28" y="5632368"/>
                <a:ext cx="23374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endCxn id="31" idx="0"/>
          </p:cNvCxnSpPr>
          <p:nvPr/>
        </p:nvCxnSpPr>
        <p:spPr>
          <a:xfrm flipV="1">
            <a:off x="1294956" y="4885286"/>
            <a:ext cx="430150" cy="213187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308806" y="5273221"/>
            <a:ext cx="430150" cy="213187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260112" y="5576948"/>
            <a:ext cx="908553" cy="546759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88648" y="4749744"/>
            <a:ext cx="489241" cy="4308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82305" y="4780521"/>
                <a:ext cx="528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305" y="4780521"/>
                <a:ext cx="52843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6030863" y="4718966"/>
            <a:ext cx="9299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y=2x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96155" y="5237731"/>
                <a:ext cx="528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155" y="5237731"/>
                <a:ext cx="5284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044713" y="5176176"/>
            <a:ext cx="11895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y=2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510010" y="5611811"/>
                <a:ext cx="528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010" y="5611811"/>
                <a:ext cx="52843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058568" y="5550256"/>
            <a:ext cx="11895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y=20</a:t>
            </a:r>
          </a:p>
        </p:txBody>
      </p:sp>
      <p:sp>
        <p:nvSpPr>
          <p:cNvPr id="41" name="Oval 40"/>
          <p:cNvSpPr/>
          <p:nvPr/>
        </p:nvSpPr>
        <p:spPr>
          <a:xfrm>
            <a:off x="6052297" y="5560317"/>
            <a:ext cx="908553" cy="546759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16982" y="4885286"/>
            <a:ext cx="3948545" cy="12384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u="sng" dirty="0">
                <a:solidFill>
                  <a:schemeClr val="tx1"/>
                </a:solidFill>
              </a:rPr>
              <a:t>Λεκτική Απάντηση: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</a:rPr>
              <a:t>Πρέπει να βάλει 10 ερωτήσεις Σ/Λ και 20 πολλαπλής επιλογής.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1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  <p:bldP spid="2" grpId="0" animBg="1"/>
      <p:bldP spid="16" grpId="0" animBg="1"/>
      <p:bldP spid="3" grpId="0" animBg="1"/>
      <p:bldP spid="18" grpId="0"/>
      <p:bldP spid="19" grpId="0" animBg="1"/>
      <p:bldP spid="20" grpId="0" animBg="1"/>
      <p:bldP spid="10" grpId="0"/>
      <p:bldP spid="27" grpId="0"/>
      <p:bldP spid="28" grpId="0"/>
      <p:bldP spid="31" grpId="0"/>
      <p:bldP spid="32" grpId="0"/>
      <p:bldP spid="14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881" y="304800"/>
            <a:ext cx="8177646" cy="39752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12, Σελίδα 40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618" y="2286000"/>
            <a:ext cx="4959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618" y="3033778"/>
            <a:ext cx="33805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x: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Ερωτήσεις Σ/Λ =10		</a:t>
            </a: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y: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Ερωτήσεις πολλαπλής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Επιλογής =20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1994" y="5361924"/>
            <a:ext cx="38879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Χρόνος	= 10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‧1+20‧1,5</a:t>
            </a: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	= 10 + 30</a:t>
            </a: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	=40’ &lt; 45’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541136" y="3125080"/>
            <a:ext cx="816117" cy="291451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0" y="3086139"/>
            <a:ext cx="119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1’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541131" y="3803952"/>
            <a:ext cx="816117" cy="291451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571995" y="3765011"/>
            <a:ext cx="119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1,5’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02583" y="4677501"/>
            <a:ext cx="3948545" cy="12384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u="sng" dirty="0">
                <a:solidFill>
                  <a:schemeClr val="tx1"/>
                </a:solidFill>
              </a:rPr>
              <a:t>Λεκτική Απάντηση: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</a:rPr>
              <a:t>Ο χρόνος των 45’ είναι αρκετός για να ολοκληρώσουν το διαγώνισμα.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4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7" grpId="0" animBg="1"/>
      <p:bldP spid="29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/>
                  <a:t>Αφού η </a:t>
                </a:r>
                <a:r>
                  <a:rPr lang="en-US" dirty="0"/>
                  <a:t>(</a:t>
                </a:r>
                <a:r>
                  <a:rPr lang="en-US" dirty="0" err="1"/>
                  <a:t>x,y</a:t>
                </a:r>
                <a:r>
                  <a:rPr lang="en-US" dirty="0"/>
                  <a:t>)</a:t>
                </a:r>
                <a:r>
                  <a:rPr lang="el-GR" dirty="0"/>
                  <a:t>=(1,2) είναι η λύση του συστήματος, σημαίνει επαληθεύει και τις δύο εξισώσεις!</a:t>
                </a:r>
              </a:p>
              <a:p>
                <a:r>
                  <a:rPr lang="el-GR" dirty="0"/>
                  <a:t>Αντικατάσταση: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  +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∙2=7</m:t>
                    </m:r>
                  </m:oMath>
                </a14:m>
                <a:r>
                  <a:rPr lang="el-GR" dirty="0"/>
                  <a:t>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∙2=8</m:t>
                    </m:r>
                  </m:oMath>
                </a14:m>
                <a:r>
                  <a:rPr lang="el-GR" dirty="0"/>
                  <a:t>  </a:t>
                </a:r>
              </a:p>
              <a:p>
                <a:pPr marL="0" indent="0">
                  <a:buNone/>
                </a:pPr>
                <a:endParaRPr lang="el-GR" sz="5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                    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/>
                  <a:t> 15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3                    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         3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l-GR" dirty="0"/>
                  <a:t> 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14, Σελίδα 40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605" y="304800"/>
            <a:ext cx="7964633" cy="101138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068291" y="117763"/>
            <a:ext cx="471054" cy="3740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60473" y="623454"/>
            <a:ext cx="471054" cy="3740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90945" y="3262745"/>
            <a:ext cx="471054" cy="3740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90945" y="3814257"/>
            <a:ext cx="471054" cy="3740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558145" y="2740141"/>
            <a:ext cx="1981200" cy="1419279"/>
          </a:xfrm>
          <a:prstGeom prst="cloudCallout">
            <a:avLst>
              <a:gd name="adj1" fmla="val -82371"/>
              <a:gd name="adj2" fmla="val 783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Ποια μέθοδος με βολεύει;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06592" y="4324620"/>
            <a:ext cx="3422073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813464" y="3814257"/>
            <a:ext cx="471054" cy="3740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</a:rPr>
              <a:t>+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842655" y="3262745"/>
            <a:ext cx="1091044" cy="509281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911925" y="3733810"/>
            <a:ext cx="1091044" cy="509281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72836" y="4849091"/>
            <a:ext cx="7065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03443" y="4849091"/>
            <a:ext cx="7065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61999" y="4461164"/>
            <a:ext cx="464128" cy="387927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17414" y="4946083"/>
            <a:ext cx="464128" cy="387927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84575" y="2520762"/>
                <a:ext cx="2895610" cy="2960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5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  +</m:t>
                      </m:r>
                      <m:r>
                        <a:rPr lang="el-GR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l-GR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∙2=7</m:t>
                      </m:r>
                    </m:oMath>
                  </m:oMathPara>
                </a14:m>
                <a:endParaRPr lang="el-GR" sz="2500" i="1" dirty="0">
                  <a:ea typeface="Cambria Math" panose="02040503050406030204" pitchFamily="18" charset="0"/>
                </a:endParaRPr>
              </a:p>
              <a:p>
                <a:endParaRPr lang="el-GR" sz="2500" i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l-GR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l-GR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=7−5</m:t>
                      </m:r>
                    </m:oMath>
                  </m:oMathPara>
                </a14:m>
                <a:endParaRPr lang="el-GR" sz="2500" b="0" dirty="0">
                  <a:ea typeface="Cambria Math" panose="02040503050406030204" pitchFamily="18" charset="0"/>
                </a:endParaRPr>
              </a:p>
              <a:p>
                <a:endParaRPr lang="el-GR" sz="2500" i="1" dirty="0">
                  <a:ea typeface="Cambria Math" panose="02040503050406030204" pitchFamily="18" charset="0"/>
                </a:endParaRPr>
              </a:p>
              <a:p>
                <a:r>
                  <a:rPr lang="el-GR" sz="2500" i="1" dirty="0"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l-G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l-G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l-G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>
                          <a:rPr lang="el-G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l-G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l-GR" sz="2500" b="0" i="1" dirty="0">
                  <a:ea typeface="Cambria Math" panose="02040503050406030204" pitchFamily="18" charset="0"/>
                </a:endParaRPr>
              </a:p>
              <a:p>
                <a:endParaRPr lang="el-GR" sz="2500" dirty="0"/>
              </a:p>
              <a:p>
                <a:r>
                  <a:rPr lang="el-GR" sz="2500" dirty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l-G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l-G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l-GR" sz="2500" dirty="0"/>
                  <a:t> 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575" y="2520762"/>
                <a:ext cx="2895610" cy="2960234"/>
              </a:xfrm>
              <a:prstGeom prst="rect">
                <a:avLst/>
              </a:prstGeom>
              <a:blipFill>
                <a:blip r:embed="rId4"/>
                <a:stretch>
                  <a:fillRect b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7858994" y="2658432"/>
            <a:ext cx="471054" cy="3740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8991620" y="3969094"/>
            <a:ext cx="332510" cy="387928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991620" y="4370801"/>
            <a:ext cx="332510" cy="387928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539345" y="5829769"/>
            <a:ext cx="1925782" cy="6927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α,β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)=(5,1)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21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animBg="1"/>
      <p:bldP spid="7" grpId="0" uiExpand="1" animBg="1"/>
      <p:bldP spid="8" grpId="0" uiExpand="1" animBg="1"/>
      <p:bldP spid="9" grpId="0" animBg="1"/>
      <p:bldP spid="10" grpId="0" animBg="1"/>
      <p:bldP spid="13" grpId="0" animBg="1"/>
      <p:bldP spid="23" grpId="0"/>
      <p:bldP spid="24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839" y="2011650"/>
            <a:ext cx="11970326" cy="37199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200"/>
            </a:pPr>
            <a:r>
              <a:rPr lang="el-GR" sz="2200" dirty="0">
                <a:latin typeface="Tahoma" panose="020B0604030504040204" pitchFamily="34" charset="0"/>
              </a:rPr>
              <a:t>Δίνονται τα σημεία Α(0, -1), Β(3, 3) και Γ(6, -1).</a:t>
            </a:r>
            <a:endParaRPr lang="en-US" sz="2200" dirty="0"/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(α)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δείξετε ότι τα πιο πάνω σημεία είναι κορυφές ισοσκελούς τριγώνου με κορυφή το </a:t>
            </a:r>
            <a:r>
              <a:rPr lang="en-GB" sz="2200" dirty="0">
                <a:latin typeface="Tahoma" panose="020B0604030504040204" pitchFamily="34" charset="0"/>
                <a:ea typeface="Times New Roman" panose="02020603050405020304" pitchFamily="18" charset="0"/>
              </a:rPr>
              <a:t>B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(β)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τις συντεταγμένες του μέσου Μ της πλευράς ΒΓ.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(γ)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την εξίσωση της ευθείας που περνά από τα σημεία Α και Γ.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(δ)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την εξίσωση του ύψους ΒΔ.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(ε)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την εξίσωση της ευθείας που περνά από το σημείο Α και είναι παράλληλη προς την ΒΓ.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</a:t>
            </a:r>
            <a:r>
              <a:rPr lang="el-GR" sz="2200" b="1" dirty="0" err="1">
                <a:latin typeface="Tahoma" panose="020B0604030504040204" pitchFamily="34" charset="0"/>
                <a:ea typeface="Times New Roman" panose="02020603050405020304" pitchFamily="18" charset="0"/>
              </a:rPr>
              <a:t>στ</a:t>
            </a: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την εξίσωση της </a:t>
            </a:r>
            <a:r>
              <a:rPr lang="el-GR" sz="2200" dirty="0" err="1">
                <a:latin typeface="Tahoma" panose="020B0604030504040204" pitchFamily="34" charset="0"/>
                <a:ea typeface="Times New Roman" panose="02020603050405020304" pitchFamily="18" charset="0"/>
              </a:rPr>
              <a:t>μεσοκάθετης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της ΒΓ.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3, Φύλλο Εργασίας Ενότητας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353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4964" y="2335057"/>
                <a:ext cx="5521036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ΑΒ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/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/>
                              </m:sSub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/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/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9+16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l-GR" dirty="0"/>
                  <a:t>       =</a:t>
                </a:r>
                <a:r>
                  <a:rPr lang="en-US" dirty="0"/>
                  <a:t>5</a:t>
                </a:r>
                <a:r>
                  <a:rPr lang="el-GR" dirty="0" err="1"/>
                  <a:t>μον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4964" y="2335057"/>
                <a:ext cx="5521036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10837" y="1159741"/>
            <a:ext cx="11970326" cy="9992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200"/>
            </a:pPr>
            <a:r>
              <a:rPr lang="el-GR" sz="2200" dirty="0">
                <a:latin typeface="Tahoma" panose="020B0604030504040204" pitchFamily="34" charset="0"/>
              </a:rPr>
              <a:t>Δίνονται τα σημεία Α(0, -1), Β(3, 3) και Γ(6, -1).</a:t>
            </a:r>
            <a:endParaRPr lang="en-US" sz="2200" dirty="0"/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(α)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δείξετε ότι τα πιο πάνω σημεία είναι κορυφές ισοσκελούς τριγώνου με κορυφή το </a:t>
            </a:r>
            <a:r>
              <a:rPr lang="en-GB" sz="2200" dirty="0">
                <a:latin typeface="Tahoma" panose="020B0604030504040204" pitchFamily="34" charset="0"/>
                <a:ea typeface="Times New Roman" panose="02020603050405020304" pitchFamily="18" charset="0"/>
              </a:rPr>
              <a:t>B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3, Φύλλο Εργασίας Ενότητας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096000" y="2335057"/>
                <a:ext cx="5521036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mtClean="0">
                          <a:latin typeface="Cambria Math" panose="02040503050406030204" pitchFamily="18" charset="0"/>
                        </a:rPr>
                        <m:t>Β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b="0" i="0" smtClean="0">
                                      <a:latin typeface="Cambria Math" panose="02040503050406030204" pitchFamily="18" charset="0"/>
                                    </a:rPr>
                                    <m:t>Γ</m:t>
                                  </m:r>
                                </m:sub>
                                <m:sup/>
                              </m:sSub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/>
                              </m:sSubSup>
                              <m: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b="0" i="0" smtClean="0">
                                      <a:latin typeface="Cambria Math" panose="02040503050406030204" pitchFamily="18" charset="0"/>
                                    </a:rPr>
                                    <m:t>Γ</m:t>
                                  </m:r>
                                </m:sub>
                                <m:sup/>
                              </m:sSub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/>
                              </m:sSub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9+16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/>
                  <a:t>       =</a:t>
                </a:r>
                <a:r>
                  <a:rPr lang="en-US" dirty="0"/>
                  <a:t>5</a:t>
                </a:r>
                <a:r>
                  <a:rPr lang="el-GR" dirty="0" err="1"/>
                  <a:t>μον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335057"/>
                <a:ext cx="5521036" cy="4351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335482" y="5952104"/>
            <a:ext cx="4159827" cy="7342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ΑΒ=ΒΓ=5 </a:t>
            </a:r>
            <a:r>
              <a:rPr lang="el-GR" sz="2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μον</a:t>
            </a:r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Άρα ΑΒΓ: Ισοσκελές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533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4964" y="2335057"/>
                <a:ext cx="5521036" cy="112857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3+6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4964" y="2335057"/>
                <a:ext cx="5521036" cy="11285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3, Φύλλο Εργασίας Ενότητας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837" y="1265813"/>
            <a:ext cx="11970326" cy="448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(β)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τις συντεταγμένες του μέσου Μ της πλευράς ΒΓ.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3239" y="474006"/>
            <a:ext cx="6206834" cy="4816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200"/>
            </a:pPr>
            <a:r>
              <a:rPr lang="el-GR" sz="2200" dirty="0">
                <a:latin typeface="Tahoma" panose="020B0604030504040204" pitchFamily="34" charset="0"/>
              </a:rPr>
              <a:t>Δίνονται τα σημεία Α(0, -1), Β(3, 3) και Γ(6, -1).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895109" y="2293498"/>
                <a:ext cx="5521036" cy="15996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109" y="2293498"/>
                <a:ext cx="5521036" cy="1599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759037" y="4765462"/>
                <a:ext cx="5521036" cy="81791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,1)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037" y="4765462"/>
                <a:ext cx="5521036" cy="8179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6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3, Φύλλο Εργασίας Ενότητας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3239" y="474006"/>
            <a:ext cx="6206834" cy="4816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200"/>
            </a:pPr>
            <a:r>
              <a:rPr lang="el-GR" sz="2200" dirty="0">
                <a:latin typeface="Tahoma" panose="020B0604030504040204" pitchFamily="34" charset="0"/>
              </a:rPr>
              <a:t>Δίνονται τα σημεία Α(0, -1), Β(3, 3) και Γ(6, -1).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110837" y="1265813"/>
            <a:ext cx="11970326" cy="448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(γ)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την εξίσωση της ευθείας που περνά από τα σημεία Α και Γ.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7928" y="1886086"/>
            <a:ext cx="10515600" cy="2242569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=-1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Άρα η εξίσωση είναι της μορφής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=β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Επομένως </a:t>
            </a:r>
            <a:r>
              <a:rPr lang="el-G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y=-1</a:t>
            </a:r>
          </a:p>
        </p:txBody>
      </p:sp>
    </p:spTree>
    <p:extLst>
      <p:ext uri="{BB962C8B-B14F-4D97-AF65-F5344CB8AC3E}">
        <p14:creationId xmlns:p14="http://schemas.microsoft.com/office/powerpoint/2010/main" val="148237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0945" y="304800"/>
            <a:ext cx="3422073" cy="78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3, Φύλλο Εργασίας Ενότητας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3239" y="474006"/>
            <a:ext cx="6206834" cy="4816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200"/>
            </a:pPr>
            <a:r>
              <a:rPr lang="el-GR" sz="2200" dirty="0">
                <a:latin typeface="Tahoma" panose="020B0604030504040204" pitchFamily="34" charset="0"/>
              </a:rPr>
              <a:t>Δίνονται τα σημεία Α(0, -1), Β(3, 3) και Γ(6, -1).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7928" y="1886086"/>
                <a:ext cx="10515600" cy="4362314"/>
              </a:xfrm>
            </p:spPr>
            <p:txBody>
              <a:bodyPr>
                <a:normAutofit/>
              </a:bodyPr>
              <a:lstStyle/>
              <a:p>
                <a:endParaRPr lang="en-US" b="1" dirty="0"/>
              </a:p>
              <a:p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ΑΓ//</a:t>
                </a:r>
                <a:r>
                  <a:rPr lang="en-US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x’x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Γ </a:t>
                </a:r>
                <a14:m>
                  <m:oMath xmlns:m="http://schemas.openxmlformats.org/officeDocument/2006/math">
                    <m:r>
                      <a:rPr lang="el-GR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ΒΔ     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ΒΔ </a:t>
                </a:r>
                <a14:m>
                  <m:oMath xmlns:m="http://schemas.openxmlformats.org/officeDocument/2006/math">
                    <m:r>
                      <a:rPr lang="el-G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 </m:t>
                    </m:r>
                  </m:oMath>
                </a14:m>
                <a:r>
                  <a:rPr lang="en-US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x’x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Άρα η εξίσωση είναι της μορφής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=κ</a:t>
                </a:r>
              </a:p>
              <a:p>
                <a:pPr marL="0" indent="0">
                  <a:buNone/>
                </a:pPr>
                <a:r>
                  <a:rPr lang="el-GR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Β: σημείο της ΒΔ</a:t>
                </a: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Επομένως </a:t>
                </a:r>
                <a:r>
                  <a:rPr lang="el-GR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</a:t>
                </a:r>
                <a:r>
                  <a:rPr lang="el-GR" baseline="-25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ΒΔ</a:t>
                </a: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x=</a:t>
                </a: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7928" y="1886086"/>
                <a:ext cx="10515600" cy="4362314"/>
              </a:xfrm>
              <a:blipFill>
                <a:blip r:embed="rId2"/>
                <a:stretch>
                  <a:fillRect l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10839" y="1412149"/>
            <a:ext cx="11970326" cy="448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200" b="1" dirty="0">
                <a:latin typeface="Tahoma" panose="020B0604030504040204" pitchFamily="34" charset="0"/>
                <a:ea typeface="Times New Roman" panose="02020603050405020304" pitchFamily="18" charset="0"/>
              </a:rPr>
              <a:t>(δ)</a:t>
            </a:r>
            <a:r>
              <a:rPr lang="el-GR" sz="2200" dirty="0">
                <a:latin typeface="Tahoma" panose="020B0604030504040204" pitchFamily="34" charset="0"/>
                <a:ea typeface="Times New Roman" panose="02020603050405020304" pitchFamily="18" charset="0"/>
              </a:rPr>
              <a:t> Να βρείτε την εξίσωση του ύψους ΒΔ.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1884218" y="2317591"/>
            <a:ext cx="346364" cy="1159900"/>
          </a:xfrm>
          <a:prstGeom prst="rightBrac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2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936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20</cp:revision>
  <dcterms:created xsi:type="dcterms:W3CDTF">2020-04-01T16:27:21Z</dcterms:created>
  <dcterms:modified xsi:type="dcterms:W3CDTF">2020-04-13T06:24:11Z</dcterms:modified>
</cp:coreProperties>
</file>