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79" r:id="rId3"/>
    <p:sldId id="269" r:id="rId4"/>
    <p:sldId id="280" r:id="rId5"/>
    <p:sldId id="281" r:id="rId6"/>
    <p:sldId id="282" r:id="rId7"/>
    <p:sldId id="283" r:id="rId8"/>
    <p:sldId id="284" r:id="rId9"/>
    <p:sldId id="278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39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359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9520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711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1899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69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43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58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225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92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222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7889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A3340-892F-45C2-B786-C29F2ABE4B67}" type="datetimeFigureOut">
              <a:rPr lang="en-US" smtClean="0"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47D5F2-3160-4CFF-A262-AABD571428C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710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22788" y="1568224"/>
            <a:ext cx="6997343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Ένας υπάλληλος τράπεζας πληρώνεται €20 την ώρα.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798" y="2255544"/>
            <a:ext cx="2680826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 Εργασίας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146384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793" y="3086815"/>
            <a:ext cx="2680826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Μισθός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146379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2788" y="3918086"/>
            <a:ext cx="2680826" cy="749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Λόγος (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€/ώρα=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y/x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3146374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</m:den>
                      </m:f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374" y="3918086"/>
                <a:ext cx="1605498" cy="74905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Rectangle 21"/>
          <p:cNvSpPr/>
          <p:nvPr/>
        </p:nvSpPr>
        <p:spPr>
          <a:xfrm>
            <a:off x="4794642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794637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4794632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𝟖𝟎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𝟒</m:t>
                          </m:r>
                        </m:den>
                      </m:f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94632" y="3918086"/>
                <a:ext cx="1605498" cy="74905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6442900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442895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6442890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𝟏𝟎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𝟎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42890" y="3918086"/>
                <a:ext cx="1605498" cy="74905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8091158" y="2255544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8091153" y="3086815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8091148" y="3918086"/>
                <a:ext cx="1605498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𝟐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𝟓</m:t>
                          </m:r>
                        </m:den>
                      </m:f>
                      <m:r>
                        <a:rPr lang="el-GR" sz="240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400" b="0" i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20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91148" y="3918086"/>
                <a:ext cx="1605498" cy="749053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2" name="Content Placeholder 2"/>
          <p:cNvSpPr txBox="1">
            <a:spLocks/>
          </p:cNvSpPr>
          <p:nvPr/>
        </p:nvSpPr>
        <p:spPr>
          <a:xfrm>
            <a:off x="422788" y="4747182"/>
            <a:ext cx="3699508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Όσο περισσότερο δουλεύει,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4122296" y="4747182"/>
            <a:ext cx="4107304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τόσο περισσότερο πληρώνεται.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4" name="Content Placeholder 2"/>
          <p:cNvSpPr txBox="1">
            <a:spLocks/>
          </p:cNvSpPr>
          <p:nvPr/>
        </p:nvSpPr>
        <p:spPr>
          <a:xfrm>
            <a:off x="422788" y="5368300"/>
            <a:ext cx="3699508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Όσο λιγότερο δουλεύει,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Content Placeholder 2"/>
          <p:cNvSpPr txBox="1">
            <a:spLocks/>
          </p:cNvSpPr>
          <p:nvPr/>
        </p:nvSpPr>
        <p:spPr>
          <a:xfrm>
            <a:off x="4122296" y="5368300"/>
            <a:ext cx="4107304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τόσο λιγότερο πληρώνεται. 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6" name="Content Placeholder 2"/>
          <p:cNvSpPr txBox="1">
            <a:spLocks/>
          </p:cNvSpPr>
          <p:nvPr/>
        </p:nvSpPr>
        <p:spPr>
          <a:xfrm>
            <a:off x="4736893" y="6137970"/>
            <a:ext cx="2683238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ΣΤΑΘΕΡΟΣ-ΙΔΙΟΣ!!!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1441470" y="6020206"/>
            <a:ext cx="2680826" cy="74905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rgbClr val="FF0066"/>
                </a:solidFill>
              </a:rPr>
              <a:t>Λόγος (</a:t>
            </a:r>
            <a:r>
              <a:rPr lang="el-G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μισθός/ώρα=</a:t>
            </a:r>
            <a:r>
              <a:rPr lang="en-US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y/x</a:t>
            </a:r>
            <a:r>
              <a:rPr lang="el-GR" sz="24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241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13" grpId="0" animBg="1"/>
      <p:bldP spid="14" grpId="0" animBg="1"/>
      <p:bldP spid="22" grpId="0" animBg="1"/>
      <p:bldP spid="23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81382" y="2598525"/>
            <a:ext cx="2680826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 Εργασίας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04968" y="2598525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2581377" y="3429796"/>
            <a:ext cx="2680826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Μισθός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304963" y="3429796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953226" y="2598525"/>
            <a:ext cx="1605498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953221" y="3429796"/>
            <a:ext cx="1605498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Curved Up Arrow 1"/>
          <p:cNvSpPr/>
          <p:nvPr/>
        </p:nvSpPr>
        <p:spPr>
          <a:xfrm>
            <a:off x="6286159" y="429718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643280" y="4726179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6598310" y="1469035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3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urved Up Arrow 38"/>
          <p:cNvSpPr/>
          <p:nvPr/>
        </p:nvSpPr>
        <p:spPr>
          <a:xfrm rot="10800000" flipH="1">
            <a:off x="6286159" y="2041233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9034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" grpId="0" animBg="1"/>
      <p:bldP spid="3" grpId="0"/>
      <p:bldP spid="38" grpId="0"/>
      <p:bldP spid="3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2" name="Horizontal Scroll 41"/>
              <p:cNvSpPr/>
              <p:nvPr/>
            </p:nvSpPr>
            <p:spPr>
              <a:xfrm>
                <a:off x="708653" y="3791118"/>
                <a:ext cx="10723852" cy="2729603"/>
              </a:xfrm>
              <a:prstGeom prst="horizontalScroll">
                <a:avLst>
                  <a:gd name="adj" fmla="val 4177"/>
                </a:avLst>
              </a:prstGeom>
              <a:solidFill>
                <a:schemeClr val="accent4">
                  <a:lumMod val="20000"/>
                  <a:lumOff val="8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Αν δύο ποσά 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x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και </a:t>
                </a:r>
                <a:r>
                  <a:rPr lang="en-US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y </a:t>
                </a:r>
                <a:r>
                  <a:rPr lang="el-GR" sz="2400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είναι </a:t>
                </a:r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ευθέως ανάλογα,</a:t>
                </a:r>
                <a:r>
                  <a:rPr lang="el-GR" sz="2400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τότε για τις αντίστοιχες τιμές τους</a:t>
                </a:r>
              </a:p>
              <a:p>
                <a:pPr algn="ctr"/>
                <a:endParaRPr lang="el-GR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ισχύει: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40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𝑦</m:t>
                        </m:r>
                      </m:num>
                      <m:den>
                        <m:r>
                          <a:rPr lang="en-US" sz="2400" b="0" i="1" smtClean="0">
                            <a:solidFill>
                              <a:schemeClr val="tx1"/>
                            </a:solidFill>
                            <a:effectLst>
                              <a:outerShdw blurRad="38100" dist="38100" dir="2700000" algn="tl">
                                <a:srgbClr val="000000">
                                  <a:alpha val="43137"/>
                                </a:srgbClr>
                              </a:outerShdw>
                            </a:effectLst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𝛼</m:t>
                    </m:r>
                  </m:oMath>
                </a14:m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ή αλλιώς: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2400" b="0" i="1" smtClean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US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, 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α: πραγματικός αριθμός.</a:t>
                </a:r>
              </a:p>
              <a:p>
                <a:pPr algn="ctr"/>
                <a:endParaRPr lang="el-GR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Ο σταθερός αριθμός </a:t>
                </a:r>
                <a:r>
                  <a:rPr lang="el-GR" sz="2400" b="1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α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λέγεται </a:t>
                </a:r>
                <a:r>
                  <a:rPr lang="el-GR" sz="2400" b="1" u="sng" dirty="0" smtClean="0">
                    <a:solidFill>
                      <a:srgbClr val="FF0066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συντελεστής</a:t>
                </a:r>
                <a:r>
                  <a:rPr lang="el-GR" sz="2400" dirty="0" smtClean="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 της αναλογίας.</a:t>
                </a:r>
                <a:endParaRPr lang="el-GR" sz="2400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42" name="Horizontal Scroll 4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8653" y="3791118"/>
                <a:ext cx="10723852" cy="2729603"/>
              </a:xfrm>
              <a:prstGeom prst="horizontalScroll">
                <a:avLst>
                  <a:gd name="adj" fmla="val 4177"/>
                </a:avLst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Horizontal Scroll 24"/>
          <p:cNvSpPr/>
          <p:nvPr/>
        </p:nvSpPr>
        <p:spPr>
          <a:xfrm>
            <a:off x="708653" y="215444"/>
            <a:ext cx="10723852" cy="3357607"/>
          </a:xfrm>
          <a:prstGeom prst="horizontalScroll">
            <a:avLst>
              <a:gd name="adj" fmla="val 4177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Δύο ποσά λέγονται </a:t>
            </a:r>
            <a:r>
              <a:rPr lang="el-GR" sz="2400" b="1" u="sng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ευθέως ανάλογα, ή ανάλογα</a:t>
            </a:r>
            <a:r>
              <a:rPr lang="el-GR" sz="2400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όταν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πολλαπλασιάζοντας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ή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διαιρώντας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τις τιμές του ενός με ένα αριθμό, τότε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πολλαπλασιάζονται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ή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διαιρούνται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και οι αντίστοιχες τιμές του άλλου ποσού με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τον ίδιο αριθμό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ctr"/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να είναι ευθέως ανάλογα δύο ποσά, οι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των αντίστοιχων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τιμών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τους είναι </a:t>
            </a:r>
            <a:r>
              <a:rPr lang="el-GR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ίσοι</a:t>
            </a:r>
            <a:r>
              <a:rPr lang="el-GR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Με άλλα λόγια, θα πρέπει να μεταβάλλονται με τον ίδιο τρόπο.</a:t>
            </a:r>
            <a:endParaRPr lang="el-GR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-215443"/>
            <a:ext cx="184731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4022964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  <p:bldP spid="2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93906" y="1554383"/>
            <a:ext cx="11769212" cy="54350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Να </a:t>
            </a:r>
            <a:r>
              <a:rPr lang="el-GR" sz="2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παραστήσετε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γραφικά τα διατεταγμένα ζεύγη (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x, y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r>
              <a:rPr lang="en-US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να κατασκευάσετε τη γραφική παράσταση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22798" y="2255544"/>
            <a:ext cx="1226124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662362" y="2255544"/>
            <a:ext cx="1245734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22793" y="3086815"/>
            <a:ext cx="1226124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Μισθός (</a:t>
            </a: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662357" y="3086815"/>
            <a:ext cx="1245734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22788" y="3918086"/>
            <a:ext cx="1226124" cy="749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US" sz="2400" b="1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x,y</a:t>
            </a:r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662352" y="3918086"/>
            <a:ext cx="1245734" cy="74905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A(2, 20)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920880" y="2255544"/>
            <a:ext cx="1245734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2920875" y="3086815"/>
            <a:ext cx="1245734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/>
              <p:cNvSpPr/>
              <p:nvPr/>
            </p:nvSpPr>
            <p:spPr>
              <a:xfrm>
                <a:off x="2920870" y="3918086"/>
                <a:ext cx="1245734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sz="2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B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(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4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, </m:t>
                      </m:r>
                      <m:r>
                        <m:rPr>
                          <m:nor/>
                        </m:rPr>
                        <a:rPr lang="en-US" sz="2400" b="1" i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8</m:t>
                      </m:r>
                      <m:r>
                        <m:rPr>
                          <m:nor/>
                        </m:rPr>
                        <a:rPr lang="en-US" sz="2400" b="1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m:t>0)</m:t>
                      </m:r>
                    </m:oMath>
                  </m:oMathPara>
                </a14:m>
                <a:endParaRPr lang="en-US" sz="24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4" name="Rectangle 2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20870" y="3918086"/>
                <a:ext cx="1245734" cy="749053"/>
              </a:xfrm>
              <a:prstGeom prst="rect">
                <a:avLst/>
              </a:prstGeom>
              <a:blipFill>
                <a:blip r:embed="rId2"/>
                <a:stretch>
                  <a:fillRect r="-2427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Rectangle 25"/>
          <p:cNvSpPr/>
          <p:nvPr/>
        </p:nvSpPr>
        <p:spPr>
          <a:xfrm>
            <a:off x="4179391" y="2255544"/>
            <a:ext cx="1245734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0,5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179386" y="3086815"/>
            <a:ext cx="1245734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tangle 27"/>
              <p:cNvSpPr/>
              <p:nvPr/>
            </p:nvSpPr>
            <p:spPr>
              <a:xfrm>
                <a:off x="4179381" y="3918086"/>
                <a:ext cx="1245734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:r>
                  <a:rPr lang="el-GR" sz="2100" b="1" dirty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Γ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(</m:t>
                    </m:r>
                    <m:r>
                      <m:rPr>
                        <m:nor/>
                      </m:rPr>
                      <a:rPr lang="en-US" sz="2100" b="1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0.5</m:t>
                    </m:r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, </m:t>
                    </m:r>
                    <m:r>
                      <m:rPr>
                        <m:nor/>
                      </m:rPr>
                      <a:rPr lang="en-US" sz="2100" b="1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1</m:t>
                    </m:r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0)</m:t>
                    </m:r>
                  </m:oMath>
                </a14:m>
                <a:endParaRPr lang="en-US" sz="21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8" name="Rectangle 2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9381" y="3918086"/>
                <a:ext cx="1245734" cy="749053"/>
              </a:xfrm>
              <a:prstGeom prst="rect">
                <a:avLst/>
              </a:prstGeom>
              <a:blipFill>
                <a:blip r:embed="rId3"/>
                <a:stretch>
                  <a:fillRect l="-5825" r="-485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9" name="Rectangle 28"/>
          <p:cNvSpPr/>
          <p:nvPr/>
        </p:nvSpPr>
        <p:spPr>
          <a:xfrm>
            <a:off x="5437907" y="2255544"/>
            <a:ext cx="1245734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2,5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5437902" y="3086815"/>
            <a:ext cx="1245734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Rectangle 30"/>
              <p:cNvSpPr/>
              <p:nvPr/>
            </p:nvSpPr>
            <p:spPr>
              <a:xfrm>
                <a:off x="5437897" y="3918086"/>
                <a:ext cx="1245734" cy="749053"/>
              </a:xfrm>
              <a:prstGeom prst="rect">
                <a:avLst/>
              </a:prstGeom>
              <a:solidFill>
                <a:schemeClr val="accent6">
                  <a:lumMod val="40000"/>
                  <a:lumOff val="6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>
                  <a:defRPr/>
                </a:pPr>
                <a:r>
                  <a:rPr lang="el-GR" sz="2100" b="1" dirty="0" smtClean="0">
                    <a:solidFill>
                      <a:schemeClr val="tx1">
                        <a:lumMod val="95000"/>
                        <a:lumOff val="5000"/>
                      </a:schemeClr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Δ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(2</m:t>
                    </m:r>
                    <m:r>
                      <m:rPr>
                        <m:nor/>
                      </m:rPr>
                      <a:rPr lang="en-US" sz="2100" b="1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.5</m:t>
                    </m:r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, </m:t>
                    </m:r>
                    <m:r>
                      <m:rPr>
                        <m:nor/>
                      </m:rPr>
                      <a:rPr lang="en-US" sz="2100" b="1" i="0" dirty="0" smtClean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5</m:t>
                    </m:r>
                    <m:r>
                      <m:rPr>
                        <m:nor/>
                      </m:rPr>
                      <a:rPr lang="en-US" sz="2100" b="1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m:t>0)</m:t>
                    </m:r>
                  </m:oMath>
                </a14:m>
                <a:endParaRPr lang="en-US" sz="2100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31" name="Rectangle 3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37897" y="3918086"/>
                <a:ext cx="1245734" cy="749053"/>
              </a:xfrm>
              <a:prstGeom prst="rect">
                <a:avLst/>
              </a:prstGeom>
              <a:blipFill>
                <a:blip r:embed="rId4"/>
                <a:stretch>
                  <a:fillRect l="-5825" r="-4369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/>
          <a:srcRect l="34439" b="14300"/>
          <a:stretch/>
        </p:blipFill>
        <p:spPr>
          <a:xfrm>
            <a:off x="6791626" y="2255544"/>
            <a:ext cx="5171492" cy="450672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703620" y="4676935"/>
            <a:ext cx="780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A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14413" y="3066015"/>
            <a:ext cx="780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Β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122826" y="5906980"/>
            <a:ext cx="780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el-GR" sz="22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Γ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04817" y="4292612"/>
            <a:ext cx="78081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• </a:t>
            </a:r>
            <a:r>
              <a:rPr lang="el-GR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Δ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107836" y="2255544"/>
            <a:ext cx="2081134" cy="4265177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Content Placeholder 2"/>
          <p:cNvSpPr txBox="1">
            <a:spLocks/>
          </p:cNvSpPr>
          <p:nvPr/>
        </p:nvSpPr>
        <p:spPr>
          <a:xfrm>
            <a:off x="422788" y="5137162"/>
            <a:ext cx="3743816" cy="886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Γραφική παράσταση: Ευθεία!!! 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Γραμμική συνάρτηση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3" name="Content Placeholder 2"/>
          <p:cNvSpPr txBox="1">
            <a:spLocks/>
          </p:cNvSpPr>
          <p:nvPr/>
        </p:nvSpPr>
        <p:spPr>
          <a:xfrm>
            <a:off x="4306318" y="5137162"/>
            <a:ext cx="2377313" cy="8869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Λόγος=α=20</a:t>
            </a:r>
          </a:p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Κλίση=λ=α=20!!!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4322798" y="6125319"/>
            <a:ext cx="958900" cy="425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sz="2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β=0</a:t>
            </a:r>
            <a:endParaRPr lang="en-US" sz="2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9188970" y="2535200"/>
            <a:ext cx="1199214" cy="42509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2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 = 20x</a:t>
            </a:r>
            <a:endParaRPr lang="en-US" sz="22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8015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24" grpId="0" animBg="1"/>
      <p:bldP spid="28" grpId="0" animBg="1"/>
      <p:bldP spid="31" grpId="0" animBg="1"/>
      <p:bldP spid="3" grpId="0"/>
      <p:bldP spid="38" grpId="0"/>
      <p:bldP spid="40" grpId="0"/>
      <p:bldP spid="41" grpId="0"/>
      <p:bldP spid="42" grpId="0" animBg="1"/>
      <p:bldP spid="43" grpId="0" animBg="1"/>
      <p:bldP spid="44" grpId="0" animBg="1"/>
      <p:bldP spid="4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Όροφοι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Πακέτα από τούβλα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l-GR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974" y="1597767"/>
            <a:ext cx="1470943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σκηση: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45905" y="1597766"/>
            <a:ext cx="9531629" cy="87561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την κατασκευή 2 ορόφων μιας πολυκατοικίας χρειάζονται 30 πακέτα από τούβλα. Πόσα πακέτα θα χρειαστούν για να κτιστούν 8 όροφοι;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2443397" y="5681272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4511260" y="5679910"/>
            <a:ext cx="524655" cy="494676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212243" y="2908909"/>
                <a:ext cx="2450105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8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8∙30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120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243" y="2908909"/>
                <a:ext cx="2450105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</m:t>
                          </m:r>
                        </m:num>
                        <m:den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𝟖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l-GR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𝟑𝟎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Rectangle 23"/>
          <p:cNvSpPr/>
          <p:nvPr/>
        </p:nvSpPr>
        <p:spPr>
          <a:xfrm>
            <a:off x="5855928" y="3829901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Ακολουθώ τα βήματα επίλυσης εξίσωσης!!!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844123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860390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0640331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0881448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0475441" y="3282847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10439" y="5674005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Θα χρειαστούν 120 πακέτα.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182132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24" grpId="0" animBg="1"/>
      <p:bldP spid="9" grpId="0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Ώρες βροχής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Ύψος βροχής (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974" y="1597767"/>
            <a:ext cx="1470943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σκηση: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45905" y="1597766"/>
            <a:ext cx="9531629" cy="1059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Στη Λευκωσία έβρεχε συνεχόμενα για 6 ώρες και έδωσε 24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ύψος βροχής. Αν στην Πάφο έβρεχε συνεχόμενα με την ίδια ένταση και έδωσε 12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mm 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βροχής, πόσες ώρες έβρεχε;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24</a:t>
            </a: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2521238" y="5685996"/>
            <a:ext cx="494675" cy="473687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4773588" y="5685996"/>
            <a:ext cx="502950" cy="473687"/>
          </a:xfrm>
          <a:prstGeom prst="straightConnector1">
            <a:avLst/>
          </a:prstGeom>
          <a:ln w="38100">
            <a:solidFill>
              <a:srgbClr val="FF0066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/>
          <p:cNvSpPr txBox="1">
            <a:spLocks/>
          </p:cNvSpPr>
          <p:nvPr/>
        </p:nvSpPr>
        <p:spPr>
          <a:xfrm>
            <a:off x="5696262" y="5775890"/>
            <a:ext cx="882862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 α.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9212243" y="2908909"/>
                <a:ext cx="2719927" cy="2018503"/>
              </a:xfrm>
              <a:prstGeom prst="rect">
                <a:avLst/>
              </a:prstGeom>
              <a:noFill/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24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</m:t>
                      </m:r>
                      <m:r>
                        <a:rPr lang="el-GR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12</m:t>
                      </m:r>
                    </m:oMath>
                  </m:oMathPara>
                </a14:m>
                <a:endParaRPr lang="en-US" sz="2600" b="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ea typeface="Cambria Math" panose="02040503050406030204" pitchFamily="18" charset="0"/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l-GR" sz="26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6∙12</m:t>
                          </m:r>
                        </m:num>
                        <m:den>
                          <m:r>
                            <a:rPr lang="en-US" sz="2600" b="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24</m:t>
                          </m:r>
                        </m:den>
                      </m:f>
                    </m:oMath>
                  </m:oMathPara>
                </a14:m>
                <a:endParaRPr lang="en-US" sz="26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:endParaRPr lang="en-US" sz="1000" dirty="0" smtClean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⇔</m:t>
                      </m:r>
                      <m:r>
                        <a:rPr lang="en-US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l-GR" sz="2600" i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sz="2600" b="0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</m:oMath>
                  </m:oMathPara>
                </a14:m>
                <a:endParaRPr lang="en-US" sz="2600" dirty="0">
                  <a:solidFill>
                    <a:schemeClr val="tx1">
                      <a:lumMod val="95000"/>
                      <a:lumOff val="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12243" y="2908909"/>
                <a:ext cx="2719927" cy="201850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/>
              <p:cNvSpPr/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  <a:ln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𝒙</m:t>
                          </m:r>
                        </m:den>
                      </m:f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l-GR" sz="2400" b="1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 </m:t>
                      </m:r>
                      <m:f>
                        <m:fPr>
                          <m:ctrlPr>
                            <a:rPr lang="el-GR" sz="2400" b="1" i="1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𝟐𝟒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>
                                  <a:lumMod val="95000"/>
                                  <a:lumOff val="5000"/>
                                </a:schemeClr>
                              </a:solidFill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</a:rPr>
                            <m:t>𝟏𝟐</m:t>
                          </m:r>
                        </m:den>
                      </m:f>
                    </m:oMath>
                  </m:oMathPara>
                </a14:m>
                <a:endParaRPr lang="en-US" sz="2400" b="1" dirty="0">
                  <a:solidFill>
                    <a:schemeClr val="tx1">
                      <a:lumMod val="95000"/>
                      <a:lumOff val="5000"/>
                    </a:schemeClr>
                  </a:solidFill>
                </a:endParaRPr>
              </a:p>
            </p:txBody>
          </p:sp>
        </mc:Choice>
        <mc:Fallback xmlns="">
          <p:sp>
            <p:nvSpPr>
              <p:cNvPr id="21" name="Rectangle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57395" y="2908909"/>
                <a:ext cx="2350447" cy="749053"/>
              </a:xfrm>
              <a:prstGeom prst="rect">
                <a:avLst/>
              </a:prstGeom>
              <a:blipFill>
                <a:blip r:embed="rId3"/>
                <a:stretch>
                  <a:fillRect b="-2400"/>
                </a:stretch>
              </a:blipFill>
              <a:ln>
                <a:solidFill>
                  <a:schemeClr val="accent6">
                    <a:lumMod val="50000"/>
                  </a:schemeClr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5" name="Straight Connector 24"/>
          <p:cNvCxnSpPr/>
          <p:nvPr/>
        </p:nvCxnSpPr>
        <p:spPr>
          <a:xfrm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V="1">
            <a:off x="7500389" y="3065900"/>
            <a:ext cx="464457" cy="478972"/>
          </a:xfrm>
          <a:prstGeom prst="line">
            <a:avLst/>
          </a:prstGeom>
          <a:ln w="38100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V="1">
            <a:off x="9934063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9950330" y="4034507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V="1">
            <a:off x="11321518" y="3529882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flipV="1">
            <a:off x="11189291" y="4034506"/>
            <a:ext cx="376485" cy="348493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509760" y="4096286"/>
            <a:ext cx="24111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  <a:endParaRPr lang="en-US" sz="2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610439" y="5674005"/>
            <a:ext cx="3051909" cy="75774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Έβρεχε για 3</a:t>
            </a:r>
            <a:r>
              <a:rPr lang="en-US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8158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19" grpId="0" animBg="1"/>
      <p:bldP spid="20" grpId="0" animBg="1"/>
      <p:bldP spid="21" grpId="0" animBg="1"/>
      <p:bldP spid="9" grpId="0"/>
      <p:bldP spid="3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btitle 2"/>
          <p:cNvSpPr txBox="1">
            <a:spLocks/>
          </p:cNvSpPr>
          <p:nvPr/>
        </p:nvSpPr>
        <p:spPr>
          <a:xfrm>
            <a:off x="1648917" y="177410"/>
            <a:ext cx="8904157" cy="123166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Ενότητα 7: Αναλογίες-Ευθέως </a:t>
            </a:r>
          </a:p>
          <a:p>
            <a:r>
              <a:rPr lang="el-GR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και Αντιστρόφως Ανάλογα Ποσά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845905" y="2935575"/>
            <a:ext cx="1845345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Ύ</a:t>
            </a:r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ψος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50921" y="2935575"/>
            <a:ext cx="1845341" cy="749053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Ηλικία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845905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845904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850916" y="4715997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defRPr/>
            </a:pPr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Content Placeholder 2"/>
          <p:cNvSpPr txBox="1">
            <a:spLocks/>
          </p:cNvSpPr>
          <p:nvPr/>
        </p:nvSpPr>
        <p:spPr>
          <a:xfrm>
            <a:off x="177974" y="1597767"/>
            <a:ext cx="1470943" cy="425266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</a:t>
            </a:r>
            <a:r>
              <a:rPr lang="el-GR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σκηση: 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Content Placeholder 2"/>
          <p:cNvSpPr txBox="1">
            <a:spLocks/>
          </p:cNvSpPr>
          <p:nvPr/>
        </p:nvSpPr>
        <p:spPr>
          <a:xfrm>
            <a:off x="1845905" y="1597766"/>
            <a:ext cx="9531629" cy="1059901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Η Σοφία είναι 15 χρόνων και έχει ύψος 160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cm</a:t>
            </a:r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Τι ύψος θα έχει όταν θα είναι 40 χρόνων;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3850917" y="3842252"/>
            <a:ext cx="1845345" cy="749053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Horizontal Scroll 1"/>
          <p:cNvSpPr/>
          <p:nvPr/>
        </p:nvSpPr>
        <p:spPr>
          <a:xfrm rot="20414026">
            <a:off x="1258219" y="3812392"/>
            <a:ext cx="7481047" cy="1226042"/>
          </a:xfrm>
          <a:prstGeom prst="horizontalScroll">
            <a:avLst/>
          </a:prstGeom>
          <a:solidFill>
            <a:srgbClr val="FF0066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Τα ποσά ΔΕΝ είναι ευθέως ανάλογα!!!</a:t>
            </a:r>
            <a:endParaRPr lang="en-US" sz="2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0780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  <p:bldP spid="11" grpId="0" animBg="1"/>
      <p:bldP spid="23" grpId="0" animBg="1"/>
      <p:bldP spid="15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ubtitle 2"/>
          <p:cNvSpPr txBox="1">
            <a:spLocks/>
          </p:cNvSpPr>
          <p:nvPr/>
        </p:nvSpPr>
        <p:spPr>
          <a:xfrm>
            <a:off x="160624" y="277092"/>
            <a:ext cx="3297380" cy="446673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Άσκηση 1α/Σελ.113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10201" t="33726" r="66774"/>
          <a:stretch/>
        </p:blipFill>
        <p:spPr>
          <a:xfrm>
            <a:off x="4404892" y="2342931"/>
            <a:ext cx="2548329" cy="2433939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 rotWithShape="1">
          <a:blip r:embed="rId2"/>
          <a:srcRect l="5177" t="647" r="7945" b="65731"/>
          <a:stretch/>
        </p:blipFill>
        <p:spPr>
          <a:xfrm>
            <a:off x="3691249" y="277092"/>
            <a:ext cx="7650876" cy="982490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</p:pic>
      <p:sp>
        <p:nvSpPr>
          <p:cNvPr id="17" name="Curved Up Arrow 16"/>
          <p:cNvSpPr/>
          <p:nvPr/>
        </p:nvSpPr>
        <p:spPr>
          <a:xfrm rot="5400000">
            <a:off x="3337948" y="3689446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912938" y="3559900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x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620283" y="3502706"/>
            <a:ext cx="70982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3000" b="1" dirty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l-GR" sz="3000" b="1" dirty="0" smtClean="0">
                <a:solidFill>
                  <a:srgbClr val="FF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2</a:t>
            </a:r>
            <a:endParaRPr lang="en-US" sz="3000" b="1" dirty="0">
              <a:solidFill>
                <a:srgbClr val="FF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0" name="Curved Up Arrow 19"/>
          <p:cNvSpPr/>
          <p:nvPr/>
        </p:nvSpPr>
        <p:spPr>
          <a:xfrm rot="16200000" flipH="1">
            <a:off x="6570971" y="3689445"/>
            <a:ext cx="1334124" cy="479685"/>
          </a:xfrm>
          <a:prstGeom prst="curvedUpArrow">
            <a:avLst/>
          </a:prstGeom>
          <a:solidFill>
            <a:srgbClr val="FF0066"/>
          </a:solidFill>
          <a:ln>
            <a:solidFill>
              <a:srgbClr val="0099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886794" y="5237645"/>
            <a:ext cx="6865496" cy="1062184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l-GR" sz="2200" b="1" u="sng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Απ</a:t>
            </a:r>
            <a:r>
              <a:rPr lang="el-GR" sz="2200" b="1" u="sng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ΔΕΝ είναι </a:t>
            </a:r>
            <a:r>
              <a:rPr lang="el-GR" sz="2200" dirty="0" err="1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ε.α</a:t>
            </a:r>
            <a:r>
              <a:rPr lang="el-GR" sz="2200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., διότι ενώ οι τιμές του Α πολλαπλασιάζονται επί 2, οι τιμές του Β διαιρούνται δια 2</a:t>
            </a:r>
            <a:endParaRPr lang="en-US" sz="2200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955285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/>
      <p:bldP spid="20" grpId="0" animBg="1"/>
      <p:bldP spid="2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0326371">
            <a:off x="1207924" y="1461503"/>
            <a:ext cx="3959571" cy="1325563"/>
          </a:xfrm>
        </p:spPr>
        <p:txBody>
          <a:bodyPr/>
          <a:lstStyle/>
          <a:p>
            <a:r>
              <a:rPr lang="el-G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Για εξάσκηση…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60271" y="3187160"/>
            <a:ext cx="3706094" cy="1954466"/>
          </a:xfrm>
          <a:solidFill>
            <a:schemeClr val="accent4">
              <a:lumMod val="20000"/>
              <a:lumOff val="80000"/>
            </a:schemeClr>
          </a:solidFill>
          <a:ln>
            <a:solidFill>
              <a:srgbClr val="FF0066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dirty="0" smtClean="0"/>
              <a:t>Σελίδα 113: </a:t>
            </a:r>
          </a:p>
          <a:p>
            <a:pPr marL="0" indent="0">
              <a:buNone/>
            </a:pPr>
            <a:r>
              <a:rPr lang="el-GR" dirty="0" smtClean="0"/>
              <a:t>1β,γ</a:t>
            </a:r>
          </a:p>
          <a:p>
            <a:pPr marL="0" indent="0">
              <a:buNone/>
            </a:pPr>
            <a:r>
              <a:rPr lang="el-GR" dirty="0"/>
              <a:t>2</a:t>
            </a:r>
            <a:r>
              <a:rPr lang="el-GR" dirty="0" smtClean="0"/>
              <a:t>, 3, 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646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610</Words>
  <Application>Microsoft Office PowerPoint</Application>
  <PresentationFormat>Widescreen</PresentationFormat>
  <Paragraphs>124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Για εξάσκηση…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Artemis Orphanou</dc:creator>
  <cp:lastModifiedBy>Artemis Orphanou</cp:lastModifiedBy>
  <cp:revision>93</cp:revision>
  <dcterms:created xsi:type="dcterms:W3CDTF">2020-03-30T06:48:58Z</dcterms:created>
  <dcterms:modified xsi:type="dcterms:W3CDTF">2020-05-17T13:30:23Z</dcterms:modified>
</cp:coreProperties>
</file>