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0" r:id="rId16"/>
    <p:sldId id="271" r:id="rId17"/>
    <p:sldId id="273" r:id="rId18"/>
    <p:sldId id="275" r:id="rId19"/>
    <p:sldId id="276" r:id="rId20"/>
    <p:sldId id="27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FFCC99"/>
    <a:srgbClr val="99FF66"/>
    <a:srgbClr val="FF66FF"/>
    <a:srgbClr val="FFFF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437" autoAdjust="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3A58D-EE01-452B-94AE-05AC5D9B0B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859EA-0BBB-4499-A79C-3FFD8B622B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8333A-928B-4A5B-B803-E4A395E269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Τίτλος και Αντικείμενο επάνω από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3A49FF0-EF62-4990-BF57-BCD356A2F5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Τίτλος και Κείμενο επάνω από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68692C1-1C71-4507-BC24-6D9FAD170B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Τίτλος, Αντικείμενο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A782996-4EB1-4397-9519-9CE528E88A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2E2F5-2D06-4D05-BD64-4283AB6B86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E4F28-1D4A-4442-A03F-8E67479A4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179FC-48CF-4CC9-8F8A-ED28EF6E86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946DB-BD07-415C-9687-2F4A5F1072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20B54-281D-4FAD-86FF-9BAD1AAFEA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64D48-3C08-4F4A-9714-67628A81D3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26F76-803F-4959-9407-FCCA33C645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FA661-1919-40BB-9B68-0A802D76B2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>
                <a:gamma/>
                <a:shade val="46275"/>
                <a:invGamma/>
              </a:srgbClr>
            </a:gs>
            <a:gs pos="50000">
              <a:srgbClr val="6699FF"/>
            </a:gs>
            <a:gs pos="100000">
              <a:srgbClr val="6699FF">
                <a:gamma/>
                <a:shade val="46275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E1AF22E-D829-444A-9DE4-619EE39A32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freedomisland.files.wordpress.com/2008/06/1166638427.jpg&amp;imgrefurl=http://freedomisland.wordpress.com/2008/06/17/&amp;usg=__u3KVSjadjTnkZrX01hJnmqQtsCU=&amp;h=576&amp;w=856&amp;sz=63&amp;hl=en&amp;start=1&amp;sig2=iYUCJrHlV8eN1MkXR4MNdg&amp;tbnid=3psIjXJcngc7TM:&amp;tbnh=98&amp;tbnw=145&amp;ei=dfQmSdLKMovC-Qb304j3Bw&amp;prev=/images?q=%CF%86%CF%85%CF%83%CE%B1%CF%81%CE%BC%CE%BF%CE%BD%CE%B9%CE%BA%CE%B1&amp;gbv=2&amp;hl=en&amp;sa=G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NDREAS\Desktop\'Old%20style'%20harmonica%20playing.mp3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33400" y="2043113"/>
            <a:ext cx="815340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4400" b="1" i="1">
                <a:latin typeface="Comic Sans MS" pitchFamily="66" charset="0"/>
              </a:rPr>
              <a:t>Ενότητα 6</a:t>
            </a:r>
          </a:p>
          <a:p>
            <a:pPr>
              <a:spcBef>
                <a:spcPct val="50000"/>
              </a:spcBef>
            </a:pPr>
            <a:r>
              <a:rPr lang="el-GR" sz="4400" b="1" i="1">
                <a:latin typeface="Comic Sans MS" pitchFamily="66" charset="0"/>
              </a:rPr>
              <a:t>Κείμενο: Ιστορίες  με φίλους</a:t>
            </a:r>
            <a:endParaRPr lang="en-US" sz="4400" b="1" i="1">
              <a:latin typeface="Comic Sans MS" pitchFamily="66" charset="0"/>
            </a:endParaRPr>
          </a:p>
        </p:txBody>
      </p:sp>
      <p:pic>
        <p:nvPicPr>
          <p:cNvPr id="2053" name="Picture 5" descr="kidsoftheworld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04800"/>
            <a:ext cx="6858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kidsoftheworld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5486400"/>
            <a:ext cx="6858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534400" cy="1143000"/>
          </a:xfrm>
        </p:spPr>
        <p:txBody>
          <a:bodyPr/>
          <a:lstStyle/>
          <a:p>
            <a:pPr algn="l"/>
            <a:r>
              <a:rPr lang="el-GR" sz="3600" b="1"/>
              <a:t>Α</a:t>
            </a:r>
            <a:r>
              <a:rPr lang="el-GR" sz="4000"/>
              <a:t>. </a:t>
            </a:r>
            <a:r>
              <a:rPr lang="el-GR" sz="3600" b="1"/>
              <a:t>Διαβάζουμε  το κείμενο </a:t>
            </a:r>
            <a:br>
              <a:rPr lang="el-GR" sz="3600" b="1"/>
            </a:br>
            <a:r>
              <a:rPr lang="el-GR" sz="3600" b="1"/>
              <a:t>σελ. 77-78</a:t>
            </a:r>
            <a:endParaRPr lang="en-US" sz="3600" b="1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362200"/>
            <a:ext cx="4648200" cy="838200"/>
          </a:xfrm>
        </p:spPr>
        <p:txBody>
          <a:bodyPr/>
          <a:lstStyle/>
          <a:p>
            <a:pPr>
              <a:buFontTx/>
              <a:buNone/>
            </a:pPr>
            <a:r>
              <a:rPr lang="el-GR" sz="3600" b="1"/>
              <a:t>Β. Είδος  κειμένου: </a:t>
            </a:r>
            <a:endParaRPr lang="en-US" sz="3600" b="1"/>
          </a:p>
        </p:txBody>
      </p:sp>
      <p:sp>
        <p:nvSpPr>
          <p:cNvPr id="1229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381000" y="3527425"/>
            <a:ext cx="8229600" cy="3330575"/>
          </a:xfrm>
        </p:spPr>
        <p:txBody>
          <a:bodyPr/>
          <a:lstStyle/>
          <a:p>
            <a:pPr>
              <a:buFontTx/>
              <a:buNone/>
            </a:pPr>
            <a:r>
              <a:rPr lang="el-GR" sz="2800"/>
              <a:t>  </a:t>
            </a:r>
            <a:r>
              <a:rPr lang="el-GR" sz="3600" b="1"/>
              <a:t>Γ.  Ποια  σχέση  έχει  ο τίτλος  του βιβλίου  «Σαν τα χελιδόνια» ,  από το οποίο είναι το απόσπασμα,  με το περιεχόμενο;</a:t>
            </a:r>
            <a:endParaRPr lang="en-US" sz="3600" b="1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267200" y="1676400"/>
            <a:ext cx="306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410200" y="2346325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4000" b="1">
                <a:solidFill>
                  <a:srgbClr val="FF0000"/>
                </a:solidFill>
              </a:rPr>
              <a:t>Αφήγηση</a:t>
            </a:r>
            <a:endParaRPr lang="en-US" sz="4000" b="1">
              <a:solidFill>
                <a:srgbClr val="FF0000"/>
              </a:solidFill>
            </a:endParaRPr>
          </a:p>
        </p:txBody>
      </p:sp>
      <p:pic>
        <p:nvPicPr>
          <p:cNvPr id="12298" name="Picture 10" descr="lasto4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5181600"/>
            <a:ext cx="2933700" cy="1238250"/>
          </a:xfrm>
          <a:prstGeom prst="rect">
            <a:avLst/>
          </a:prstGeom>
          <a:noFill/>
        </p:spPr>
      </p:pic>
      <p:pic>
        <p:nvPicPr>
          <p:cNvPr id="12300" name="Picture 12" descr="50982089_ReadingManiac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609600"/>
            <a:ext cx="2343150" cy="1760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 build="p"/>
      <p:bldP spid="12294" grpId="0"/>
      <p:bldP spid="1229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534400" cy="990600"/>
          </a:xfrm>
        </p:spPr>
        <p:txBody>
          <a:bodyPr/>
          <a:lstStyle/>
          <a:p>
            <a:r>
              <a:rPr lang="el-GR">
                <a:solidFill>
                  <a:schemeClr val="bg1"/>
                </a:solidFill>
              </a:rPr>
              <a:t>Δομικά στοιχεία του κειμένου</a:t>
            </a:r>
            <a:br>
              <a:rPr lang="el-GR">
                <a:solidFill>
                  <a:schemeClr val="bg1"/>
                </a:solidFill>
              </a:rPr>
            </a:br>
            <a:r>
              <a:rPr lang="el-GR" sz="2400" b="1">
                <a:solidFill>
                  <a:schemeClr val="bg1"/>
                </a:solidFill>
              </a:rPr>
              <a:t>( Απαντώ ομαδικά στο χαρτονάκι μου- Χρόνος: 3λεπτά )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09600" y="21336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l-GR" sz="3200" b="1">
                <a:solidFill>
                  <a:srgbClr val="FF0000"/>
                </a:solidFill>
              </a:rPr>
              <a:t>Σε μια παραλιακή περιοχή στην Ελλάδα 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09600" y="3886200"/>
            <a:ext cx="7086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l-GR" sz="3200" b="1"/>
              <a:t>Πρωταγωνιστές :</a:t>
            </a:r>
            <a:endParaRPr lang="en-US" sz="3200" b="1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42925" y="4343400"/>
            <a:ext cx="8601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l-GR" sz="3200" b="1">
                <a:solidFill>
                  <a:srgbClr val="FF0000"/>
                </a:solidFill>
              </a:rPr>
              <a:t>Ο Δημήτρης, η μικρή Τσιγγάνα και η γιαγιά </a:t>
            </a:r>
            <a:endParaRPr lang="en-US" sz="3200" b="1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762000" y="1447800"/>
            <a:ext cx="7696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l-GR" sz="3200" b="1"/>
              <a:t>Πού διαδραματίζονται τα γεγονότα;</a:t>
            </a:r>
            <a:endParaRPr lang="en-US" sz="3200" b="1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85800" y="50292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l-GR" sz="3200" b="1"/>
              <a:t>Πρόβλημα / Ανατροπή:</a:t>
            </a:r>
            <a:endParaRPr lang="en-US" sz="3200" b="1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685800" y="5668963"/>
            <a:ext cx="8591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l-GR" sz="3200" b="1">
                <a:solidFill>
                  <a:srgbClr val="FF0000"/>
                </a:solidFill>
              </a:rPr>
              <a:t>Η μικρή Τσιγγάνα φεύγει  από την περιοχή </a:t>
            </a:r>
            <a:endParaRPr lang="en-US" sz="3200" b="1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914400" y="2819400"/>
            <a:ext cx="7696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l-GR" sz="3200" b="1"/>
              <a:t>Πότε διαδραματίζονται τα γεγονότα;</a:t>
            </a:r>
            <a:endParaRPr lang="en-US" sz="3200" b="1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457200" y="3352800"/>
            <a:ext cx="845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l-GR" sz="2800" b="1">
                <a:solidFill>
                  <a:srgbClr val="FF0000"/>
                </a:solidFill>
              </a:rPr>
              <a:t>Μια φθινοπωρινή ή χειμωνιάτικη  μέρα με αέρα</a:t>
            </a:r>
            <a:endParaRPr 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/>
      <p:bldP spid="14343" grpId="0"/>
      <p:bldP spid="14344" grpId="0"/>
      <p:bldP spid="14345" grpId="0"/>
      <p:bldP spid="14346" grpId="0"/>
      <p:bldP spid="143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r>
              <a:rPr lang="el-GR" sz="3600" b="1">
                <a:solidFill>
                  <a:schemeClr val="bg1"/>
                </a:solidFill>
              </a:rPr>
              <a:t>Επεξεργασία κειμένου</a:t>
            </a:r>
            <a:r>
              <a:rPr lang="el-GR"/>
              <a:t> 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1447800"/>
          </a:xfrm>
          <a:solidFill>
            <a:srgbClr val="FFFF66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l-GR"/>
              <a:t>1. </a:t>
            </a:r>
            <a:r>
              <a:rPr lang="el-GR" b="1"/>
              <a:t>Στο κείμενο δεν αναφέρεται  το όνομα της μικρής τσιγγάνας; Γιατί άραγε; Τι τονίζεται με αυτό τον τρόπο</a:t>
            </a:r>
            <a:r>
              <a:rPr lang="el-GR"/>
              <a:t>; </a:t>
            </a:r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57200" y="2743200"/>
            <a:ext cx="8229600" cy="1219200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l-GR" sz="3200"/>
              <a:t>2 . </a:t>
            </a:r>
            <a:r>
              <a:rPr lang="el-GR" sz="3200" b="1"/>
              <a:t>Τι δώρο έδωσε η τσιγγάνα στο Δημήτρη;  Πώς  το κρίνετε; </a:t>
            </a:r>
            <a:endParaRPr lang="en-US" sz="320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57200" y="4038600"/>
            <a:ext cx="8229600" cy="1219200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l-GR" sz="3200"/>
              <a:t>3 . </a:t>
            </a:r>
            <a:r>
              <a:rPr lang="el-GR" sz="3200" b="1"/>
              <a:t>Τι δώρο θα κάνατε εσείς σε κάποιο φίλο σας που θα αποχωριζόσασταν; </a:t>
            </a:r>
            <a:endParaRPr lang="en-US" sz="320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57200" y="5334000"/>
            <a:ext cx="8229600" cy="1219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l-GR" sz="3200"/>
              <a:t>4.  </a:t>
            </a:r>
            <a:r>
              <a:rPr lang="el-GR" sz="3200" b="1"/>
              <a:t>Με  ποιο τρόπο μας δείχνει η συγγραφέας  ότι έφυγαν οι  τσιγγάνοι;</a:t>
            </a:r>
            <a:endParaRPr lang="en-US" sz="3200"/>
          </a:p>
        </p:txBody>
      </p:sp>
      <p:pic>
        <p:nvPicPr>
          <p:cNvPr id="15367" name="Picture 7" descr="116663842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2667000"/>
            <a:ext cx="2133600" cy="1441450"/>
          </a:xfrm>
          <a:prstGeom prst="rect">
            <a:avLst/>
          </a:prstGeom>
          <a:noFill/>
        </p:spPr>
      </p:pic>
      <p:pic>
        <p:nvPicPr>
          <p:cNvPr id="15368" name="'Old style' harmonica playing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8600" y="30480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53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57864" fill="hold"/>
                                        <p:tgtEl>
                                          <p:spTgt spid="153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8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8"/>
                </p:tgtEl>
              </p:cMediaNode>
            </p:audio>
          </p:childTnLst>
        </p:cTn>
      </p:par>
    </p:tnLst>
    <p:bldLst>
      <p:bldP spid="15363" grpId="0" build="p" animBg="1"/>
      <p:bldP spid="15364" grpId="0" animBg="1"/>
      <p:bldP spid="15365" grpId="0" animBg="1"/>
      <p:bldP spid="1536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b="1"/>
              <a:t>Συναισθήματα</a:t>
            </a:r>
            <a:r>
              <a:rPr lang="el-GR"/>
              <a:t> </a:t>
            </a: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2133600"/>
            <a:ext cx="3886200" cy="914400"/>
          </a:xfrm>
        </p:spPr>
        <p:txBody>
          <a:bodyPr/>
          <a:lstStyle/>
          <a:p>
            <a:pPr>
              <a:buFontTx/>
              <a:buNone/>
            </a:pPr>
            <a:r>
              <a:rPr lang="el-GR" sz="2800" b="1" i="1" u="sng">
                <a:solidFill>
                  <a:srgbClr val="FF0000"/>
                </a:solidFill>
              </a:rPr>
              <a:t>Δημήτρης </a:t>
            </a:r>
            <a:endParaRPr lang="en-US" sz="2800" b="1" i="1" u="sng">
              <a:solidFill>
                <a:srgbClr val="FF0000"/>
              </a:solidFill>
            </a:endParaRPr>
          </a:p>
        </p:txBody>
      </p:sp>
      <p:sp>
        <p:nvSpPr>
          <p:cNvPr id="16390" name="AutoShape 6"/>
          <p:cNvSpPr>
            <a:spLocks noGrp="1" noChangeAspect="1" noChangeArrowheads="1"/>
          </p:cNvSpPr>
          <p:nvPr>
            <p:ph type="body" sz="half" idx="2"/>
          </p:nvPr>
        </p:nvSpPr>
        <p:spPr>
          <a:xfrm>
            <a:off x="4648200" y="2133600"/>
            <a:ext cx="4038600" cy="762000"/>
          </a:xfrm>
        </p:spPr>
        <p:txBody>
          <a:bodyPr/>
          <a:lstStyle/>
          <a:p>
            <a:pPr>
              <a:buFontTx/>
              <a:buNone/>
            </a:pPr>
            <a:r>
              <a:rPr lang="el-GR" sz="2800" b="1" i="1" u="sng">
                <a:solidFill>
                  <a:srgbClr val="FF0000"/>
                </a:solidFill>
              </a:rPr>
              <a:t>Μικρή Τσιγγάνα</a:t>
            </a:r>
            <a:endParaRPr lang="en-US" sz="2800" b="1" i="1" u="sng">
              <a:solidFill>
                <a:srgbClr val="FF0000"/>
              </a:solidFill>
            </a:endParaRPr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381000"/>
            <a:ext cx="16954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228600"/>
            <a:ext cx="1727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143000" y="2971800"/>
            <a:ext cx="6781800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/>
              <a:t>   Λύπη, στεναχώρια, θλίψη συγκίνηση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57200" y="38100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3200" b="1"/>
              <a:t>Υπογραμμίζω στο βιβλίο φράσεις  </a:t>
            </a:r>
          </a:p>
          <a:p>
            <a:pPr algn="ctr"/>
            <a:r>
              <a:rPr lang="el-GR" sz="3200" b="1"/>
              <a:t>που δείχνουν  τα συναισθήματα</a:t>
            </a:r>
            <a:r>
              <a:rPr lang="el-GR" sz="2400" b="1"/>
              <a:t> </a:t>
            </a:r>
            <a:endParaRPr lang="en-US" sz="2400" b="1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81000" y="5257800"/>
            <a:ext cx="8153400" cy="14668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/>
              <a:t>Α. «Τα μάτια της μικρής άρχισαν τώρα να βουρκώνουν...»</a:t>
            </a:r>
          </a:p>
          <a:p>
            <a:pPr>
              <a:spcBef>
                <a:spcPct val="50000"/>
              </a:spcBef>
            </a:pPr>
            <a:r>
              <a:rPr lang="el-GR" b="1"/>
              <a:t>Β. « Έτρεξε  με όλη του τη δύναμη, κρατώντας τη φυσαρμόνικα στο χέρι...»</a:t>
            </a:r>
          </a:p>
          <a:p>
            <a:pPr>
              <a:spcBef>
                <a:spcPct val="50000"/>
              </a:spcBef>
            </a:pP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 animBg="1"/>
      <p:bldP spid="16394" grpId="0"/>
      <p:bldP spid="1639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1">
                <a:solidFill>
                  <a:schemeClr val="tx1"/>
                </a:solidFill>
              </a:rPr>
              <a:t>Πώς θα χαρακτηρίζατε  τη φιλία μεταξύ των δύο παιδιών;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7772400" cy="1295400"/>
          </a:xfrm>
          <a:solidFill>
            <a:srgbClr val="FFFF66"/>
          </a:solidFill>
        </p:spPr>
        <p:txBody>
          <a:bodyPr/>
          <a:lstStyle/>
          <a:p>
            <a:pPr algn="ctr">
              <a:buFontTx/>
              <a:buNone/>
            </a:pPr>
            <a:r>
              <a:rPr lang="el-GR" sz="3600" b="1"/>
              <a:t>αληθινή, πραγματική, αγνή, ανιδιοτελή, ειλικρινή </a:t>
            </a:r>
            <a:endParaRPr lang="en-US" sz="3600" b="1"/>
          </a:p>
        </p:txBody>
      </p:sp>
      <p:pic>
        <p:nvPicPr>
          <p:cNvPr id="21509" name="Picture 5" descr="HUGS_00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810000"/>
            <a:ext cx="2770188" cy="2855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52800"/>
            <a:ext cx="8229600" cy="2773363"/>
          </a:xfrm>
        </p:spPr>
        <p:txBody>
          <a:bodyPr/>
          <a:lstStyle/>
          <a:p>
            <a:r>
              <a:rPr lang="el-GR" sz="2800" b="1"/>
              <a:t>Ποια νομίζετε ότι είναι τα συναισθήματα  και η γνώμη που   έχει η συγγραφέας  για τους  τσιγγάνους;</a:t>
            </a:r>
            <a:endParaRPr lang="en-US" sz="2800" b="1"/>
          </a:p>
        </p:txBody>
      </p:sp>
      <p:pic>
        <p:nvPicPr>
          <p:cNvPr id="19461" name="Picture 5" descr="magnify%2Bquestion%2Bma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52400"/>
            <a:ext cx="3810000" cy="2651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143000"/>
          </a:xfrm>
          <a:solidFill>
            <a:srgbClr val="FFFF66"/>
          </a:solidFill>
        </p:spPr>
        <p:txBody>
          <a:bodyPr/>
          <a:lstStyle/>
          <a:p>
            <a:r>
              <a:rPr lang="el-GR" sz="4000" b="1"/>
              <a:t>Ομαδικές – δημιουργικές εργασίες</a:t>
            </a:r>
            <a:endParaRPr lang="en-US" sz="4000" b="1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8"/>
            <a:ext cx="8229600" cy="4983162"/>
          </a:xfrm>
        </p:spPr>
        <p:txBody>
          <a:bodyPr/>
          <a:lstStyle/>
          <a:p>
            <a:pPr>
              <a:buFontTx/>
              <a:buNone/>
            </a:pPr>
            <a:r>
              <a:rPr lang="el-GR" sz="2800" b="1"/>
              <a:t>Α.</a:t>
            </a:r>
            <a:r>
              <a:rPr lang="el-GR" sz="2800"/>
              <a:t> </a:t>
            </a:r>
            <a:r>
              <a:rPr lang="el-GR" sz="2800" b="1"/>
              <a:t>Τι θα έλεγε η μικρή τσιγγάνα στο Δημήτρη  αν είχε την ευκαιρία να τον αποχαιρετήσει;</a:t>
            </a:r>
          </a:p>
          <a:p>
            <a:pPr>
              <a:buFontTx/>
              <a:buNone/>
            </a:pPr>
            <a:endParaRPr lang="el-GR" sz="2800" b="1"/>
          </a:p>
          <a:p>
            <a:pPr>
              <a:buFontTx/>
              <a:buNone/>
            </a:pPr>
            <a:r>
              <a:rPr lang="el-GR" sz="2800" b="1"/>
              <a:t>Β. Τι θα έλεγε ο Δημήτρης στη μικρή τσιγγάνα αν είχε την ευκαιρία να την αποχαιρετήσει;</a:t>
            </a:r>
          </a:p>
          <a:p>
            <a:pPr>
              <a:buFontTx/>
              <a:buNone/>
            </a:pPr>
            <a:endParaRPr lang="el-GR" sz="2800" b="1"/>
          </a:p>
          <a:p>
            <a:pPr>
              <a:buFontTx/>
              <a:buNone/>
            </a:pPr>
            <a:r>
              <a:rPr lang="el-GR" sz="2800" b="1"/>
              <a:t>Γ. Αν συναντούσατε ένα τσιγγάνο τι ερωτήσεις θα θέλατε να του κάνετε για τον τρόπο ζωής του;</a:t>
            </a:r>
          </a:p>
          <a:p>
            <a:pPr>
              <a:buFontTx/>
              <a:buNone/>
            </a:pPr>
            <a:r>
              <a:rPr lang="el-GR" sz="2800" b="1"/>
              <a:t>Δ. Δώστε  ένα διαφορετικό τέλος  στο κείμενο</a:t>
            </a:r>
            <a:endParaRPr lang="en-US" sz="2800" b="1"/>
          </a:p>
        </p:txBody>
      </p:sp>
      <p:pic>
        <p:nvPicPr>
          <p:cNvPr id="20485" name="Picture 5" descr="school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838200"/>
            <a:ext cx="1114425" cy="1133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C99"/>
          </a:solidFill>
        </p:spPr>
        <p:txBody>
          <a:bodyPr/>
          <a:lstStyle/>
          <a:p>
            <a:r>
              <a:rPr lang="el-GR" sz="4000"/>
              <a:t>« Τι  να σε φιλέψουμε;»</a:t>
            </a:r>
            <a:br>
              <a:rPr lang="el-GR" sz="4000"/>
            </a:br>
            <a:r>
              <a:rPr lang="el-GR" sz="4000"/>
              <a:t>«Τίποτα ευχαριστώ. Βιάζομαι.»</a:t>
            </a:r>
            <a:endParaRPr lang="en-US" sz="40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b="1"/>
              <a:t>Ποιοι μιλούν σε αυτό το απόσπασμα;</a:t>
            </a:r>
          </a:p>
          <a:p>
            <a:pPr>
              <a:lnSpc>
                <a:spcPct val="90000"/>
              </a:lnSpc>
            </a:pPr>
            <a:r>
              <a:rPr lang="el-GR" b="1"/>
              <a:t>Ο παππούς άκουσε αυτόν το διάλογο και  τον μετέφερε στο Δημήτρη. Τι του είπε; </a:t>
            </a:r>
            <a:endParaRPr lang="en-US" b="1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85800" y="4648200"/>
            <a:ext cx="7848600" cy="1373188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b="1"/>
              <a:t>Η γιαγιά  ρώτησε τη μικρή τσιγγάνα τι ήθελε να τη φιλέψει  και αυτή απάντησε ότι δεν ήθελε τίποτα .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1" grpId="0" build="p"/>
      <p:bldP spid="225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2925762"/>
          </a:xfrm>
        </p:spPr>
        <p:txBody>
          <a:bodyPr/>
          <a:lstStyle/>
          <a:p>
            <a:r>
              <a:rPr lang="el-GR" b="1">
                <a:solidFill>
                  <a:srgbClr val="FF0000"/>
                </a:solidFill>
              </a:rPr>
              <a:t>Ευθύς Λόγος</a:t>
            </a:r>
            <a:r>
              <a:rPr lang="el-GR" b="1"/>
              <a:t/>
            </a:r>
            <a:br>
              <a:rPr lang="el-GR" b="1"/>
            </a:br>
            <a:r>
              <a:rPr lang="el-GR" b="1"/>
              <a:t>Τα λόγια όπως εκφράζονται από το ίδιο το πρόσωπο.</a:t>
            </a:r>
            <a:br>
              <a:rPr lang="el-GR" b="1"/>
            </a:br>
            <a:endParaRPr lang="en-US" b="1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51238"/>
            <a:ext cx="8229600" cy="2925762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l-GR" sz="3600" b="1">
                <a:solidFill>
                  <a:srgbClr val="FF0000"/>
                </a:solidFill>
              </a:rPr>
              <a:t>Πλάγιος Λόγος</a:t>
            </a:r>
            <a:r>
              <a:rPr lang="el-GR" sz="3600" b="1"/>
              <a:t/>
            </a:r>
            <a:br>
              <a:rPr lang="el-GR" sz="3600" b="1"/>
            </a:br>
            <a:endParaRPr lang="el-GR" sz="3600" b="1"/>
          </a:p>
          <a:p>
            <a:pPr algn="ctr">
              <a:lnSpc>
                <a:spcPct val="90000"/>
              </a:lnSpc>
              <a:buFontTx/>
              <a:buNone/>
            </a:pPr>
            <a:r>
              <a:rPr lang="el-GR" sz="4000" b="1"/>
              <a:t>Τα λόγια όπως μεταφέρονται  από άλλο  πρόσωπο.</a:t>
            </a:r>
            <a:br>
              <a:rPr lang="el-GR" sz="4000" b="1"/>
            </a:br>
            <a:endParaRPr lang="en-US" sz="4000" b="1"/>
          </a:p>
        </p:txBody>
      </p:sp>
      <p:pic>
        <p:nvPicPr>
          <p:cNvPr id="24581" name="Picture 5" descr="talk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13525" y="2362200"/>
            <a:ext cx="2530475" cy="2600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1"/>
              <a:t>Για να μετατρέψω από τον ευθύ στον πλάγιο λόγο:</a:t>
            </a:r>
            <a:endParaRPr lang="en-US" sz="4000" b="1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99FF66"/>
          </a:solidFill>
        </p:spPr>
        <p:txBody>
          <a:bodyPr/>
          <a:lstStyle/>
          <a:p>
            <a:r>
              <a:rPr lang="el-GR"/>
              <a:t>1. Προσθέτουμε τα ονόματα των προσώπων</a:t>
            </a:r>
          </a:p>
          <a:p>
            <a:r>
              <a:rPr lang="el-GR"/>
              <a:t>2. Βάζουμε συνδέσμους για να ενώσουν τις προτάσεις ( και , αλλά ...)</a:t>
            </a:r>
          </a:p>
          <a:p>
            <a:r>
              <a:rPr lang="el-GR"/>
              <a:t>3.Χρησιμοποιούμε ρήματα όπως: ρώτησε, απάντησε, είπε</a:t>
            </a:r>
          </a:p>
          <a:p>
            <a:r>
              <a:rPr lang="el-GR"/>
              <a:t>4. Αλλάζουμε το πρόσωπο των ρημάτων από πρώτο σε τρίτο ( ήθελα- ήθελε)</a:t>
            </a:r>
          </a:p>
          <a:p>
            <a:endParaRPr lang="el-GR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tsigganoi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549275"/>
            <a:ext cx="6048375" cy="584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935162"/>
          </a:xfrm>
          <a:solidFill>
            <a:srgbClr val="FFCC99"/>
          </a:solidFill>
        </p:spPr>
        <p:txBody>
          <a:bodyPr/>
          <a:lstStyle/>
          <a:p>
            <a:r>
              <a:rPr lang="el-GR" sz="4000"/>
              <a:t>«Γιατί  δεν την κράτησες εσύ;»</a:t>
            </a:r>
            <a:br>
              <a:rPr lang="el-GR" sz="4000"/>
            </a:br>
            <a:r>
              <a:rPr lang="el-GR" sz="4000"/>
              <a:t>«Αν ήθελα, θα την κράταγα. Όμως θέλω να την πάρεις εσύ»</a:t>
            </a:r>
            <a:endParaRPr lang="en-US" sz="40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229600" cy="1935163"/>
          </a:xfrm>
        </p:spPr>
        <p:txBody>
          <a:bodyPr/>
          <a:lstStyle/>
          <a:p>
            <a:pPr algn="ctr">
              <a:buFontTx/>
              <a:buNone/>
            </a:pPr>
            <a:r>
              <a:rPr lang="el-GR" sz="3600" b="1"/>
              <a:t>Μετάφερε τον πιο πάνω διάλογο στον πλάγιο λόγο</a:t>
            </a:r>
            <a:endParaRPr lang="en-US" sz="3600" b="1"/>
          </a:p>
        </p:txBody>
      </p:sp>
      <p:pic>
        <p:nvPicPr>
          <p:cNvPr id="23556" name="Picture 4" descr="kidsoftheworld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5867400"/>
            <a:ext cx="58674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gypsies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333375"/>
            <a:ext cx="4025900" cy="5976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tsigganoi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333375"/>
            <a:ext cx="5321300" cy="6119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tsigganoi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8064500" cy="5622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tsigganoi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836613"/>
            <a:ext cx="7561262" cy="5111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gyps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260350"/>
            <a:ext cx="6985000" cy="6257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gypsie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92150"/>
            <a:ext cx="7777163" cy="5243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1477962"/>
          </a:xfrm>
          <a:solidFill>
            <a:srgbClr val="99FF66"/>
          </a:solidFill>
        </p:spPr>
        <p:txBody>
          <a:bodyPr/>
          <a:lstStyle/>
          <a:p>
            <a:pPr algn="l">
              <a:buFontTx/>
              <a:buChar char="•"/>
            </a:pPr>
            <a:r>
              <a:rPr lang="el-GR" sz="3600" b="1"/>
              <a:t>Τι  πληροφορίες μάθαμε </a:t>
            </a:r>
            <a:br>
              <a:rPr lang="el-GR" sz="3600" b="1"/>
            </a:br>
            <a:r>
              <a:rPr lang="el-GR" sz="3600" b="1"/>
              <a:t>για τους   τσιγγάνους από την έρευνά μας;</a:t>
            </a:r>
            <a:endParaRPr lang="en-US" sz="3600" b="1"/>
          </a:p>
        </p:txBody>
      </p:sp>
      <p:sp>
        <p:nvSpPr>
          <p:cNvPr id="1024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1905000"/>
            <a:ext cx="8229600" cy="1981200"/>
          </a:xfrm>
          <a:solidFill>
            <a:srgbClr val="FF66FF"/>
          </a:solidFill>
        </p:spPr>
        <p:txBody>
          <a:bodyPr/>
          <a:lstStyle/>
          <a:p>
            <a:r>
              <a:rPr lang="el-GR" sz="3600" b="1"/>
              <a:t>Ποια σχέση  μπορεί να </a:t>
            </a:r>
          </a:p>
          <a:p>
            <a:pPr>
              <a:buFontTx/>
              <a:buNone/>
            </a:pPr>
            <a:r>
              <a:rPr lang="el-GR" sz="3600" b="1"/>
              <a:t>έχουν με την ενότητά </a:t>
            </a:r>
          </a:p>
          <a:p>
            <a:pPr>
              <a:buFontTx/>
              <a:buNone/>
            </a:pPr>
            <a:r>
              <a:rPr lang="el-GR" sz="3600" b="1"/>
              <a:t>μας οι τσιγγάνοι;</a:t>
            </a:r>
            <a:endParaRPr lang="en-US" sz="3600" b="1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4191000"/>
            <a:ext cx="8305800" cy="2286000"/>
          </a:xfrm>
          <a:solidFill>
            <a:srgbClr val="FFFF66"/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l-GR" sz="3600" b="1">
                <a:solidFill>
                  <a:srgbClr val="FF0000"/>
                </a:solidFill>
              </a:rPr>
              <a:t>    Προβληματισμός: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sz="2400"/>
              <a:t>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sz="2400"/>
              <a:t>    </a:t>
            </a:r>
            <a:r>
              <a:rPr lang="el-GR" b="1"/>
              <a:t>Είναι  εύκολο ή δύσκολο να δημιουργήσουν οι τσιγγάνοι  φιλίες με άλλους ανθρώπους;</a:t>
            </a:r>
            <a:endParaRPr lang="en-US" b="1"/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457200"/>
            <a:ext cx="3355975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 animBg="1"/>
      <p:bldP spid="10246" grpId="0" build="p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466</Words>
  <Application>Microsoft Office PowerPoint</Application>
  <PresentationFormat>On-screen Show (4:3)</PresentationFormat>
  <Paragraphs>59</Paragraphs>
  <Slides>20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Τι  πληροφορίες μάθαμε  για τους   τσιγγάνους από την έρευνά μας;</vt:lpstr>
      <vt:lpstr>Α. Διαβάζουμε  το κείμενο  σελ. 77-78</vt:lpstr>
      <vt:lpstr>Δομικά στοιχεία του κειμένου ( Απαντώ ομαδικά στο χαρτονάκι μου- Χρόνος: 3λεπτά )</vt:lpstr>
      <vt:lpstr>Επεξεργασία κειμένου </vt:lpstr>
      <vt:lpstr>Συναισθήματα </vt:lpstr>
      <vt:lpstr>Πώς θα χαρακτηρίζατε  τη φιλία μεταξύ των δύο παιδιών;</vt:lpstr>
      <vt:lpstr>Slide 15</vt:lpstr>
      <vt:lpstr>Ομαδικές – δημιουργικές εργασίες</vt:lpstr>
      <vt:lpstr>« Τι  να σε φιλέψουμε;» «Τίποτα ευχαριστώ. Βιάζομαι.»</vt:lpstr>
      <vt:lpstr>Ευθύς Λόγος Τα λόγια όπως εκφράζονται από το ίδιο το πρόσωπο. </vt:lpstr>
      <vt:lpstr>Για να μετατρέψω από τον ευθύ στον πλάγιο λόγο:</vt:lpstr>
      <vt:lpstr>«Γιατί  δεν την κράτησες εσύ;» «Αν ήθελα, θα την κράταγα. Όμως θέλω να την πάρεις εσύ»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ANDREAS</dc:creator>
  <cp:lastModifiedBy>chris</cp:lastModifiedBy>
  <cp:revision>20</cp:revision>
  <dcterms:created xsi:type="dcterms:W3CDTF">2011-01-11T17:09:40Z</dcterms:created>
  <dcterms:modified xsi:type="dcterms:W3CDTF">2011-10-16T15:48:36Z</dcterms:modified>
</cp:coreProperties>
</file>