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90" r:id="rId3"/>
    <p:sldId id="292" r:id="rId4"/>
    <p:sldId id="291" r:id="rId5"/>
    <p:sldId id="294" r:id="rId6"/>
    <p:sldId id="293" r:id="rId7"/>
    <p:sldId id="297" r:id="rId8"/>
    <p:sldId id="295" r:id="rId9"/>
    <p:sldId id="296" r:id="rId10"/>
    <p:sldId id="262" r:id="rId11"/>
    <p:sldId id="298" r:id="rId12"/>
    <p:sldId id="300" r:id="rId13"/>
    <p:sldId id="301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5C9A2F"/>
    <a:srgbClr val="558219"/>
    <a:srgbClr val="4A791D"/>
    <a:srgbClr val="446C14"/>
    <a:srgbClr val="ECE1DC"/>
    <a:srgbClr val="EBE1D8"/>
    <a:srgbClr val="FFDDFF"/>
    <a:srgbClr val="FFD5FF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8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2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7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4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0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5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433A-FE1A-4A26-8577-DA15ACECE4A9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F668-FD4A-4C5F-A108-3FD9E24FF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089" y="412123"/>
            <a:ext cx="8945067" cy="76551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just"/>
            <a:r>
              <a:rPr lang="el-G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Κύλινδρος:=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Στερεό εκ περιστροφής…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82" y="2038211"/>
            <a:ext cx="3967163" cy="396716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773381" y="2424526"/>
            <a:ext cx="1833345" cy="623474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59525" y="4959908"/>
            <a:ext cx="1833345" cy="623474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238" y="2527646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9233" y="5063034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>
            <a:endCxn id="8" idx="6"/>
          </p:cNvCxnSpPr>
          <p:nvPr/>
        </p:nvCxnSpPr>
        <p:spPr>
          <a:xfrm>
            <a:off x="2690053" y="2736263"/>
            <a:ext cx="916673" cy="0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71399" y="2394608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703907" y="2787820"/>
            <a:ext cx="13856" cy="2475269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34920" y="2170151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00751" y="4600776"/>
            <a:ext cx="1787236" cy="54999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Διαστάσεις: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19510" y="2753508"/>
            <a:ext cx="13856" cy="2475269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080634" y="3818979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163227" y="5645722"/>
            <a:ext cx="2697688" cy="84252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Ύψος κυλίνδρου (Απόσταση βάσεων)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7222664" y="1339386"/>
            <a:ext cx="2456797" cy="62347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Κύλινδρος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Straight Connector 32"/>
          <p:cNvCxnSpPr>
            <a:stCxn id="32" idx="4"/>
          </p:cNvCxnSpPr>
          <p:nvPr/>
        </p:nvCxnSpPr>
        <p:spPr>
          <a:xfrm flipH="1">
            <a:off x="6647817" y="1962860"/>
            <a:ext cx="1803246" cy="964896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412213" y="2960955"/>
            <a:ext cx="2452874" cy="752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Βάσεις</a:t>
            </a:r>
          </a:p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(Κυκλικοί Δίσκοι)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Straight Connector 36"/>
          <p:cNvCxnSpPr>
            <a:stCxn id="32" idx="4"/>
          </p:cNvCxnSpPr>
          <p:nvPr/>
        </p:nvCxnSpPr>
        <p:spPr>
          <a:xfrm>
            <a:off x="8451063" y="1962860"/>
            <a:ext cx="2122016" cy="915404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785844" y="2927756"/>
            <a:ext cx="3212192" cy="752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Κυρτή Επιφάνεια</a:t>
            </a:r>
          </a:p>
          <a:p>
            <a:pPr algn="ctr"/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(κυρτή=καμπυλωμένη)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63227" y="4588416"/>
            <a:ext cx="2697688" cy="84252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Ακτίνα κυλίνδρου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074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8" grpId="0" animBg="1"/>
      <p:bldP spid="13" grpId="0" animBg="1"/>
      <p:bldP spid="9" grpId="0"/>
      <p:bldP spid="16" grpId="0"/>
      <p:bldP spid="21" grpId="0"/>
      <p:bldP spid="27" grpId="0" animBg="1"/>
      <p:bldP spid="28" grpId="0" animBg="1"/>
      <p:bldP spid="30" grpId="0" animBg="1"/>
      <p:bldP spid="31" grpId="0" animBg="1"/>
      <p:bldP spid="32" grpId="0" animBg="1"/>
      <p:bldP spid="36" grpId="0" animBg="1"/>
      <p:bldP spid="40" grpId="0" animBg="1"/>
      <p:bldP spid="4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3587879" y="3367595"/>
                <a:ext cx="3930387" cy="25060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κ.κυλ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endParaRPr lang="el-GR" sz="1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l-GR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:endParaRPr lang="el-GR" sz="11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        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80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879" y="3367595"/>
                <a:ext cx="3930387" cy="2506011"/>
              </a:xfrm>
              <a:prstGeom prst="rect">
                <a:avLst/>
              </a:prstGeom>
              <a:blipFill>
                <a:blip r:embed="rId2"/>
                <a:stretch>
                  <a:fillRect l="-3096" t="-362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1/Σελ.93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6884" y="1405895"/>
            <a:ext cx="1886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υ=8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0626" y="1405894"/>
            <a:ext cx="22721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</a:t>
            </a:r>
            <a:r>
              <a:rPr lang="el-G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κ.κυλ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κυλ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8782175" y="3367595"/>
                <a:ext cx="2291540" cy="25060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r>
                  <a:rPr lang="el-GR" sz="2400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πυρ</a:t>
                </a:r>
                <a:r>
                  <a:rPr lang="el-GR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14:m>
                  <m:oMath xmlns:m="http://schemas.openxmlformats.org/officeDocument/2006/math">
                    <m:r>
                      <a:rPr lang="el-GR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4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π</m:t>
                    </m:r>
                    <m:sSup>
                      <m:sSupPr>
                        <m:ctrlP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l-GR" sz="24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sz="24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n-US" sz="2400" dirty="0" smtClean="0">
                  <a:ea typeface="Tahoma" panose="020B0604030504040204" pitchFamily="34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100" dirty="0" smtClean="0"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π</m:t>
                      </m:r>
                      <m:sSup>
                        <m:sSupPr>
                          <m:ctrlP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l-GR" sz="24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400" dirty="0">
                  <a:ea typeface="Tahoma" panose="020B0604030504040204" pitchFamily="34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100" b="0" dirty="0" smtClean="0"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=</m:t>
                      </m:r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el-GR" sz="24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24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400" dirty="0">
                  <a:ea typeface="Tahoma" panose="020B0604030504040204" pitchFamily="34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endParaRPr lang="el-GR" sz="1000" dirty="0" smtClean="0"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200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2175" y="3367595"/>
                <a:ext cx="2291540" cy="2506011"/>
              </a:xfrm>
              <a:prstGeom prst="rect">
                <a:avLst/>
              </a:prstGeom>
              <a:blipFill>
                <a:blip r:embed="rId3"/>
                <a:stretch>
                  <a:fillRect t="-314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2826470" y="3320583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62515" y="3367595"/>
            <a:ext cx="609225" cy="51982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b="11905"/>
          <a:stretch/>
        </p:blipFill>
        <p:spPr>
          <a:xfrm>
            <a:off x="3650254" y="293319"/>
            <a:ext cx="8056837" cy="102286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grpSp>
        <p:nvGrpSpPr>
          <p:cNvPr id="42" name="Group 41"/>
          <p:cNvGrpSpPr/>
          <p:nvPr/>
        </p:nvGrpSpPr>
        <p:grpSpPr>
          <a:xfrm>
            <a:off x="356795" y="1470552"/>
            <a:ext cx="2293997" cy="2969781"/>
            <a:chOff x="277075" y="2170151"/>
            <a:chExt cx="2776896" cy="3593340"/>
          </a:xfrm>
        </p:grpSpPr>
        <p:grpSp>
          <p:nvGrpSpPr>
            <p:cNvPr id="43" name="Group 42"/>
            <p:cNvGrpSpPr/>
            <p:nvPr/>
          </p:nvGrpSpPr>
          <p:grpSpPr>
            <a:xfrm>
              <a:off x="277075" y="2170151"/>
              <a:ext cx="2776896" cy="3593340"/>
              <a:chOff x="1454736" y="2170151"/>
              <a:chExt cx="2776896" cy="3593340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5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46" name="Oval 45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49" name="Straight Connector 48"/>
              <p:cNvCxnSpPr>
                <a:endCxn id="46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760578" y="3712980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12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build="p"/>
      <p:bldP spid="18" grpId="0" uiExpand="1" build="p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687"/>
          <a:stretch/>
        </p:blipFill>
        <p:spPr>
          <a:xfrm>
            <a:off x="3685307" y="332509"/>
            <a:ext cx="8421118" cy="253538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2805617" y="4044591"/>
                <a:ext cx="3930387" cy="155264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κ.κυλ</a:t>
                </a:r>
                <a:r>
                  <a:rPr lang="el-GR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πR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</m:oMath>
                </a14:m>
                <a:endParaRPr lang="el-GR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l-GR">
                        <a:latin typeface="Cambria Math" panose="02040503050406030204" pitchFamily="18" charset="0"/>
                      </a:rPr>
                      <m:t>2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250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617" y="4044591"/>
                <a:ext cx="3930387" cy="1552645"/>
              </a:xfrm>
              <a:prstGeom prst="rect">
                <a:avLst/>
              </a:prstGeom>
              <a:blipFill>
                <a:blip r:embed="rId3"/>
                <a:stretch>
                  <a:fillRect l="-2937" t="-583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038" y="1283435"/>
            <a:ext cx="295659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υ=75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δ=30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υφάσματος: 30σ/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0398" y="1283435"/>
            <a:ext cx="223043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κατασκευής 100 καλυμμάτων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Callout 23"/>
          <p:cNvSpPr/>
          <p:nvPr/>
        </p:nvSpPr>
        <p:spPr>
          <a:xfrm>
            <a:off x="3143630" y="2775649"/>
            <a:ext cx="3924188" cy="719882"/>
          </a:xfrm>
          <a:prstGeom prst="cloudCallout">
            <a:avLst>
              <a:gd name="adj1" fmla="val -60697"/>
              <a:gd name="adj2" fmla="val -8068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καλύψω το φωτιστικό!!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7075017" y="2828745"/>
            <a:ext cx="4597444" cy="1189073"/>
          </a:xfrm>
          <a:prstGeom prst="cloudCallout">
            <a:avLst>
              <a:gd name="adj1" fmla="val -60697"/>
              <a:gd name="adj2" fmla="val -1717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Εμβαδόν κυρτής επιφάνειας κυλίνδρου!!!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187038" y="2060571"/>
            <a:ext cx="1281544" cy="45720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931236" y="2286000"/>
            <a:ext cx="872837" cy="317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028215" y="1831773"/>
            <a:ext cx="8174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δ=2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276861" y="4057532"/>
                <a:ext cx="2321921" cy="93997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𝛿</m:t>
                    </m:r>
                    <m:r>
                      <m:rPr>
                        <m:nor/>
                      </m:rPr>
                      <a:rPr lang="el-GR" i="1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el-GR" b="0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30</m:t>
                    </m:r>
                    <m:r>
                      <m:rPr>
                        <m:nor/>
                      </m:rPr>
                      <a:rPr lang="en-US" b="0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cm</m:t>
                    </m:r>
                  </m:oMath>
                </a14:m>
                <a:endParaRPr lang="el-G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l-G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61" y="4057532"/>
                <a:ext cx="2321921" cy="9399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rved Down Arrow 11"/>
          <p:cNvSpPr/>
          <p:nvPr/>
        </p:nvSpPr>
        <p:spPr>
          <a:xfrm>
            <a:off x="6160617" y="3792559"/>
            <a:ext cx="1828800" cy="716449"/>
          </a:xfrm>
          <a:prstGeom prst="curvedDownArrow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7159044" y="4543743"/>
                <a:ext cx="3930387" cy="162153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100 Καλύμματα:</a:t>
                </a:r>
              </a:p>
              <a:p>
                <a:pPr marL="0" indent="0">
                  <a:buNone/>
                </a:pPr>
                <a:r>
                  <a:rPr lang="el-GR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l-GR" baseline="-25000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καλυμ</a:t>
                </a:r>
                <a:r>
                  <a:rPr lang="el-GR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r>
                  <a:rPr lang="el-GR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2250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l-GR" dirty="0" smtClean="0">
                    <a:cs typeface="Calibri" panose="020F0502020204030204" pitchFamily="34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l-GR" dirty="0" smtClean="0">
                    <a:cs typeface="Calibri" panose="020F050202020403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l-GR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  <m:r>
                      <m:rPr>
                        <m:nor/>
                      </m:rPr>
                      <a:rPr lang="el-GR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= </m:t>
                    </m:r>
                    <m:r>
                      <a:rPr lang="el-GR">
                        <a:latin typeface="Cambria Math" panose="02040503050406030204" pitchFamily="18" charset="0"/>
                      </a:rPr>
                      <m:t>2</m:t>
                    </m:r>
                    <m:r>
                      <a:rPr lang="el-GR" b="0" i="0" smtClean="0">
                        <a:latin typeface="Cambria Math" panose="02040503050406030204" pitchFamily="18" charset="0"/>
                      </a:rPr>
                      <m:t>25 000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044" y="4543743"/>
                <a:ext cx="3930387" cy="1621530"/>
              </a:xfrm>
              <a:prstGeom prst="rect">
                <a:avLst/>
              </a:prstGeom>
              <a:blipFill>
                <a:blip r:embed="rId5"/>
                <a:stretch>
                  <a:fillRect l="-2937" t="-559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311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  <p:bldP spid="14" grpId="0" uiExpand="1" build="p"/>
      <p:bldP spid="15" grpId="0" build="p"/>
      <p:bldP spid="24" grpId="0" animBg="1"/>
      <p:bldP spid="25" grpId="0" animBg="1"/>
      <p:bldP spid="5" grpId="0" animBg="1"/>
      <p:bldP spid="11" grpId="0"/>
      <p:bldP spid="33" grpId="0" build="p" animBg="1"/>
      <p:bldP spid="12" grpId="0" animBg="1"/>
      <p:bldP spid="3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687"/>
          <a:stretch/>
        </p:blipFill>
        <p:spPr>
          <a:xfrm>
            <a:off x="3685307" y="332509"/>
            <a:ext cx="8421118" cy="253538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038" y="1283435"/>
            <a:ext cx="295659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υ=75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δ=30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υφάσματος: 30σ/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0398" y="1283435"/>
            <a:ext cx="223043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κατασκευής 100 καλυμμάτων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7038" y="2060571"/>
            <a:ext cx="1281544" cy="45720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931236" y="2286000"/>
            <a:ext cx="872837" cy="317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028215" y="1831773"/>
            <a:ext cx="8174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δ=2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724816" y="4902515"/>
            <a:ext cx="1828800" cy="716449"/>
          </a:xfrm>
          <a:prstGeom prst="curvedDownArrow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5278106" y="3725939"/>
                <a:ext cx="3930387" cy="27995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10 000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=225000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 </a:t>
                </a:r>
                <a:endParaRPr lang="en-US" sz="11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10000 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225000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𝜋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10000</m:t>
                          </m:r>
                        </m:den>
                      </m:f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=22,5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106" y="3725939"/>
                <a:ext cx="3930387" cy="27995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76738" y="3725939"/>
            <a:ext cx="3930387" cy="16215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		100cm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1m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	(100cm)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1m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10000cm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6738" y="5633151"/>
            <a:ext cx="3930387" cy="1083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1m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10000cm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		225 000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952797" y="4394695"/>
            <a:ext cx="988330" cy="25503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049779" y="5021888"/>
            <a:ext cx="988330" cy="25503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275581" y="5021888"/>
            <a:ext cx="563618" cy="12751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275581" y="4522210"/>
            <a:ext cx="563618" cy="12751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20252" y="5909667"/>
            <a:ext cx="1134937" cy="4781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61020" y="5909667"/>
            <a:ext cx="1134937" cy="43923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9351818" y="5633151"/>
            <a:ext cx="2355273" cy="7547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Συνολικό Εμβαδόν Υφάσματος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Oval 27"/>
          <p:cNvSpPr/>
          <p:nvPr/>
        </p:nvSpPr>
        <p:spPr>
          <a:xfrm>
            <a:off x="290486" y="4680107"/>
            <a:ext cx="3644098" cy="567651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4" grpId="0" build="p" animBg="1"/>
      <p:bldP spid="16" grpId="0" build="p" animBg="1"/>
      <p:bldP spid="17" grpId="0" build="p" animBg="1"/>
      <p:bldP spid="22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687"/>
          <a:stretch/>
        </p:blipFill>
        <p:spPr>
          <a:xfrm>
            <a:off x="3685307" y="332509"/>
            <a:ext cx="8421118" cy="253538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8" y="289000"/>
            <a:ext cx="3235036" cy="618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Άσκηση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/Σελ.93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038" y="1283435"/>
            <a:ext cx="295659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Δεδομένα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υ=75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δ=30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υφάσματος: 30σ/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l-G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0398" y="1283435"/>
            <a:ext cx="223043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Ζητούμενα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Κόστος κατασκευής 100 καλυμμάτων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0462" y="5491142"/>
            <a:ext cx="216030" cy="284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7038" y="2060571"/>
            <a:ext cx="1281544" cy="45720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931236" y="2286000"/>
            <a:ext cx="872837" cy="317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028215" y="1831773"/>
            <a:ext cx="8174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δ=2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urved Down Arrow 11"/>
          <p:cNvSpPr/>
          <p:nvPr/>
        </p:nvSpPr>
        <p:spPr>
          <a:xfrm>
            <a:off x="3880420" y="3064965"/>
            <a:ext cx="1828800" cy="716449"/>
          </a:xfrm>
          <a:prstGeom prst="curvedDownArrow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 txBox="1">
                <a:spLocks/>
              </p:cNvSpPr>
              <p:nvPr/>
            </p:nvSpPr>
            <p:spPr>
              <a:xfrm>
                <a:off x="5209436" y="3818817"/>
                <a:ext cx="3930387" cy="190721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=22,5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∙0,30</m:t>
                      </m:r>
                    </m:oMath>
                  </m:oMathPara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sz="1100" dirty="0" smtClean="0">
                    <a:cs typeface="Calibri" panose="020F0502020204030204" pitchFamily="34" charset="0"/>
                  </a:rPr>
                  <a:t>  </a:t>
                </a:r>
                <a:endParaRPr lang="el-GR" sz="10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=22,5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𝜋</m:t>
                      </m:r>
                    </m:oMath>
                  </m:oMathPara>
                </a14:m>
                <a:endParaRPr lang="en-US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sz="1000" dirty="0" smtClean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=€21,20</m:t>
                      </m:r>
                    </m:oMath>
                  </m:oMathPara>
                </a14:m>
                <a:endParaRPr lang="el-GR" dirty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l-GR" dirty="0" smtClean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436" y="3818817"/>
                <a:ext cx="3930387" cy="19072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ontent Placeholder 2"/>
          <p:cNvSpPr txBox="1">
            <a:spLocks/>
          </p:cNvSpPr>
          <p:nvPr/>
        </p:nvSpPr>
        <p:spPr>
          <a:xfrm>
            <a:off x="210271" y="3818817"/>
            <a:ext cx="3930387" cy="1083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1m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€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0,3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baseline="30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22,5π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254477" y="4093553"/>
            <a:ext cx="1134937" cy="4781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07500" y="4113032"/>
            <a:ext cx="1134937" cy="43923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209436" y="5910242"/>
            <a:ext cx="6594637" cy="75470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Το κόστος κατασκευής είναι €21,20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11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4" grpId="0" build="p" animBg="1"/>
      <p:bldP spid="17" grpId="0" build="p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2874820" cy="146796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93: </a:t>
            </a:r>
          </a:p>
          <a:p>
            <a:pPr marL="0" indent="0">
              <a:buNone/>
            </a:pPr>
            <a:r>
              <a:rPr lang="el-GR" dirty="0" smtClean="0"/>
              <a:t>2, 4, 5, 8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089" y="412123"/>
            <a:ext cx="9975066" cy="76551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just"/>
            <a:r>
              <a:rPr lang="el-G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Κύλινδρος:=</a:t>
            </a:r>
            <a:r>
              <a:rPr lang="el-G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l-GR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Στερεό εκ περιστροφής…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82" y="2038211"/>
            <a:ext cx="3967163" cy="396716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773381" y="2424526"/>
            <a:ext cx="1833345" cy="623474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59525" y="4959908"/>
            <a:ext cx="1833345" cy="623474"/>
          </a:xfrm>
          <a:prstGeom prst="ellipse">
            <a:avLst/>
          </a:prstGeom>
          <a:solidFill>
            <a:srgbClr val="A66BD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9238" y="2527646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9233" y="5063034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>
            <a:endCxn id="8" idx="6"/>
          </p:cNvCxnSpPr>
          <p:nvPr/>
        </p:nvCxnSpPr>
        <p:spPr>
          <a:xfrm>
            <a:off x="2690053" y="2736263"/>
            <a:ext cx="916673" cy="0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29833" y="2387710"/>
            <a:ext cx="69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703907" y="2787820"/>
            <a:ext cx="13856" cy="2475269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34920" y="2170151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690051" y="1207278"/>
            <a:ext cx="50767" cy="5595308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760578" y="3712980"/>
            <a:ext cx="471054" cy="405625"/>
          </a:xfrm>
          <a:prstGeom prst="rect">
            <a:avLst/>
          </a:prstGeom>
          <a:solidFill>
            <a:srgbClr val="FFFCF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2767706" y="1254250"/>
            <a:ext cx="4228839" cy="623474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Άξονας περιστροφής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85890" y="1177636"/>
            <a:ext cx="4348265" cy="17956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ενός ορθογωνίου γύρω από μία πλευρά του (άξονας περιστροφής) 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740818" y="5271645"/>
            <a:ext cx="916673" cy="0"/>
          </a:xfrm>
          <a:prstGeom prst="line">
            <a:avLst/>
          </a:prstGeom>
          <a:ln w="38100">
            <a:solidFill>
              <a:srgbClr val="FF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740818" y="2784387"/>
            <a:ext cx="852052" cy="2478702"/>
          </a:xfrm>
          <a:prstGeom prst="rect">
            <a:avLst/>
          </a:prstGeom>
          <a:solidFill>
            <a:srgbClr val="62983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 rot="20631490">
            <a:off x="7019116" y="5100988"/>
            <a:ext cx="3962832" cy="7243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Geogebra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(01) …</a:t>
            </a:r>
          </a:p>
        </p:txBody>
      </p:sp>
    </p:spTree>
    <p:extLst>
      <p:ext uri="{BB962C8B-B14F-4D97-AF65-F5344CB8AC3E}">
        <p14:creationId xmlns:p14="http://schemas.microsoft.com/office/powerpoint/2010/main" val="135161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0" grpId="0" animBg="1"/>
      <p:bldP spid="5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2786061" y="350837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Κύλινδρο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062012" y="1831661"/>
            <a:ext cx="3309938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Όγκος Πρίσματος:</a:t>
            </a:r>
            <a:r>
              <a:rPr lang="el-GR" dirty="0" smtClean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l-GR" sz="3000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πρ</a:t>
            </a:r>
            <a:r>
              <a:rPr lang="el-G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l-GR" sz="3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Β</a:t>
            </a:r>
            <a:r>
              <a:rPr lang="el-GR" sz="3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7075" y="2170151"/>
            <a:ext cx="2776896" cy="3593340"/>
            <a:chOff x="277075" y="2170151"/>
            <a:chExt cx="2776896" cy="3593340"/>
          </a:xfrm>
        </p:grpSpPr>
        <p:grpSp>
          <p:nvGrpSpPr>
            <p:cNvPr id="2" name="Group 1"/>
            <p:cNvGrpSpPr/>
            <p:nvPr/>
          </p:nvGrpSpPr>
          <p:grpSpPr>
            <a:xfrm>
              <a:off x="277075" y="2170151"/>
              <a:ext cx="2776896" cy="3593340"/>
              <a:chOff x="1454736" y="2170151"/>
              <a:chExt cx="2776896" cy="359334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8" name="Oval 7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1" name="Straight Connector 10"/>
              <p:cNvCxnSpPr>
                <a:endCxn id="8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760578" y="3712980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Down Arrow 5"/>
          <p:cNvSpPr/>
          <p:nvPr/>
        </p:nvSpPr>
        <p:spPr>
          <a:xfrm>
            <a:off x="7931727" y="4319536"/>
            <a:ext cx="374762" cy="68500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817997" y="3653645"/>
            <a:ext cx="1961374" cy="548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err="1" smtClean="0"/>
              <a:t>Κυλίνδρος</a:t>
            </a:r>
            <a:r>
              <a:rPr lang="el-GR" b="1" u="sng" dirty="0" smtClean="0"/>
              <a:t>:</a:t>
            </a:r>
            <a:r>
              <a:rPr lang="el-GR" dirty="0" smtClean="0"/>
              <a:t> </a:t>
            </a:r>
          </a:p>
        </p:txBody>
      </p:sp>
      <p:cxnSp>
        <p:nvCxnSpPr>
          <p:cNvPr id="25" name="Straight Connector 24"/>
          <p:cNvCxnSpPr>
            <a:stCxn id="10" idx="3"/>
          </p:cNvCxnSpPr>
          <p:nvPr/>
        </p:nvCxnSpPr>
        <p:spPr>
          <a:xfrm flipH="1">
            <a:off x="7093527" y="2819786"/>
            <a:ext cx="686352" cy="740832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716981" y="2351998"/>
            <a:ext cx="429492" cy="54804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008108" y="3618187"/>
            <a:ext cx="1504519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3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Β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8188587" y="2346373"/>
            <a:ext cx="429492" cy="548048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3" idx="5"/>
          </p:cNvCxnSpPr>
          <p:nvPr/>
        </p:nvCxnSpPr>
        <p:spPr>
          <a:xfrm>
            <a:off x="8555181" y="2814161"/>
            <a:ext cx="858883" cy="746457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8722051" y="3618187"/>
            <a:ext cx="1504519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3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6464139" y="5078475"/>
            <a:ext cx="3309938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Όγκος Κυλίνδρου:</a:t>
            </a:r>
            <a:r>
              <a:rPr lang="el-GR" dirty="0" smtClean="0"/>
              <a:t> </a:t>
            </a:r>
          </a:p>
          <a:p>
            <a:pPr marL="0" indent="0" algn="ctr">
              <a:buNone/>
            </a:pPr>
            <a:r>
              <a:rPr lang="en-US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l-GR" sz="3000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κυλ</a:t>
            </a:r>
            <a:r>
              <a:rPr lang="el-G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l-GR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62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" grpId="0" animBg="1"/>
      <p:bldP spid="24" grpId="0" animBg="1"/>
      <p:bldP spid="10" grpId="0" animBg="1"/>
      <p:bldP spid="31" grpId="0" animBg="1"/>
      <p:bldP spid="33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7710" y="1710563"/>
            <a:ext cx="5320142" cy="126829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just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Μέχρι τώρα μελετούσαμε πολύεδρα. </a:t>
            </a:r>
          </a:p>
          <a:p>
            <a:pPr algn="just"/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Κύλινδρος: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 πρώτο στερεό με κυρτή επιφάνεια… Μετρήσεις;;;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 rot="20631490">
            <a:off x="8090422" y="5127223"/>
            <a:ext cx="3962832" cy="7243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Geogebra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786061" y="350837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Κύλινδρο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842422" y="3139589"/>
            <a:ext cx="3990110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Ολικό Εμβαδόν Πρίσματος:</a:t>
            </a:r>
            <a:r>
              <a:rPr lang="el-GR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 err="1" smtClean="0"/>
              <a:t>Ε</a:t>
            </a:r>
            <a:r>
              <a:rPr lang="el-GR" baseline="-25000" dirty="0" err="1" smtClean="0"/>
              <a:t>ολ</a:t>
            </a:r>
            <a:r>
              <a:rPr lang="el-GR" dirty="0" smtClean="0"/>
              <a:t>=Ε</a:t>
            </a:r>
            <a:r>
              <a:rPr lang="el-GR" baseline="-25000" dirty="0" smtClean="0"/>
              <a:t>παρ</a:t>
            </a:r>
            <a:r>
              <a:rPr lang="el-GR" dirty="0" smtClean="0"/>
              <a:t>+2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‧Ε</a:t>
            </a:r>
            <a:r>
              <a:rPr lang="el-GR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818444" y="4367530"/>
            <a:ext cx="5418858" cy="21912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600" b="1" u="sng" dirty="0" smtClean="0"/>
              <a:t>Εμβαδόν Παράπλευρης Επιφάνειας:</a:t>
            </a:r>
            <a:r>
              <a:rPr lang="el-GR" sz="2600" dirty="0" smtClean="0"/>
              <a:t> </a:t>
            </a:r>
          </a:p>
          <a:p>
            <a:pPr marL="0" indent="0">
              <a:buNone/>
            </a:pPr>
            <a:r>
              <a:rPr lang="el-GR" dirty="0" err="1" smtClean="0"/>
              <a:t>Ε</a:t>
            </a:r>
            <a:r>
              <a:rPr lang="el-GR" baseline="-25000" dirty="0" err="1" smtClean="0"/>
              <a:t>παρ</a:t>
            </a:r>
            <a:r>
              <a:rPr lang="el-GR" dirty="0" smtClean="0"/>
              <a:t>= 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+ Ε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	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+ Ε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+ Ε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l-GR" dirty="0"/>
              <a:t> </a:t>
            </a:r>
            <a:r>
              <a:rPr lang="el-GR" dirty="0" smtClean="0"/>
              <a:t>      = α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	+ α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 + α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 + α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</a:p>
          <a:p>
            <a:pPr marL="0" indent="0">
              <a:buNone/>
            </a:pPr>
            <a:r>
              <a:rPr lang="el-G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(=(</a:t>
            </a:r>
            <a:r>
              <a:rPr lang="el-GR" dirty="0" smtClean="0"/>
              <a:t>α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l-GR" dirty="0" smtClean="0"/>
              <a:t>α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l-GR" dirty="0" smtClean="0"/>
              <a:t>α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l-GR" dirty="0" smtClean="0"/>
              <a:t>α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‧υ=</a:t>
            </a:r>
            <a:r>
              <a:rPr lang="el-G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</a:t>
            </a:r>
            <a:r>
              <a:rPr lang="el-GR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r>
              <a:rPr lang="el-G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7075" y="2170151"/>
            <a:ext cx="2410691" cy="3593340"/>
            <a:chOff x="277075" y="2170151"/>
            <a:chExt cx="2410691" cy="3593340"/>
          </a:xfrm>
        </p:grpSpPr>
        <p:grpSp>
          <p:nvGrpSpPr>
            <p:cNvPr id="2" name="Group 1"/>
            <p:cNvGrpSpPr/>
            <p:nvPr/>
          </p:nvGrpSpPr>
          <p:grpSpPr>
            <a:xfrm>
              <a:off x="277075" y="2170151"/>
              <a:ext cx="2410691" cy="3593340"/>
              <a:chOff x="1454736" y="2170151"/>
              <a:chExt cx="2410691" cy="359334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8" name="Oval 7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1" name="Straight Connector 10"/>
              <p:cNvCxnSpPr>
                <a:endCxn id="8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59322" y="3687636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Oval 4"/>
          <p:cNvSpPr/>
          <p:nvPr/>
        </p:nvSpPr>
        <p:spPr>
          <a:xfrm>
            <a:off x="6832532" y="5943600"/>
            <a:ext cx="524232" cy="615156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4" grpId="0"/>
      <p:bldP spid="20" grpId="0" animBg="1"/>
      <p:bldP spid="2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2786061" y="350837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Κύλινδρο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47854" y="1785201"/>
            <a:ext cx="3990110" cy="1096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Ολικό Εμβαδόν Κυλίνδρου:</a:t>
            </a:r>
            <a:r>
              <a:rPr lang="el-GR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 err="1" smtClean="0"/>
              <a:t>Ε</a:t>
            </a:r>
            <a:r>
              <a:rPr lang="el-GR" baseline="-25000" dirty="0" err="1" smtClean="0"/>
              <a:t>κυλ</a:t>
            </a:r>
            <a:r>
              <a:rPr lang="el-GR" dirty="0" smtClean="0"/>
              <a:t>=Ε</a:t>
            </a:r>
            <a:r>
              <a:rPr lang="el-GR" baseline="-25000" dirty="0" smtClean="0"/>
              <a:t>κ.κυλ</a:t>
            </a:r>
            <a:r>
              <a:rPr lang="el-GR" dirty="0" smtClean="0"/>
              <a:t>+2</a:t>
            </a:r>
            <a:r>
              <a:rPr lang="el-G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‧Ε</a:t>
            </a:r>
            <a:r>
              <a:rPr lang="el-GR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969072" y="4025455"/>
            <a:ext cx="6772385" cy="10913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600" b="1" u="sng" dirty="0" smtClean="0"/>
              <a:t>Εμβαδόν Κυρτής Επιφάνειας Κυλίνδρου:</a:t>
            </a:r>
            <a:r>
              <a:rPr lang="el-GR" sz="2600" dirty="0" smtClean="0"/>
              <a:t> </a:t>
            </a:r>
          </a:p>
          <a:p>
            <a:pPr marL="0" indent="0">
              <a:buNone/>
            </a:pPr>
            <a:r>
              <a:rPr lang="el-GR" dirty="0" err="1" smtClean="0"/>
              <a:t>Ε</a:t>
            </a:r>
            <a:r>
              <a:rPr lang="el-GR" baseline="-25000" dirty="0" err="1" smtClean="0"/>
              <a:t>κ.κυλ</a:t>
            </a:r>
            <a:r>
              <a:rPr lang="el-GR" dirty="0" smtClean="0"/>
              <a:t>= </a:t>
            </a:r>
            <a:r>
              <a:rPr lang="el-G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</a:t>
            </a:r>
            <a:r>
              <a:rPr lang="el-GR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r>
              <a:rPr lang="el-G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7075" y="2170151"/>
            <a:ext cx="2410691" cy="3593340"/>
            <a:chOff x="277075" y="2170151"/>
            <a:chExt cx="2410691" cy="3593340"/>
          </a:xfrm>
        </p:grpSpPr>
        <p:grpSp>
          <p:nvGrpSpPr>
            <p:cNvPr id="2" name="Group 1"/>
            <p:cNvGrpSpPr/>
            <p:nvPr/>
          </p:nvGrpSpPr>
          <p:grpSpPr>
            <a:xfrm>
              <a:off x="277075" y="2170151"/>
              <a:ext cx="2410691" cy="3593340"/>
              <a:chOff x="1454736" y="2170151"/>
              <a:chExt cx="2410691" cy="359334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8" name="Oval 7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1" name="Straight Connector 10"/>
              <p:cNvCxnSpPr>
                <a:endCxn id="8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20541" y="3730709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8307990" y="3302772"/>
            <a:ext cx="1504519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3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Β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091764" y="2275801"/>
            <a:ext cx="429492" cy="452932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8" idx="5"/>
          </p:cNvCxnSpPr>
          <p:nvPr/>
        </p:nvCxnSpPr>
        <p:spPr>
          <a:xfrm>
            <a:off x="7458358" y="2662403"/>
            <a:ext cx="858883" cy="780085"/>
          </a:xfrm>
          <a:prstGeom prst="line">
            <a:avLst/>
          </a:prstGeom>
          <a:ln w="38100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075159" y="2253622"/>
            <a:ext cx="648910" cy="54804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31" idx="4"/>
          </p:cNvCxnSpPr>
          <p:nvPr/>
        </p:nvCxnSpPr>
        <p:spPr>
          <a:xfrm>
            <a:off x="6399614" y="2801670"/>
            <a:ext cx="16751" cy="1223784"/>
          </a:xfrm>
          <a:prstGeom prst="line">
            <a:avLst/>
          </a:prstGeom>
          <a:ln w="38100">
            <a:solidFill>
              <a:srgbClr val="7030A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816785" y="4501147"/>
            <a:ext cx="648910" cy="54804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3" idx="4"/>
          </p:cNvCxnSpPr>
          <p:nvPr/>
        </p:nvCxnSpPr>
        <p:spPr>
          <a:xfrm>
            <a:off x="4141240" y="5049195"/>
            <a:ext cx="1386724" cy="692326"/>
          </a:xfrm>
          <a:prstGeom prst="line">
            <a:avLst/>
          </a:prstGeom>
          <a:ln w="38100">
            <a:solidFill>
              <a:srgbClr val="7030A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5347854" y="5811665"/>
            <a:ext cx="1504519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3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Π</a:t>
            </a:r>
            <a:r>
              <a:rPr lang="el-GR" sz="3000" baseline="-25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Β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=2π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7681243" y="5761962"/>
            <a:ext cx="2277257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κ.κυλ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=2π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Down Arrow 37"/>
          <p:cNvSpPr/>
          <p:nvPr/>
        </p:nvSpPr>
        <p:spPr>
          <a:xfrm rot="16200000">
            <a:off x="7093021" y="5717064"/>
            <a:ext cx="374762" cy="68500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6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5" grpId="0" animBg="1"/>
      <p:bldP spid="28" grpId="0" animBg="1"/>
      <p:bldP spid="31" grpId="0" animBg="1"/>
      <p:bldP spid="33" grpId="0" animBg="1"/>
      <p:bldP spid="36" grpId="0" animBg="1"/>
      <p:bldP spid="34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2786061" y="350837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Κύλινδρο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858547" y="1839662"/>
            <a:ext cx="4710546" cy="5925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Εμβαδόν Κυρτής Κυλίνδρου:</a:t>
            </a:r>
            <a:r>
              <a:rPr lang="el-GR" dirty="0" smtClean="0"/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7075" y="2170151"/>
            <a:ext cx="2776896" cy="3593340"/>
            <a:chOff x="277075" y="2170151"/>
            <a:chExt cx="2776896" cy="3593340"/>
          </a:xfrm>
        </p:grpSpPr>
        <p:grpSp>
          <p:nvGrpSpPr>
            <p:cNvPr id="2" name="Group 1"/>
            <p:cNvGrpSpPr/>
            <p:nvPr/>
          </p:nvGrpSpPr>
          <p:grpSpPr>
            <a:xfrm>
              <a:off x="277075" y="2170151"/>
              <a:ext cx="2776896" cy="3593340"/>
              <a:chOff x="1454736" y="2170151"/>
              <a:chExt cx="2776896" cy="3593340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/>
              <a:srcRect l="17931" t="6596" r="21303" b="6096"/>
              <a:stretch/>
            </p:blipFill>
            <p:spPr>
              <a:xfrm>
                <a:off x="1454736" y="2299854"/>
                <a:ext cx="2410691" cy="3463637"/>
              </a:xfrm>
              <a:prstGeom prst="rect">
                <a:avLst/>
              </a:prstGeom>
            </p:spPr>
          </p:pic>
          <p:sp>
            <p:nvSpPr>
              <p:cNvPr id="8" name="Oval 7"/>
              <p:cNvSpPr/>
              <p:nvPr/>
            </p:nvSpPr>
            <p:spPr>
              <a:xfrm>
                <a:off x="1773381" y="2424526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759525" y="4959908"/>
                <a:ext cx="1833345" cy="623474"/>
              </a:xfrm>
              <a:prstGeom prst="ellipse">
                <a:avLst/>
              </a:prstGeom>
              <a:solidFill>
                <a:srgbClr val="A66BD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49233" y="5063034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•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1" name="Straight Connector 10"/>
              <p:cNvCxnSpPr>
                <a:endCxn id="8" idx="6"/>
              </p:cNvCxnSpPr>
              <p:nvPr/>
            </p:nvCxnSpPr>
            <p:spPr>
              <a:xfrm>
                <a:off x="2690053" y="2736263"/>
                <a:ext cx="916673" cy="0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329833" y="2387710"/>
                <a:ext cx="6927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Κ</a:t>
                </a:r>
                <a:endParaRPr lang="en-US" sz="2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703907" y="2787820"/>
                <a:ext cx="13856" cy="2475269"/>
              </a:xfrm>
              <a:prstGeom prst="line">
                <a:avLst/>
              </a:prstGeom>
              <a:ln w="38100">
                <a:solidFill>
                  <a:srgbClr val="FF006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3034920" y="2170151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760578" y="3712980"/>
                <a:ext cx="471054" cy="405625"/>
              </a:xfrm>
              <a:prstGeom prst="rect">
                <a:avLst/>
              </a:prstGeom>
              <a:solidFill>
                <a:srgbClr val="FFFCF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υ</a:t>
                </a:r>
                <a:endParaRPr lang="en-US" sz="24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371590" y="2527646"/>
              <a:ext cx="692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• </a:t>
              </a:r>
              <a:endParaRPr 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2892125" y="2754724"/>
            <a:ext cx="4676968" cy="548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Εμβαδόν Βάσης Κυλίνδρου:</a:t>
            </a:r>
            <a:r>
              <a:rPr lang="el-GR" dirty="0" smtClean="0"/>
              <a:t> 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833445" y="2736263"/>
            <a:ext cx="1504519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3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Β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7833445" y="4253345"/>
            <a:ext cx="2377355" cy="5509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200" dirty="0" err="1" smtClean="0"/>
              <a:t>Ε</a:t>
            </a:r>
            <a:r>
              <a:rPr lang="el-GR" sz="3200" baseline="-25000" dirty="0" err="1" smtClean="0"/>
              <a:t>κυλ</a:t>
            </a:r>
            <a:r>
              <a:rPr lang="el-GR" sz="3200" dirty="0" smtClean="0"/>
              <a:t>=Ε</a:t>
            </a:r>
            <a:r>
              <a:rPr lang="el-GR" sz="3200" baseline="-25000" dirty="0" smtClean="0"/>
              <a:t>κ.κυλ</a:t>
            </a:r>
            <a:r>
              <a:rPr lang="el-GR" sz="3200" dirty="0" smtClean="0"/>
              <a:t>+2</a:t>
            </a:r>
            <a:r>
              <a:rPr lang="el-G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‧Ε</a:t>
            </a:r>
            <a:r>
              <a:rPr lang="el-GR" sz="3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sz="3200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2892321" y="4254789"/>
            <a:ext cx="4316647" cy="548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Ολικό Εμβαδόν Κυλίνδρου:</a:t>
            </a:r>
            <a:r>
              <a:rPr lang="el-GR" dirty="0" smtClean="0"/>
              <a:t> 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7825948" y="1837049"/>
            <a:ext cx="2277257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κ.κυλ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=2π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7825948" y="5271645"/>
            <a:ext cx="3168179" cy="774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200" dirty="0" err="1" smtClean="0"/>
              <a:t>Ε</a:t>
            </a:r>
            <a:r>
              <a:rPr lang="el-GR" sz="3200" baseline="-25000" dirty="0" err="1" smtClean="0"/>
              <a:t>κυλ</a:t>
            </a:r>
            <a:r>
              <a:rPr lang="el-GR" sz="3200" dirty="0" smtClean="0"/>
              <a:t>=</a:t>
            </a:r>
            <a:r>
              <a:rPr lang="el-G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2π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‧υ+2</a:t>
            </a:r>
            <a:r>
              <a:rPr lang="el-G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850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181407" y="240001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Κύλινδρο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283581" y="588733"/>
            <a:ext cx="4710546" cy="5925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Εμβαδόν Κυρτής Κυλίνδρου:</a:t>
            </a:r>
            <a:r>
              <a:rPr lang="el-GR" dirty="0" smtClean="0"/>
              <a:t> 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716870" y="1255871"/>
            <a:ext cx="2277257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κ.κυλ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=2π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86"/>
          <a:stretch/>
        </p:blipFill>
        <p:spPr>
          <a:xfrm>
            <a:off x="1648192" y="2012497"/>
            <a:ext cx="3034644" cy="44298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10" y="2969868"/>
            <a:ext cx="3000427" cy="3472494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2909455" y="2826327"/>
            <a:ext cx="124690" cy="3228109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34145" y="4034756"/>
            <a:ext cx="471054" cy="405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978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181407" y="240001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Κύλινδρο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283581" y="588733"/>
            <a:ext cx="4710546" cy="5925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Εμβαδόν Κυρτής Κυλίνδρου:</a:t>
            </a:r>
            <a:r>
              <a:rPr lang="el-GR" dirty="0" smtClean="0"/>
              <a:t> 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716870" y="1253416"/>
            <a:ext cx="2277257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κ.κυλ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=2π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127" y="1530062"/>
            <a:ext cx="3112356" cy="519970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43"/>
          <a:stretch/>
        </p:blipFill>
        <p:spPr>
          <a:xfrm>
            <a:off x="181407" y="2521527"/>
            <a:ext cx="4442077" cy="372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9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181407" y="240001"/>
            <a:ext cx="6551903" cy="11769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Μετρήσεις σε Κύλινδρο</a:t>
            </a:r>
            <a:b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(Εμβαδόν - Όγκος)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283581" y="588733"/>
            <a:ext cx="4710546" cy="5925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 u="sng" dirty="0" smtClean="0"/>
              <a:t>Εμβαδόν Κυρτής Κυλίνδρου:</a:t>
            </a:r>
            <a:r>
              <a:rPr lang="el-GR" dirty="0" smtClean="0"/>
              <a:t> 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7933543" y="1315373"/>
            <a:ext cx="2277257" cy="595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Ε</a:t>
            </a:r>
            <a:r>
              <a:rPr lang="el-GR" sz="3000" baseline="-25000" dirty="0" err="1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κ.κυλ</a:t>
            </a:r>
            <a:r>
              <a:rPr lang="el-GR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=2π</a:t>
            </a:r>
            <a:r>
              <a:rPr lang="en-US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l-G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‧υ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52" y="1710304"/>
            <a:ext cx="6731103" cy="489779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 rot="5400000">
            <a:off x="199043" y="3888047"/>
            <a:ext cx="4215477" cy="817418"/>
          </a:xfrm>
          <a:prstGeom prst="rect">
            <a:avLst/>
          </a:prstGeom>
          <a:solidFill>
            <a:srgbClr val="4A79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1438521" y="2022762"/>
            <a:ext cx="332511" cy="817418"/>
          </a:xfrm>
          <a:prstGeom prst="rect">
            <a:avLst/>
          </a:prstGeom>
          <a:solidFill>
            <a:srgbClr val="4A79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47221" y="4384814"/>
            <a:ext cx="471054" cy="405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 rot="21435345">
            <a:off x="2885544" y="2225819"/>
            <a:ext cx="3542003" cy="512618"/>
          </a:xfrm>
          <a:prstGeom prst="rect">
            <a:avLst/>
          </a:prstGeom>
          <a:solidFill>
            <a:srgbClr val="5582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2403249" y="1204909"/>
            <a:ext cx="478935" cy="1489288"/>
          </a:xfrm>
          <a:prstGeom prst="rect">
            <a:avLst/>
          </a:prstGeom>
          <a:solidFill>
            <a:srgbClr val="ECE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21435345">
            <a:off x="1206309" y="2243117"/>
            <a:ext cx="3542003" cy="512618"/>
          </a:xfrm>
          <a:prstGeom prst="rect">
            <a:avLst/>
          </a:prstGeom>
          <a:solidFill>
            <a:srgbClr val="4A79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196066" y="2272148"/>
            <a:ext cx="5241721" cy="180109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87361" y="2345181"/>
            <a:ext cx="1367032" cy="405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2π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61081" y="2175163"/>
            <a:ext cx="0" cy="4215477"/>
          </a:xfrm>
          <a:prstGeom prst="straightConnector1">
            <a:avLst/>
          </a:prstGeom>
          <a:ln w="762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5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610</Words>
  <Application>Microsoft Office PowerPoint</Application>
  <PresentationFormat>Widescreen</PresentationFormat>
  <Paragraphs>174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Άσκηση 1/Σελ.93</vt:lpstr>
      <vt:lpstr>Άσκηση 3/Σελ.93</vt:lpstr>
      <vt:lpstr>Άσκηση 3/Σελ.93</vt:lpstr>
      <vt:lpstr>Άσκηση 3/Σελ.93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96</cp:revision>
  <dcterms:created xsi:type="dcterms:W3CDTF">2020-03-31T05:44:40Z</dcterms:created>
  <dcterms:modified xsi:type="dcterms:W3CDTF">2020-05-05T12:02:52Z</dcterms:modified>
</cp:coreProperties>
</file>