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302" r:id="rId3"/>
    <p:sldId id="290" r:id="rId4"/>
    <p:sldId id="292" r:id="rId5"/>
    <p:sldId id="304" r:id="rId6"/>
    <p:sldId id="305" r:id="rId7"/>
    <p:sldId id="262" r:id="rId8"/>
    <p:sldId id="306" r:id="rId9"/>
    <p:sldId id="307" r:id="rId10"/>
    <p:sldId id="308" r:id="rId11"/>
    <p:sldId id="28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558219"/>
    <a:srgbClr val="5C9A2F"/>
    <a:srgbClr val="4A791D"/>
    <a:srgbClr val="446C14"/>
    <a:srgbClr val="ECE1DC"/>
    <a:srgbClr val="EBE1D8"/>
    <a:srgbClr val="FFDDFF"/>
    <a:srgbClr val="FFD5FF"/>
    <a:srgbClr val="FF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8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2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4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7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1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4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0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1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1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5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5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B433A-FE1A-4A26-8577-DA15ACECE4A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5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0ZACAU4SGyM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0771" t="7799" r="10279" b="9585"/>
          <a:stretch/>
        </p:blipFill>
        <p:spPr>
          <a:xfrm>
            <a:off x="425758" y="2104851"/>
            <a:ext cx="3896860" cy="40777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089" y="412123"/>
            <a:ext cx="8945067" cy="76551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Autofit/>
          </a:bodyPr>
          <a:lstStyle/>
          <a:p>
            <a:pPr algn="just"/>
            <a:r>
              <a:rPr lang="el-GR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Κώνος:=</a:t>
            </a: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l-GR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Στερεό εκ περιστροφής…</a:t>
            </a:r>
            <a:endParaRPr lang="en-US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512544" y="4821384"/>
            <a:ext cx="3671530" cy="1145058"/>
          </a:xfrm>
          <a:prstGeom prst="ellipse">
            <a:avLst/>
          </a:prstGeom>
          <a:solidFill>
            <a:srgbClr val="A66BD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198532" y="5174248"/>
            <a:ext cx="692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>
            <a:endCxn id="13" idx="6"/>
          </p:cNvCxnSpPr>
          <p:nvPr/>
        </p:nvCxnSpPr>
        <p:spPr>
          <a:xfrm>
            <a:off x="2383329" y="5383494"/>
            <a:ext cx="1800745" cy="10419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10098" y="5117967"/>
            <a:ext cx="692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355272" y="2244891"/>
            <a:ext cx="18916" cy="3149022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979594" y="5477365"/>
            <a:ext cx="471054" cy="405625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35428" y="4422156"/>
            <a:ext cx="1787236" cy="54999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Διαστάσεις: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47163" y="3348504"/>
            <a:ext cx="471054" cy="405625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437000" y="5151504"/>
            <a:ext cx="3502300" cy="84252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Ύψος κώνου (Απόσταση κορυφής-βάσης)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Oval 31"/>
          <p:cNvSpPr/>
          <p:nvPr/>
        </p:nvSpPr>
        <p:spPr>
          <a:xfrm>
            <a:off x="7222664" y="1339386"/>
            <a:ext cx="2456797" cy="623474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Κώνος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3" name="Straight Connector 32"/>
          <p:cNvCxnSpPr>
            <a:stCxn id="32" idx="4"/>
          </p:cNvCxnSpPr>
          <p:nvPr/>
        </p:nvCxnSpPr>
        <p:spPr>
          <a:xfrm flipH="1">
            <a:off x="6647817" y="1962860"/>
            <a:ext cx="1803246" cy="964896"/>
          </a:xfrm>
          <a:prstGeom prst="line">
            <a:avLst/>
          </a:prstGeom>
          <a:ln w="38100">
            <a:solidFill>
              <a:srgbClr val="FF0066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412212" y="2960955"/>
            <a:ext cx="2858951" cy="12636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Βάση (~πυραμίδα)</a:t>
            </a:r>
          </a:p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(Κυκλικός Δίσκος ~κύλινδρος)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7" name="Straight Connector 36"/>
          <p:cNvCxnSpPr>
            <a:stCxn id="32" idx="4"/>
          </p:cNvCxnSpPr>
          <p:nvPr/>
        </p:nvCxnSpPr>
        <p:spPr>
          <a:xfrm>
            <a:off x="8451063" y="1962860"/>
            <a:ext cx="2122016" cy="915404"/>
          </a:xfrm>
          <a:prstGeom prst="line">
            <a:avLst/>
          </a:prstGeom>
          <a:ln w="38100">
            <a:solidFill>
              <a:srgbClr val="FF0066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8785844" y="2927756"/>
            <a:ext cx="3212192" cy="752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Κυρτή Επιφάνεια</a:t>
            </a:r>
          </a:p>
          <a:p>
            <a:pPr algn="ctr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(κυρτή=καμπυλωμένη)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437000" y="4422156"/>
            <a:ext cx="2697688" cy="5858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Ακτίνα κώνου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46549" y="3818978"/>
            <a:ext cx="471054" cy="405625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383329" y="5142346"/>
            <a:ext cx="212295" cy="216982"/>
            <a:chOff x="510773" y="1008097"/>
            <a:chExt cx="212295" cy="216982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10773" y="1008097"/>
              <a:ext cx="212295" cy="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>
              <a:off x="607753" y="1118932"/>
              <a:ext cx="212295" cy="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>
            <a:off x="2372914" y="2241471"/>
            <a:ext cx="1840457" cy="3152442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437000" y="6137542"/>
            <a:ext cx="3502300" cy="532268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Γενέτειρα του κώνου 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074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3" grpId="0" animBg="1"/>
      <p:bldP spid="16" grpId="0"/>
      <p:bldP spid="27" grpId="0" animBg="1"/>
      <p:bldP spid="28" grpId="0" animBg="1"/>
      <p:bldP spid="30" grpId="0" animBg="1"/>
      <p:bldP spid="31" grpId="0" animBg="1"/>
      <p:bldP spid="32" grpId="0" animBg="1"/>
      <p:bldP spid="36" grpId="0" animBg="1"/>
      <p:bldP spid="40" grpId="0" animBg="1"/>
      <p:bldP spid="43" grpId="0" animBg="1"/>
      <p:bldP spid="34" grpId="0" animBg="1"/>
      <p:bldP spid="4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510697" y="2919085"/>
                <a:ext cx="1899765" cy="60167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=0,18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𝑙𝑡</m:t>
                      </m:r>
                    </m:oMath>
                  </m:oMathPara>
                </a14:m>
                <a:endParaRPr lang="el-GR" dirty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97" y="2919085"/>
                <a:ext cx="1899765" cy="6016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/Σελ.98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634" y="990395"/>
            <a:ext cx="1886014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υ=11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δ=8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λεμ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=3,5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65653" y="1003708"/>
            <a:ext cx="2272144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ποτηριών 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που θα γεμίσουν: ;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3841" y="289000"/>
            <a:ext cx="8000849" cy="215407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11170530" y="720436"/>
            <a:ext cx="0" cy="1547232"/>
          </a:xfrm>
          <a:prstGeom prst="straightConnector1">
            <a:avLst/>
          </a:prstGeom>
          <a:ln w="38100">
            <a:solidFill>
              <a:srgbClr val="FF006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9739746" y="429490"/>
            <a:ext cx="1221077" cy="13855"/>
          </a:xfrm>
          <a:prstGeom prst="straightConnector1">
            <a:avLst/>
          </a:prstGeom>
          <a:ln w="38100">
            <a:solidFill>
              <a:srgbClr val="FF006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888182" y="4282904"/>
            <a:ext cx="5072641" cy="75470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Μπορεί να γεμίσει 19 ποτηράκια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498418" y="3842689"/>
                <a:ext cx="4835582" cy="163514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sz="2400" dirty="0" smtClean="0">
                    <a:cs typeface="Calibri" panose="020F0502020204030204" pitchFamily="34" charset="0"/>
                  </a:rPr>
                  <a:t>Αριθμός Ποτηριών που θα γεμίσουν:</a:t>
                </a:r>
              </a:p>
              <a:p>
                <a:pPr marL="0" indent="0">
                  <a:buNone/>
                </a:pPr>
                <a:r>
                  <a:rPr lang="el-GR" sz="1100" dirty="0" smtClean="0">
                    <a:cs typeface="Calibri" panose="020F0502020204030204" pitchFamily="34" charset="0"/>
                  </a:rPr>
                  <a:t>  </a:t>
                </a:r>
                <a:endParaRPr lang="en-US" sz="1100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3,5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,18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19,4</m:t>
                      </m:r>
                    </m:oMath>
                  </m:oMathPara>
                </a14:m>
                <a:endParaRPr lang="el-GR" dirty="0" smtClean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18" y="3842689"/>
                <a:ext cx="4835582" cy="1635140"/>
              </a:xfrm>
              <a:prstGeom prst="rect">
                <a:avLst/>
              </a:prstGeom>
              <a:blipFill>
                <a:blip r:embed="rId4"/>
                <a:stretch>
                  <a:fillRect l="-1887" t="-4797" r="-126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2985804" y="4570086"/>
            <a:ext cx="1136073" cy="609600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3" idx="7"/>
          </p:cNvCxnSpPr>
          <p:nvPr/>
        </p:nvCxnSpPr>
        <p:spPr>
          <a:xfrm flipV="1">
            <a:off x="3955503" y="3520759"/>
            <a:ext cx="2930206" cy="1138601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010400" y="3117273"/>
            <a:ext cx="3339884" cy="7254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 αποκοπή, ΌΧΙ στρογγυλοποίηση!!!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3808475" y="5682518"/>
            <a:ext cx="4159414" cy="965076"/>
          </a:xfrm>
          <a:prstGeom prst="wedgeEllipseCallout">
            <a:avLst>
              <a:gd name="adj1" fmla="val -79457"/>
              <a:gd name="adj2" fmla="val -8536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Αντί να γίνει η μετατροπή σε λίτρα, θα μπορούσε να γίνει σε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en-US" sz="20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321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1" grpId="0" animBg="1"/>
      <p:bldP spid="3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0"/>
            <a:ext cx="2874820" cy="146796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Σελίδα </a:t>
            </a:r>
            <a:r>
              <a:rPr lang="el-GR" dirty="0" smtClean="0"/>
              <a:t>9</a:t>
            </a:r>
            <a:r>
              <a:rPr lang="en-US" dirty="0" smtClean="0"/>
              <a:t>7-98</a:t>
            </a:r>
            <a:r>
              <a:rPr lang="el-GR" dirty="0" smtClean="0"/>
              <a:t>: </a:t>
            </a:r>
            <a:endParaRPr lang="el-GR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l-GR" dirty="0" smtClean="0"/>
              <a:t>α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2</a:t>
            </a:r>
            <a:r>
              <a:rPr lang="el-GR" dirty="0" smtClean="0"/>
              <a:t>, </a:t>
            </a:r>
            <a:r>
              <a:rPr lang="el-GR" dirty="0" smtClean="0"/>
              <a:t>3, 7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8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089" y="412123"/>
            <a:ext cx="8945067" cy="76551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Autofit/>
          </a:bodyPr>
          <a:lstStyle/>
          <a:p>
            <a:pPr algn="just"/>
            <a:r>
              <a:rPr lang="el-GR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Κώνος:=</a:t>
            </a: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l-GR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Στερεό εκ περιστροφής…</a:t>
            </a:r>
            <a:endParaRPr lang="en-US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79987" y="2140224"/>
            <a:ext cx="1787236" cy="54999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Διαστάσεις: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838278" y="2128042"/>
            <a:ext cx="1787236" cy="54999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υ, λ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74341" y="3283759"/>
            <a:ext cx="1787236" cy="143558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Συνδετική σχέση διαστάσεων κώνου: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96660" y="3633928"/>
            <a:ext cx="1787236" cy="57496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Π. Θ.!!!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716920" y="3215372"/>
            <a:ext cx="1787236" cy="139819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400" baseline="-25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</a:p>
          <a:p>
            <a:pPr algn="ctr"/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</a:t>
            </a:r>
            <a:r>
              <a:rPr lang="el-GR" sz="2400" baseline="-25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514823" y="5126067"/>
            <a:ext cx="2110691" cy="5749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Π. Θ.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r>
              <a:rPr lang="en-US" sz="2400" baseline="30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2400" baseline="30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baseline="30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4457" y="1623301"/>
            <a:ext cx="3896860" cy="4077728"/>
            <a:chOff x="584858" y="852023"/>
            <a:chExt cx="3896860" cy="4077728"/>
          </a:xfrm>
        </p:grpSpPr>
        <p:grpSp>
          <p:nvGrpSpPr>
            <p:cNvPr id="2" name="Group 1"/>
            <p:cNvGrpSpPr/>
            <p:nvPr/>
          </p:nvGrpSpPr>
          <p:grpSpPr>
            <a:xfrm>
              <a:off x="584858" y="852023"/>
              <a:ext cx="3896860" cy="4077728"/>
              <a:chOff x="425758" y="2104851"/>
              <a:chExt cx="3896860" cy="4077728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2"/>
              <a:srcRect l="10771" t="7799" r="10279" b="9585"/>
              <a:stretch/>
            </p:blipFill>
            <p:spPr>
              <a:xfrm>
                <a:off x="425758" y="2104851"/>
                <a:ext cx="3896860" cy="4077728"/>
              </a:xfrm>
              <a:prstGeom prst="rect">
                <a:avLst/>
              </a:prstGeom>
            </p:spPr>
          </p:pic>
          <p:cxnSp>
            <p:nvCxnSpPr>
              <p:cNvPr id="11" name="Straight Connector 10"/>
              <p:cNvCxnSpPr>
                <a:endCxn id="13" idx="6"/>
              </p:cNvCxnSpPr>
              <p:nvPr/>
            </p:nvCxnSpPr>
            <p:spPr>
              <a:xfrm>
                <a:off x="2383329" y="5383494"/>
                <a:ext cx="1800745" cy="10419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1910098" y="5117967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Κ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2355272" y="2244891"/>
                <a:ext cx="18916" cy="3149022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/>
              <p:cNvSpPr/>
              <p:nvPr/>
            </p:nvSpPr>
            <p:spPr>
              <a:xfrm>
                <a:off x="2979594" y="5477365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347163" y="3348504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λ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846549" y="3818978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>
                <a:off x="2372914" y="2241471"/>
                <a:ext cx="1840457" cy="3152442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"/>
            <p:cNvGrpSpPr/>
            <p:nvPr/>
          </p:nvGrpSpPr>
          <p:grpSpPr>
            <a:xfrm>
              <a:off x="2347698" y="3887400"/>
              <a:ext cx="692727" cy="432012"/>
              <a:chOff x="2198532" y="5142346"/>
              <a:chExt cx="692727" cy="432012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2198532" y="5174248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•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2383329" y="5142346"/>
                <a:ext cx="212295" cy="216982"/>
                <a:chOff x="510773" y="1008097"/>
                <a:chExt cx="212295" cy="216982"/>
              </a:xfrm>
            </p:grpSpPr>
            <p:cxnSp>
              <p:nvCxnSpPr>
                <p:cNvPr id="38" name="Straight Connector 37"/>
                <p:cNvCxnSpPr/>
                <p:nvPr/>
              </p:nvCxnSpPr>
              <p:spPr>
                <a:xfrm>
                  <a:off x="510773" y="1008097"/>
                  <a:ext cx="212295" cy="0"/>
                </a:xfrm>
                <a:prstGeom prst="line">
                  <a:avLst/>
                </a:prstGeom>
                <a:ln w="28575">
                  <a:solidFill>
                    <a:srgbClr val="FF006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>
                  <a:off x="607753" y="1118932"/>
                  <a:ext cx="212295" cy="0"/>
                </a:xfrm>
                <a:prstGeom prst="line">
                  <a:avLst/>
                </a:prstGeom>
                <a:ln w="28575">
                  <a:solidFill>
                    <a:srgbClr val="FF006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36092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089" y="412123"/>
            <a:ext cx="9975066" cy="76551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Autofit/>
          </a:bodyPr>
          <a:lstStyle/>
          <a:p>
            <a:pPr algn="just"/>
            <a:r>
              <a:rPr lang="el-GR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Κώνος:=</a:t>
            </a: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l-GR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Στερεό εκ περιστροφής…</a:t>
            </a:r>
            <a:endParaRPr lang="en-US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703907" y="2787820"/>
            <a:ext cx="13856" cy="2475269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767706" y="1254250"/>
            <a:ext cx="4228839" cy="623474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Άξονας περιστροφής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185890" y="1177636"/>
            <a:ext cx="4348265" cy="17956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ενός ορθογωνίου τριγώνου γύρω από μία κάθετη πλευρά του (άξονας περιστροφής) </a:t>
            </a: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 rot="20631490">
            <a:off x="7019116" y="5100988"/>
            <a:ext cx="3962832" cy="7243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Geogebra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2"/>
          <a:srcRect l="10771" t="7799" r="10279" b="9585"/>
          <a:stretch/>
        </p:blipFill>
        <p:spPr>
          <a:xfrm>
            <a:off x="758278" y="2104851"/>
            <a:ext cx="3896860" cy="4077728"/>
          </a:xfrm>
          <a:prstGeom prst="rect">
            <a:avLst/>
          </a:prstGeom>
        </p:spPr>
      </p:pic>
      <p:sp>
        <p:nvSpPr>
          <p:cNvPr id="44" name="Oval 43"/>
          <p:cNvSpPr/>
          <p:nvPr/>
        </p:nvSpPr>
        <p:spPr>
          <a:xfrm>
            <a:off x="845064" y="4821384"/>
            <a:ext cx="3671530" cy="1145058"/>
          </a:xfrm>
          <a:prstGeom prst="ellipse">
            <a:avLst/>
          </a:prstGeom>
          <a:solidFill>
            <a:srgbClr val="A66BD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2531052" y="5174248"/>
            <a:ext cx="692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6" name="Straight Connector 45"/>
          <p:cNvCxnSpPr>
            <a:endCxn id="44" idx="6"/>
          </p:cNvCxnSpPr>
          <p:nvPr/>
        </p:nvCxnSpPr>
        <p:spPr>
          <a:xfrm>
            <a:off x="2715849" y="5383494"/>
            <a:ext cx="1800745" cy="10419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242618" y="5117967"/>
            <a:ext cx="692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2687792" y="2244891"/>
            <a:ext cx="18916" cy="3149022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312114" y="5477365"/>
            <a:ext cx="471054" cy="405625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679683" y="3348504"/>
            <a:ext cx="471054" cy="405625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179069" y="3818978"/>
            <a:ext cx="471054" cy="405625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2715849" y="5142346"/>
            <a:ext cx="212295" cy="216982"/>
            <a:chOff x="510773" y="1008097"/>
            <a:chExt cx="212295" cy="216982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510773" y="1008097"/>
              <a:ext cx="212295" cy="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>
              <a:off x="607753" y="1118932"/>
              <a:ext cx="212295" cy="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Connector 54"/>
          <p:cNvCxnSpPr/>
          <p:nvPr/>
        </p:nvCxnSpPr>
        <p:spPr>
          <a:xfrm>
            <a:off x="2705434" y="2241471"/>
            <a:ext cx="1840457" cy="3152442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76196" y="1207278"/>
            <a:ext cx="50767" cy="5595308"/>
          </a:xfrm>
          <a:prstGeom prst="line">
            <a:avLst/>
          </a:prstGeom>
          <a:ln w="38100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ight Triangle 1"/>
          <p:cNvSpPr/>
          <p:nvPr/>
        </p:nvSpPr>
        <p:spPr>
          <a:xfrm>
            <a:off x="2717761" y="2255327"/>
            <a:ext cx="1784966" cy="3106382"/>
          </a:xfrm>
          <a:prstGeom prst="rtTriangle">
            <a:avLst/>
          </a:prstGeom>
          <a:solidFill>
            <a:srgbClr val="55821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1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0" grpId="0" animBg="1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"/>
          <p:cNvSpPr txBox="1">
            <a:spLocks/>
          </p:cNvSpPr>
          <p:nvPr/>
        </p:nvSpPr>
        <p:spPr>
          <a:xfrm>
            <a:off x="6629362" y="1909226"/>
            <a:ext cx="2784765" cy="10960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Ολικό Εμβαδόν:</a:t>
            </a:r>
            <a:r>
              <a:rPr lang="el-GR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dirty="0" err="1" smtClean="0"/>
              <a:t>Ε</a:t>
            </a:r>
            <a:r>
              <a:rPr lang="el-GR" baseline="-25000" dirty="0" err="1" smtClean="0"/>
              <a:t>κώνου</a:t>
            </a:r>
            <a:r>
              <a:rPr lang="el-GR" dirty="0" smtClean="0"/>
              <a:t>=</a:t>
            </a:r>
            <a:r>
              <a:rPr lang="el-GR" dirty="0" err="1" smtClean="0"/>
              <a:t>Ε</a:t>
            </a:r>
            <a:r>
              <a:rPr lang="el-GR" baseline="-25000" dirty="0" err="1" smtClean="0"/>
              <a:t>κ.κώνου</a:t>
            </a:r>
            <a:r>
              <a:rPr lang="el-GR" dirty="0" smtClean="0"/>
              <a:t>+ 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</a:t>
            </a:r>
            <a:r>
              <a:rPr lang="el-GR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</a:t>
            </a:r>
            <a:endParaRPr lang="en-US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786061" y="350837"/>
            <a:ext cx="6551903" cy="1176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Μετρήσεις σε Κώνο</a:t>
            </a:r>
            <a:b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(Εμβαδόν - Όγκος)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" name="Straight Connector 24"/>
          <p:cNvCxnSpPr>
            <a:stCxn id="10" idx="3"/>
          </p:cNvCxnSpPr>
          <p:nvPr/>
        </p:nvCxnSpPr>
        <p:spPr>
          <a:xfrm flipH="1">
            <a:off x="7093527" y="2819786"/>
            <a:ext cx="686352" cy="740832"/>
          </a:xfrm>
          <a:prstGeom prst="line">
            <a:avLst/>
          </a:prstGeom>
          <a:ln w="38100">
            <a:solidFill>
              <a:srgbClr val="FF0066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716981" y="2351998"/>
            <a:ext cx="429492" cy="548048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0273108" y="3543293"/>
            <a:ext cx="1504519" cy="595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3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Ε</a:t>
            </a:r>
            <a:r>
              <a:rPr lang="el-GR" sz="3000" baseline="-25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Β</a:t>
            </a:r>
            <a:r>
              <a:rPr lang="el-G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=π</a:t>
            </a:r>
            <a:r>
              <a:rPr lang="en-US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908472" y="2386723"/>
            <a:ext cx="429492" cy="548048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33" idx="5"/>
          </p:cNvCxnSpPr>
          <p:nvPr/>
        </p:nvCxnSpPr>
        <p:spPr>
          <a:xfrm>
            <a:off x="9275066" y="2854511"/>
            <a:ext cx="858883" cy="746457"/>
          </a:xfrm>
          <a:prstGeom prst="line">
            <a:avLst/>
          </a:prstGeom>
          <a:ln w="38100">
            <a:solidFill>
              <a:srgbClr val="FF0066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4492732" y="3594112"/>
            <a:ext cx="4921395" cy="8886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2400" b="1" u="sng" dirty="0" smtClean="0"/>
              <a:t>Εμβαδόν Κυρτής Επιφάνειας Κώνου:</a:t>
            </a:r>
            <a:r>
              <a:rPr lang="el-GR" sz="2400" dirty="0" smtClean="0"/>
              <a:t> </a:t>
            </a:r>
          </a:p>
          <a:p>
            <a:pPr marL="0" indent="0">
              <a:buNone/>
            </a:pPr>
            <a:r>
              <a:rPr lang="el-GR" dirty="0" err="1" smtClean="0"/>
              <a:t>Ε</a:t>
            </a:r>
            <a:r>
              <a:rPr lang="el-GR" baseline="-25000" dirty="0" err="1" smtClean="0"/>
              <a:t>κ.κώνου</a:t>
            </a:r>
            <a:r>
              <a:rPr lang="el-GR" dirty="0" smtClean="0"/>
              <a:t>= π</a:t>
            </a:r>
            <a:r>
              <a:rPr lang="el-GR" dirty="0" smtClean="0"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l-GR" dirty="0" smtClean="0">
                <a:ea typeface="Tahoma" panose="020B0604030504040204" pitchFamily="34" charset="0"/>
                <a:cs typeface="Tahoma" panose="020B0604030504040204" pitchFamily="34" charset="0"/>
              </a:rPr>
              <a:t>‧λ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265500" y="5071532"/>
            <a:ext cx="3868449" cy="10960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Εμβαδόν Κώνου:</a:t>
            </a:r>
            <a:r>
              <a:rPr lang="el-GR" dirty="0" smtClean="0"/>
              <a:t> </a:t>
            </a:r>
          </a:p>
          <a:p>
            <a:pPr marL="0" indent="0" algn="ctr">
              <a:buNone/>
            </a:pPr>
            <a:r>
              <a:rPr lang="el-GR" sz="3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l-GR" sz="3000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κώνου</a:t>
            </a:r>
            <a:r>
              <a:rPr lang="el-G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l-GR" sz="3200" dirty="0" smtClean="0"/>
              <a:t>π</a:t>
            </a:r>
            <a:r>
              <a:rPr lang="en-US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l-G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λ </a:t>
            </a:r>
            <a:r>
              <a:rPr lang="el-G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l-G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l-G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/>
          <a:srcRect l="10771" t="7799" r="10279" b="9585"/>
          <a:stretch/>
        </p:blipFill>
        <p:spPr>
          <a:xfrm>
            <a:off x="157116" y="1721146"/>
            <a:ext cx="3896860" cy="4077728"/>
          </a:xfrm>
          <a:prstGeom prst="rect">
            <a:avLst/>
          </a:prstGeom>
        </p:spPr>
      </p:pic>
      <p:sp>
        <p:nvSpPr>
          <p:cNvPr id="37" name="Oval 36"/>
          <p:cNvSpPr/>
          <p:nvPr/>
        </p:nvSpPr>
        <p:spPr>
          <a:xfrm>
            <a:off x="243902" y="4437679"/>
            <a:ext cx="3671530" cy="1145058"/>
          </a:xfrm>
          <a:prstGeom prst="ellipse">
            <a:avLst/>
          </a:prstGeom>
          <a:solidFill>
            <a:srgbClr val="A66BD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929890" y="4790543"/>
            <a:ext cx="692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1" name="Straight Connector 40"/>
          <p:cNvCxnSpPr>
            <a:endCxn id="37" idx="6"/>
          </p:cNvCxnSpPr>
          <p:nvPr/>
        </p:nvCxnSpPr>
        <p:spPr>
          <a:xfrm>
            <a:off x="2114687" y="4999789"/>
            <a:ext cx="1800745" cy="10419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641456" y="4734262"/>
            <a:ext cx="692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2086630" y="1861186"/>
            <a:ext cx="18916" cy="3149022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710952" y="5093660"/>
            <a:ext cx="471054" cy="405625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78521" y="2964799"/>
            <a:ext cx="471054" cy="405625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577907" y="3435273"/>
            <a:ext cx="471054" cy="405625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2114687" y="4758641"/>
            <a:ext cx="212295" cy="216982"/>
            <a:chOff x="510773" y="1008097"/>
            <a:chExt cx="212295" cy="216982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510773" y="1008097"/>
              <a:ext cx="212295" cy="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>
              <a:off x="607753" y="1118932"/>
              <a:ext cx="212295" cy="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Connector 49"/>
          <p:cNvCxnSpPr/>
          <p:nvPr/>
        </p:nvCxnSpPr>
        <p:spPr>
          <a:xfrm>
            <a:off x="2104272" y="1857766"/>
            <a:ext cx="1840457" cy="3152442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2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0" grpId="0" animBg="1"/>
      <p:bldP spid="31" grpId="0" animBg="1"/>
      <p:bldP spid="33" grpId="0" animBg="1"/>
      <p:bldP spid="29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2786061" y="350837"/>
            <a:ext cx="6551903" cy="1176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Μετρήσεις σε Κώνο</a:t>
            </a:r>
            <a:b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(Εμβαδόν - Όγκος)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/>
          <a:srcRect l="10771" t="7799" r="10279" b="9585"/>
          <a:stretch/>
        </p:blipFill>
        <p:spPr>
          <a:xfrm>
            <a:off x="157116" y="2854510"/>
            <a:ext cx="2159406" cy="2944363"/>
          </a:xfrm>
          <a:prstGeom prst="rect">
            <a:avLst/>
          </a:prstGeom>
        </p:spPr>
      </p:pic>
      <p:sp>
        <p:nvSpPr>
          <p:cNvPr id="37" name="Oval 36"/>
          <p:cNvSpPr/>
          <p:nvPr/>
        </p:nvSpPr>
        <p:spPr>
          <a:xfrm>
            <a:off x="207171" y="4801710"/>
            <a:ext cx="2025054" cy="888146"/>
          </a:xfrm>
          <a:prstGeom prst="ellipse">
            <a:avLst/>
          </a:prstGeom>
          <a:solidFill>
            <a:srgbClr val="A66BD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37726" y="5245783"/>
            <a:ext cx="1008931" cy="0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222993" y="2972001"/>
            <a:ext cx="7842" cy="2273782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466428" y="5263360"/>
            <a:ext cx="275763" cy="292885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88169" y="4038426"/>
            <a:ext cx="275763" cy="292885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270121" y="5071532"/>
            <a:ext cx="124281" cy="156674"/>
            <a:chOff x="510773" y="1008097"/>
            <a:chExt cx="212295" cy="216982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510773" y="1008097"/>
              <a:ext cx="212295" cy="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>
              <a:off x="607753" y="1118932"/>
              <a:ext cx="212295" cy="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157116" y="1648691"/>
                <a:ext cx="2552782" cy="111869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V=E</a:t>
                </a:r>
                <a:r>
                  <a:rPr lang="en-US" sz="2400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</a:p>
              <a:p>
                <a:pPr marL="0" indent="0" algn="just">
                  <a:buNone/>
                </a:pP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Όμως η βάση του κώνου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“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στενεύει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”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…</a:t>
                </a:r>
              </a:p>
            </p:txBody>
          </p:sp>
        </mc:Choice>
        <mc:Fallback xmlns=""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16" y="1648691"/>
                <a:ext cx="2552782" cy="1118694"/>
              </a:xfrm>
              <a:prstGeom prst="rect">
                <a:avLst/>
              </a:prstGeom>
              <a:blipFill>
                <a:blip r:embed="rId3"/>
                <a:stretch>
                  <a:fillRect l="-3088" t="-8602" r="-4038" b="-5376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2786061" y="2485923"/>
            <a:ext cx="2410691" cy="3397889"/>
            <a:chOff x="277075" y="2170151"/>
            <a:chExt cx="2410691" cy="3593340"/>
          </a:xfrm>
        </p:grpSpPr>
        <p:grpSp>
          <p:nvGrpSpPr>
            <p:cNvPr id="34" name="Group 33"/>
            <p:cNvGrpSpPr/>
            <p:nvPr/>
          </p:nvGrpSpPr>
          <p:grpSpPr>
            <a:xfrm>
              <a:off x="277075" y="2170151"/>
              <a:ext cx="2410691" cy="3593340"/>
              <a:chOff x="1454736" y="2170151"/>
              <a:chExt cx="2410691" cy="3593340"/>
            </a:xfrm>
          </p:grpSpPr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/>
              <a:srcRect l="17931" t="6596" r="21303" b="6096"/>
              <a:stretch/>
            </p:blipFill>
            <p:spPr>
              <a:xfrm>
                <a:off x="1454736" y="2299854"/>
                <a:ext cx="2410691" cy="3463637"/>
              </a:xfrm>
              <a:prstGeom prst="rect">
                <a:avLst/>
              </a:prstGeom>
            </p:spPr>
          </p:pic>
          <p:sp>
            <p:nvSpPr>
              <p:cNvPr id="51" name="Oval 50"/>
              <p:cNvSpPr/>
              <p:nvPr/>
            </p:nvSpPr>
            <p:spPr>
              <a:xfrm>
                <a:off x="1773381" y="2424526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759525" y="4959908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549233" y="5063034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•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4" name="Straight Connector 53"/>
              <p:cNvCxnSpPr>
                <a:endCxn id="51" idx="6"/>
              </p:cNvCxnSpPr>
              <p:nvPr/>
            </p:nvCxnSpPr>
            <p:spPr>
              <a:xfrm>
                <a:off x="2690053" y="2736263"/>
                <a:ext cx="916673" cy="0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2329833" y="2387710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Κ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>
                <a:off x="2703907" y="2787820"/>
                <a:ext cx="13856" cy="2475269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Rectangle 56"/>
              <p:cNvSpPr/>
              <p:nvPr/>
            </p:nvSpPr>
            <p:spPr>
              <a:xfrm>
                <a:off x="3034920" y="2170151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859322" y="3687636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1371590" y="2527646"/>
              <a:ext cx="6927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• </a:t>
              </a:r>
              <a:endParaRPr 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9" name="Content Placeholder 2"/>
          <p:cNvSpPr txBox="1">
            <a:spLocks/>
          </p:cNvSpPr>
          <p:nvPr/>
        </p:nvSpPr>
        <p:spPr>
          <a:xfrm>
            <a:off x="2892661" y="1832551"/>
            <a:ext cx="8855994" cy="549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σχέση έχει ο όγκος ενός κώνου 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υ), με τον όγκο κυλίνδρου 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υ);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ontent Placeholder 2"/>
              <p:cNvSpPr txBox="1">
                <a:spLocks/>
              </p:cNvSpPr>
              <p:nvPr/>
            </p:nvSpPr>
            <p:spPr>
              <a:xfrm>
                <a:off x="6644380" y="3335494"/>
                <a:ext cx="2790566" cy="104105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sz="2600" b="1" u="sng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Όγκος Κυλίνδρου:</a:t>
                </a:r>
                <a:endParaRPr lang="el-GR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</a:t>
                </a:r>
                <a:r>
                  <a:rPr lang="el-GR" baseline="-25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κυλ</a:t>
                </a:r>
                <a:r>
                  <a:rPr lang="el-GR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</a:t>
                </a:r>
                <a14:m>
                  <m:oMath xmlns:m="http://schemas.openxmlformats.org/officeDocument/2006/math">
                    <m:r>
                      <a:rPr lang="el-GR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π</m:t>
                    </m:r>
                    <m:sSup>
                      <m:sSupPr>
                        <m:ctrlPr>
                          <a:rPr lang="el-G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l-G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l-GR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</m:oMath>
                </a14:m>
                <a:endParaRPr lang="en-US" dirty="0">
                  <a:ea typeface="Tahoma" panose="020B060403050404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4380" y="3335494"/>
                <a:ext cx="2790566" cy="1041055"/>
              </a:xfrm>
              <a:prstGeom prst="rect">
                <a:avLst/>
              </a:prstGeom>
              <a:blipFill>
                <a:blip r:embed="rId5"/>
                <a:stretch>
                  <a:fillRect l="-3913" t="-8671" b="-11561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Content Placeholder 2"/>
          <p:cNvSpPr txBox="1">
            <a:spLocks/>
          </p:cNvSpPr>
          <p:nvPr/>
        </p:nvSpPr>
        <p:spPr>
          <a:xfrm>
            <a:off x="5854721" y="5394500"/>
            <a:ext cx="5559798" cy="8087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hlinkClick r:id="rId6"/>
              </a:rPr>
              <a:t>https://</a:t>
            </a:r>
            <a:r>
              <a:rPr lang="en-US" sz="2400" dirty="0" smtClean="0">
                <a:hlinkClick r:id="rId6"/>
              </a:rPr>
              <a:t>www.youtube.com/watch?v=0ZACAU4SGyM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435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9" grpId="0" animBg="1"/>
      <p:bldP spid="60" grpId="0" animBg="1"/>
      <p:bldP spid="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2786061" y="350837"/>
            <a:ext cx="6551903" cy="1176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Μετρήσεις σε Κώνο</a:t>
            </a:r>
            <a:b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(Εμβαδόν - Όγκος)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/>
          <a:srcRect l="10771" t="7799" r="10279" b="9585"/>
          <a:stretch/>
        </p:blipFill>
        <p:spPr>
          <a:xfrm>
            <a:off x="157116" y="2854510"/>
            <a:ext cx="2159406" cy="2944363"/>
          </a:xfrm>
          <a:prstGeom prst="rect">
            <a:avLst/>
          </a:prstGeom>
        </p:spPr>
      </p:pic>
      <p:sp>
        <p:nvSpPr>
          <p:cNvPr id="37" name="Oval 36"/>
          <p:cNvSpPr/>
          <p:nvPr/>
        </p:nvSpPr>
        <p:spPr>
          <a:xfrm>
            <a:off x="207171" y="4801710"/>
            <a:ext cx="2025054" cy="888146"/>
          </a:xfrm>
          <a:prstGeom prst="ellipse">
            <a:avLst/>
          </a:prstGeom>
          <a:solidFill>
            <a:srgbClr val="A66BD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37726" y="5245783"/>
            <a:ext cx="1008931" cy="0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222993" y="2972001"/>
            <a:ext cx="7842" cy="2273782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466428" y="5263360"/>
            <a:ext cx="275763" cy="292885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88169" y="4038426"/>
            <a:ext cx="275763" cy="292885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270121" y="5071532"/>
            <a:ext cx="124281" cy="156674"/>
            <a:chOff x="510773" y="1008097"/>
            <a:chExt cx="212295" cy="216982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510773" y="1008097"/>
              <a:ext cx="212295" cy="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>
              <a:off x="607753" y="1118932"/>
              <a:ext cx="212295" cy="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2786061" y="2485923"/>
            <a:ext cx="2410691" cy="3397889"/>
            <a:chOff x="277075" y="2170151"/>
            <a:chExt cx="2410691" cy="3593340"/>
          </a:xfrm>
        </p:grpSpPr>
        <p:grpSp>
          <p:nvGrpSpPr>
            <p:cNvPr id="34" name="Group 33"/>
            <p:cNvGrpSpPr/>
            <p:nvPr/>
          </p:nvGrpSpPr>
          <p:grpSpPr>
            <a:xfrm>
              <a:off x="277075" y="2170151"/>
              <a:ext cx="2410691" cy="3593340"/>
              <a:chOff x="1454736" y="2170151"/>
              <a:chExt cx="2410691" cy="3593340"/>
            </a:xfrm>
          </p:grpSpPr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3"/>
              <a:srcRect l="17931" t="6596" r="21303" b="6096"/>
              <a:stretch/>
            </p:blipFill>
            <p:spPr>
              <a:xfrm>
                <a:off x="1454736" y="2299854"/>
                <a:ext cx="2410691" cy="3463637"/>
              </a:xfrm>
              <a:prstGeom prst="rect">
                <a:avLst/>
              </a:prstGeom>
            </p:spPr>
          </p:pic>
          <p:sp>
            <p:nvSpPr>
              <p:cNvPr id="51" name="Oval 50"/>
              <p:cNvSpPr/>
              <p:nvPr/>
            </p:nvSpPr>
            <p:spPr>
              <a:xfrm>
                <a:off x="1773381" y="2424526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759525" y="4959908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549233" y="5063034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•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4" name="Straight Connector 53"/>
              <p:cNvCxnSpPr>
                <a:endCxn id="51" idx="6"/>
              </p:cNvCxnSpPr>
              <p:nvPr/>
            </p:nvCxnSpPr>
            <p:spPr>
              <a:xfrm>
                <a:off x="2690053" y="2736263"/>
                <a:ext cx="916673" cy="0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2329833" y="2387710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Κ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>
                <a:off x="2703907" y="2787820"/>
                <a:ext cx="13856" cy="2475269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Rectangle 56"/>
              <p:cNvSpPr/>
              <p:nvPr/>
            </p:nvSpPr>
            <p:spPr>
              <a:xfrm>
                <a:off x="3034920" y="2170151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859322" y="3687636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1371590" y="2527646"/>
              <a:ext cx="6927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• </a:t>
              </a:r>
              <a:endParaRPr 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6913418" y="2835475"/>
                <a:ext cx="3075708" cy="128039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l-GR" sz="2600" b="1" u="sng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Όγκος </a:t>
                </a:r>
                <a:r>
                  <a:rPr lang="el-GR" sz="2600" b="1" u="sng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Κώνου:</a:t>
                </a:r>
                <a:endParaRPr lang="el-GR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</a:t>
                </a:r>
                <a:r>
                  <a:rPr lang="el-GR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κώνου</a:t>
                </a:r>
                <a:r>
                  <a:rPr lang="el-GR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</a:t>
                </a:r>
                <a:r>
                  <a:rPr lang="el-GR" baseline="-25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κυλ</a:t>
                </a:r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l-GR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</m:num>
                      <m:den>
                        <m:r>
                          <a:rPr lang="el-G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418" y="2835475"/>
                <a:ext cx="3075708" cy="1280398"/>
              </a:xfrm>
              <a:prstGeom prst="rect">
                <a:avLst/>
              </a:prstGeom>
              <a:blipFill>
                <a:blip r:embed="rId4"/>
                <a:stretch>
                  <a:fillRect t="-7075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6913419" y="4475019"/>
                <a:ext cx="3075708" cy="128039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l-GR" sz="2600" b="1" u="sng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Όγκος </a:t>
                </a:r>
                <a:r>
                  <a:rPr lang="el-GR" sz="2600" b="1" u="sng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Κώνου:</a:t>
                </a:r>
                <a:endParaRPr lang="el-GR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</a:t>
                </a:r>
                <a:r>
                  <a:rPr lang="el-GR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πυρ</a:t>
                </a:r>
                <a:r>
                  <a:rPr lang="el-GR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π</m:t>
                        </m:r>
                        <m:sSup>
                          <m:sSupPr>
                            <m:ctrlPr>
                              <a:rPr lang="el-GR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l-GR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  <m:r>
                          <m:rPr>
                            <m:nor/>
                          </m:rPr>
                          <a:rPr lang="en-US" dirty="0">
                            <a:ea typeface="Tahoma" panose="020B060403050404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l-GR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419" y="4475019"/>
                <a:ext cx="3075708" cy="1280398"/>
              </a:xfrm>
              <a:prstGeom prst="rect">
                <a:avLst/>
              </a:prstGeom>
              <a:blipFill>
                <a:blip r:embed="rId5"/>
                <a:stretch>
                  <a:fillRect t="-7075" b="-283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Horizontal Scroll 30"/>
          <p:cNvSpPr/>
          <p:nvPr/>
        </p:nvSpPr>
        <p:spPr>
          <a:xfrm rot="20936054">
            <a:off x="295883" y="1682623"/>
            <a:ext cx="2354096" cy="924022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Άρα…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014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2966007" y="4174475"/>
                <a:ext cx="3930387" cy="230945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κώνου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5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cs typeface="Calibri" panose="020F050202020403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10+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l-GR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5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        </m:t>
                    </m:r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60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+36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endParaRPr lang="el-GR" b="0" i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=96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6007" y="4174475"/>
                <a:ext cx="3930387" cy="2309451"/>
              </a:xfrm>
              <a:prstGeom prst="rect">
                <a:avLst/>
              </a:prstGeom>
              <a:blipFill>
                <a:blip r:embed="rId2"/>
                <a:stretch>
                  <a:fillRect l="-3096" t="-4199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1β/Σελ.97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6193" y="1268058"/>
            <a:ext cx="188601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=6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9935" y="1268057"/>
            <a:ext cx="227214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 </a:t>
            </a:r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κώνου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κώνου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8364430" y="3367595"/>
                <a:ext cx="2291540" cy="311633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V</a:t>
                </a:r>
                <a:r>
                  <a:rPr lang="el-GR" sz="2400" i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κώνου</a:t>
                </a:r>
                <a:r>
                  <a:rPr lang="el-GR" sz="24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=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  <m:r>
                          <m:rPr>
                            <m:nor/>
                          </m:rPr>
                          <a:rPr lang="en-US" sz="2400" i="1" dirty="0">
                            <a:effectLst/>
                            <a:ea typeface="Tahoma" panose="020B060403050404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sz="1100" i="1" dirty="0" smtClean="0">
                  <a:effectLst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l-GR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l-GR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effectLst/>
                              <a:ea typeface="Tahoma" panose="020B060403050404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100" b="0" i="1" dirty="0" smtClean="0">
                  <a:effectLst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36</m:t>
                          </m:r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effectLst/>
                              <a:ea typeface="Tahoma" panose="020B060403050404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000" i="1" dirty="0" smtClean="0"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96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𝑐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4430" y="3367595"/>
                <a:ext cx="2291540" cy="311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2826470" y="3320583"/>
            <a:ext cx="609225" cy="51982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Oval 22"/>
          <p:cNvSpPr/>
          <p:nvPr/>
        </p:nvSpPr>
        <p:spPr>
          <a:xfrm>
            <a:off x="7406167" y="3354680"/>
            <a:ext cx="609225" cy="51982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50245" t="39377" r="15660" b="12138"/>
          <a:stretch/>
        </p:blipFill>
        <p:spPr>
          <a:xfrm>
            <a:off x="7406167" y="1015505"/>
            <a:ext cx="3214254" cy="205804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/>
          <a:srcRect b="80235"/>
          <a:stretch/>
        </p:blipFill>
        <p:spPr>
          <a:xfrm>
            <a:off x="3669891" y="289000"/>
            <a:ext cx="6950530" cy="61854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368781" y="4201245"/>
                <a:ext cx="2110691" cy="191498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r>
                  <a:rPr lang="en-US" sz="2400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r>
                  <a:rPr lang="el-GR" sz="2400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</a:t>
                </a: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r>
                  <a:rPr lang="el-GR" sz="2400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2400" baseline="30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100−36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64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m:rPr>
                          <m:nor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l-GR" sz="24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l-GR" sz="24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m:rPr>
                          <m:nor/>
                        </m:rP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 </m:t>
                      </m:r>
                      <m:r>
                        <a:rPr lang="el-GR" sz="24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4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81" y="4201245"/>
                <a:ext cx="2110691" cy="1914983"/>
              </a:xfrm>
              <a:prstGeom prst="rect">
                <a:avLst/>
              </a:prstGeom>
              <a:blipFill>
                <a:blip r:embed="rId5"/>
                <a:stretch>
                  <a:fillRect t="-3797" b="-1582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369447" y="2629027"/>
            <a:ext cx="1832760" cy="837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Πυθ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Τριάδα:</a:t>
            </a:r>
          </a:p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6, 8, 10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Oval 26"/>
          <p:cNvSpPr/>
          <p:nvPr/>
        </p:nvSpPr>
        <p:spPr>
          <a:xfrm>
            <a:off x="853596" y="3627505"/>
            <a:ext cx="609225" cy="51982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</a:t>
            </a:r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510200" y="5491142"/>
            <a:ext cx="284964" cy="28401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9367718" y="5045182"/>
            <a:ext cx="284964" cy="28401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213273" y="4828775"/>
            <a:ext cx="453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</a:rPr>
              <a:t>12</a:t>
            </a:r>
            <a:endParaRPr lang="en-US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12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nimBg="1"/>
      <p:bldP spid="14" grpId="0" uiExpand="1" build="p"/>
      <p:bldP spid="15" grpId="0" uiExpand="1" build="p"/>
      <p:bldP spid="18" grpId="0" uiExpand="1" build="p" animBg="1"/>
      <p:bldP spid="22" grpId="0" animBg="1"/>
      <p:bldP spid="23" grpId="0" animBg="1"/>
      <p:bldP spid="25" grpId="0" animBg="1"/>
      <p:bldP spid="26" grpId="0" animBg="1"/>
      <p:bldP spid="2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5537228" y="3890457"/>
                <a:ext cx="2573737" cy="174834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</a:t>
                </a:r>
                <a:r>
                  <a:rPr lang="en-US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r>
                  <a:rPr lang="el-GR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κών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5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cs typeface="Calibri" panose="020F050202020403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13</m:t>
                    </m:r>
                  </m:oMath>
                </a14:m>
                <a:endParaRPr lang="el-GR" sz="5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     </m:t>
                    </m:r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80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7228" y="3890457"/>
                <a:ext cx="2573737" cy="1748344"/>
              </a:xfrm>
              <a:prstGeom prst="rect">
                <a:avLst/>
              </a:prstGeom>
              <a:blipFill>
                <a:blip r:embed="rId2"/>
                <a:stretch>
                  <a:fillRect l="-4471" t="-519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/Σελ.98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86666" y="1695183"/>
            <a:ext cx="188601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=25π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cm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3cm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56994" y="1700802"/>
            <a:ext cx="227214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ών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κώνου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9404237" y="3260095"/>
                <a:ext cx="2291540" cy="283590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V</a:t>
                </a:r>
                <a:r>
                  <a:rPr lang="el-GR" sz="2400" i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κώνου</a:t>
                </a:r>
                <a:r>
                  <a:rPr lang="el-GR" sz="24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=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  <m:r>
                          <m:rPr>
                            <m:nor/>
                          </m:rPr>
                          <a:rPr lang="en-US" sz="2400" i="1" dirty="0">
                            <a:effectLst/>
                            <a:ea typeface="Tahoma" panose="020B060403050404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sz="1100" i="1" dirty="0" smtClean="0">
                  <a:effectLst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l-GR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4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l-GR" sz="2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l-GR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l-GR" sz="2400" b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100" b="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nor/>
                        </m:rP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l-GR" sz="10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100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𝑐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4237" y="3260095"/>
                <a:ext cx="2291540" cy="28359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5468921" y="3185203"/>
            <a:ext cx="609225" cy="51982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Oval 22"/>
          <p:cNvSpPr/>
          <p:nvPr/>
        </p:nvSpPr>
        <p:spPr>
          <a:xfrm>
            <a:off x="8640567" y="3185203"/>
            <a:ext cx="609225" cy="51982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3029673" y="4788152"/>
                <a:ext cx="2110691" cy="191498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13</a:t>
                </a:r>
                <a:r>
                  <a:rPr lang="en-US" sz="2400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r>
                  <a:rPr lang="el-GR" sz="2400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</a:t>
                </a:r>
                <a:r>
                  <a:rPr lang="en-US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l-GR" sz="2400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2400" baseline="30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1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69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−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25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14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4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m:rPr>
                          <m:nor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l-GR" sz="24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144</m:t>
                          </m:r>
                        </m:e>
                      </m:rad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m:rPr>
                          <m:nor/>
                        </m:rP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24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673" y="4788152"/>
                <a:ext cx="2110691" cy="1914983"/>
              </a:xfrm>
              <a:prstGeom prst="rect">
                <a:avLst/>
              </a:prstGeom>
              <a:blipFill>
                <a:blip r:embed="rId4"/>
                <a:stretch>
                  <a:fillRect t="-3470" b="-1577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2973624" y="3260095"/>
            <a:ext cx="2166740" cy="837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Πυθ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Τριάδα:</a:t>
            </a:r>
          </a:p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Oval 26"/>
          <p:cNvSpPr/>
          <p:nvPr/>
        </p:nvSpPr>
        <p:spPr>
          <a:xfrm>
            <a:off x="3131904" y="4172171"/>
            <a:ext cx="609225" cy="51982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</a:t>
            </a:r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0550007" y="4504134"/>
            <a:ext cx="284964" cy="28401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0960823" y="4063462"/>
            <a:ext cx="284964" cy="28401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239805" y="3836139"/>
            <a:ext cx="453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</a:rPr>
              <a:t>4</a:t>
            </a:r>
            <a:endParaRPr lang="en-US" b="1" dirty="0">
              <a:solidFill>
                <a:srgbClr val="FF0066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2182" y="291396"/>
            <a:ext cx="8071048" cy="119104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194558" y="3260095"/>
                <a:ext cx="2588162" cy="26973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Β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=25π </a:t>
                </a:r>
                <a:endParaRPr lang="el-GR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=25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5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i="1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US" dirty="0" smtClean="0">
                  <a:latin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5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</m:oMath>
                  </m:oMathPara>
                </a14:m>
                <a:endParaRPr lang="en-US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n-US" sz="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l-GR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558" y="3260095"/>
                <a:ext cx="2588162" cy="2697359"/>
              </a:xfrm>
              <a:prstGeom prst="rect">
                <a:avLst/>
              </a:prstGeom>
              <a:blipFill>
                <a:blip r:embed="rId6"/>
                <a:stretch>
                  <a:fillRect t="-3604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7"/>
          <a:srcRect t="6905"/>
          <a:stretch/>
        </p:blipFill>
        <p:spPr>
          <a:xfrm>
            <a:off x="273131" y="1016553"/>
            <a:ext cx="1531425" cy="213453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cxnSp>
        <p:nvCxnSpPr>
          <p:cNvPr id="21" name="Straight Connector 20"/>
          <p:cNvCxnSpPr/>
          <p:nvPr/>
        </p:nvCxnSpPr>
        <p:spPr>
          <a:xfrm flipV="1">
            <a:off x="795444" y="3736787"/>
            <a:ext cx="284964" cy="28401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291796" y="3736787"/>
            <a:ext cx="284964" cy="28401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94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nimBg="1"/>
      <p:bldP spid="14" grpId="0" uiExpand="1" build="p"/>
      <p:bldP spid="15" grpId="0" build="p"/>
      <p:bldP spid="18" grpId="0" uiExpand="1" build="p" animBg="1"/>
      <p:bldP spid="22" grpId="0" animBg="1"/>
      <p:bldP spid="23" grpId="0" animBg="1"/>
      <p:bldP spid="25" grpId="0" animBg="1"/>
      <p:bldP spid="26" grpId="0" animBg="1"/>
      <p:bldP spid="27" grpId="0" animBg="1"/>
      <p:bldP spid="8" grpId="0"/>
      <p:bldP spid="1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5116631" y="4504134"/>
                <a:ext cx="3930387" cy="190721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=58,7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l-GR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l-GR" sz="1100" dirty="0" smtClean="0">
                    <a:cs typeface="Calibri" panose="020F0502020204030204" pitchFamily="34" charset="0"/>
                  </a:rPr>
                  <a:t>  </a:t>
                </a:r>
                <a:endParaRPr lang="el-GR" sz="1000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1000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1000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58,7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𝜋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en-US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sz="1000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=0,18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𝑙𝑡</m:t>
                      </m:r>
                    </m:oMath>
                  </m:oMathPara>
                </a14:m>
                <a:endParaRPr lang="el-GR" dirty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dirty="0" smtClean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631" y="4504134"/>
                <a:ext cx="3930387" cy="19072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/Σελ.98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634" y="990395"/>
            <a:ext cx="1886014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υ=11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δ=8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λεμ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=3,5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65653" y="1003708"/>
            <a:ext cx="2272144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ποτηριών 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που θα γεμίσουν: ;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2687370" y="3113678"/>
                <a:ext cx="2291540" cy="308623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V</a:t>
                </a:r>
                <a:r>
                  <a:rPr lang="el-GR" sz="2400" i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κώνου</a:t>
                </a:r>
                <a:r>
                  <a:rPr lang="el-GR" sz="24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=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  <m:r>
                          <m:rPr>
                            <m:nor/>
                          </m:rPr>
                          <a:rPr lang="en-US" sz="2400" i="1" dirty="0">
                            <a:effectLst/>
                            <a:ea typeface="Tahoma" panose="020B060403050404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sz="1100" i="1" dirty="0" smtClean="0">
                  <a:effectLst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l-GR" sz="24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4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l-GR" sz="2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l-GR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l-GR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l-GR" sz="2400" b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100" b="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∙16∙</m:t>
                          </m:r>
                          <m:r>
                            <m:rPr>
                              <m:nor/>
                            </m:rPr>
                            <a:rPr lang="el-GR" sz="24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000" i="1" dirty="0" smtClean="0"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800" b="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58,7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𝑐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l-GR" sz="2400" dirty="0" smtClean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370" y="3113678"/>
                <a:ext cx="2291540" cy="30862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338823" y="5105808"/>
            <a:ext cx="611224" cy="240733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3841" y="289000"/>
            <a:ext cx="8000849" cy="215407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11170530" y="720436"/>
            <a:ext cx="0" cy="1547232"/>
          </a:xfrm>
          <a:prstGeom prst="straightConnector1">
            <a:avLst/>
          </a:prstGeom>
          <a:ln w="38100">
            <a:solidFill>
              <a:srgbClr val="FF006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9739746" y="429490"/>
            <a:ext cx="1221077" cy="13855"/>
          </a:xfrm>
          <a:prstGeom prst="straightConnector1">
            <a:avLst/>
          </a:prstGeom>
          <a:ln w="38100">
            <a:solidFill>
              <a:srgbClr val="FF006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loud Callout 27"/>
          <p:cNvSpPr/>
          <p:nvPr/>
        </p:nvSpPr>
        <p:spPr>
          <a:xfrm>
            <a:off x="3025859" y="2223624"/>
            <a:ext cx="3924188" cy="719882"/>
          </a:xfrm>
          <a:prstGeom prst="cloudCallout">
            <a:avLst>
              <a:gd name="adj1" fmla="val -60697"/>
              <a:gd name="adj2" fmla="val -8068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Θα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γεμίσω ποτηράκια!!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Cloud Callout 28"/>
          <p:cNvSpPr/>
          <p:nvPr/>
        </p:nvSpPr>
        <p:spPr>
          <a:xfrm>
            <a:off x="6957246" y="2276721"/>
            <a:ext cx="3018027" cy="841366"/>
          </a:xfrm>
          <a:prstGeom prst="cloudCallout">
            <a:avLst>
              <a:gd name="adj1" fmla="val -60697"/>
              <a:gd name="adj2" fmla="val -1717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Όγκος κώνου!!!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ontent Placeholder 2"/>
              <p:cNvSpPr txBox="1">
                <a:spLocks/>
              </p:cNvSpPr>
              <p:nvPr/>
            </p:nvSpPr>
            <p:spPr>
              <a:xfrm>
                <a:off x="108634" y="3113677"/>
                <a:ext cx="2321921" cy="93997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𝛿</m:t>
                    </m:r>
                    <m:r>
                      <m:rPr>
                        <m:nor/>
                      </m:rPr>
                      <a:rPr lang="el-GR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r>
                      <m:rPr>
                        <m:nor/>
                      </m:rP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8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cm</m:t>
                    </m:r>
                  </m:oMath>
                </a14:m>
                <a:endParaRPr lang="el-GR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l-GR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3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34" y="3113677"/>
                <a:ext cx="2321921" cy="9399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5116631" y="3210880"/>
            <a:ext cx="3930387" cy="1083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1000 cm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baseline="30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x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58,7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6279931" y="3485616"/>
            <a:ext cx="1134937" cy="4781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332954" y="3505095"/>
            <a:ext cx="1134937" cy="43923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rved Down Arrow 32"/>
          <p:cNvSpPr/>
          <p:nvPr/>
        </p:nvSpPr>
        <p:spPr>
          <a:xfrm rot="5400000">
            <a:off x="8234344" y="4354832"/>
            <a:ext cx="1828800" cy="716449"/>
          </a:xfrm>
          <a:prstGeom prst="curvedDownArrow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6405172" y="5517844"/>
            <a:ext cx="611224" cy="240733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9351818" y="5633151"/>
            <a:ext cx="2355273" cy="75470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Χωρητικότητα του κάθε ποτηριού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535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 animBg="1"/>
      <p:bldP spid="14" grpId="0" uiExpand="1" build="p"/>
      <p:bldP spid="15" grpId="0" uiExpand="1" build="p"/>
      <p:bldP spid="18" grpId="0" uiExpand="1" build="p" animBg="1"/>
      <p:bldP spid="28" grpId="0" animBg="1"/>
      <p:bldP spid="29" grpId="0" animBg="1"/>
      <p:bldP spid="31" grpId="0" build="p" animBg="1"/>
      <p:bldP spid="35" grpId="0" build="p" animBg="1"/>
      <p:bldP spid="33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2030</TotalTime>
  <Words>824</Words>
  <Application>Microsoft Office PowerPoint</Application>
  <PresentationFormat>Widescreen</PresentationFormat>
  <Paragraphs>192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Άσκηση 1β/Σελ.97</vt:lpstr>
      <vt:lpstr>Άσκηση 4/Σελ.98</vt:lpstr>
      <vt:lpstr>Άσκηση 6/Σελ.98</vt:lpstr>
      <vt:lpstr>Άσκηση 6/Σελ.98</vt:lpstr>
      <vt:lpstr>Για εξάσκηση…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113</cp:revision>
  <dcterms:created xsi:type="dcterms:W3CDTF">2020-03-31T05:44:40Z</dcterms:created>
  <dcterms:modified xsi:type="dcterms:W3CDTF">2020-05-08T11:31:49Z</dcterms:modified>
</cp:coreProperties>
</file>