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60" r:id="rId7"/>
    <p:sldId id="261" r:id="rId8"/>
    <p:sldId id="262" r:id="rId9"/>
    <p:sldId id="276" r:id="rId10"/>
    <p:sldId id="263" r:id="rId11"/>
    <p:sldId id="264" r:id="rId12"/>
    <p:sldId id="265" r:id="rId13"/>
    <p:sldId id="266" r:id="rId14"/>
    <p:sldId id="267" r:id="rId15"/>
    <p:sldId id="268" r:id="rId16"/>
    <p:sldId id="277" r:id="rId17"/>
    <p:sldId id="269" r:id="rId18"/>
    <p:sldId id="270" r:id="rId19"/>
    <p:sldId id="271" r:id="rId20"/>
    <p:sldId id="272" r:id="rId21"/>
    <p:sldId id="273" r:id="rId22"/>
    <p:sldId id="274" r:id="rId23"/>
    <p:sldId id="275"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52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415832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74590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F35842-3A3E-4CBA-B0AF-E4EB754C6B13}"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3854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5842-3A3E-4CBA-B0AF-E4EB754C6B13}"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867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F35842-3A3E-4CBA-B0AF-E4EB754C6B13}"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33873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F35842-3A3E-4CBA-B0AF-E4EB754C6B13}" type="datetimeFigureOut">
              <a:rPr lang="en-GB" smtClean="0"/>
              <a:t>04/05/2018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45036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35842-3A3E-4CBA-B0AF-E4EB754C6B13}" type="datetimeFigureOut">
              <a:rPr lang="en-GB" smtClean="0"/>
              <a:t>04/05/2018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38189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5842-3A3E-4CBA-B0AF-E4EB754C6B13}" type="datetimeFigureOut">
              <a:rPr lang="en-GB" smtClean="0"/>
              <a:t>04/05/2018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123667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16619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5842-3A3E-4CBA-B0AF-E4EB754C6B13}"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D17648-89DC-44F0-989E-D69691B8083A}" type="slidenum">
              <a:rPr lang="en-GB" smtClean="0"/>
              <a:t>‹#›</a:t>
            </a:fld>
            <a:endParaRPr lang="en-GB"/>
          </a:p>
        </p:txBody>
      </p:sp>
    </p:spTree>
    <p:extLst>
      <p:ext uri="{BB962C8B-B14F-4D97-AF65-F5344CB8AC3E}">
        <p14:creationId xmlns:p14="http://schemas.microsoft.com/office/powerpoint/2010/main" val="229445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5842-3A3E-4CBA-B0AF-E4EB754C6B13}" type="datetimeFigureOut">
              <a:rPr lang="en-GB" smtClean="0"/>
              <a:t>04/05/2018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17648-89DC-44F0-989E-D69691B8083A}" type="slidenum">
              <a:rPr lang="en-GB" smtClean="0"/>
              <a:t>‹#›</a:t>
            </a:fld>
            <a:endParaRPr lang="en-GB"/>
          </a:p>
        </p:txBody>
      </p:sp>
    </p:spTree>
    <p:extLst>
      <p:ext uri="{BB962C8B-B14F-4D97-AF65-F5344CB8AC3E}">
        <p14:creationId xmlns:p14="http://schemas.microsoft.com/office/powerpoint/2010/main" val="207972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a:t>ΜΟΛΥΣΜΑΤΙΚΕΣ ΚΑΙ ΜΗ ΜΟΛΥΣΜΑΤΙΚΕΣ ΑΣΘΕΝΕΙΕΣ</a:t>
            </a:r>
            <a:endParaRPr lang="en-GB" dirty="0"/>
          </a:p>
        </p:txBody>
      </p:sp>
      <p:pic>
        <p:nvPicPr>
          <p:cNvPr id="4" name="Picture 3"/>
          <p:cNvPicPr>
            <a:picLocks noChangeAspect="1"/>
          </p:cNvPicPr>
          <p:nvPr/>
        </p:nvPicPr>
        <p:blipFill>
          <a:blip r:embed="rId2"/>
          <a:stretch>
            <a:fillRect/>
          </a:stretch>
        </p:blipFill>
        <p:spPr>
          <a:xfrm>
            <a:off x="3646925" y="3509963"/>
            <a:ext cx="4898149" cy="2756932"/>
          </a:xfrm>
          <a:prstGeom prst="rect">
            <a:avLst/>
          </a:prstGeom>
        </p:spPr>
      </p:pic>
    </p:spTree>
    <p:extLst>
      <p:ext uri="{BB962C8B-B14F-4D97-AF65-F5344CB8AC3E}">
        <p14:creationId xmlns:p14="http://schemas.microsoft.com/office/powerpoint/2010/main" val="967507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lstStyle/>
          <a:p>
            <a:r>
              <a:rPr lang="el-GR" b="1" dirty="0" smtClean="0"/>
              <a:t>Μόλυνση - Λοίμωξη</a:t>
            </a:r>
            <a:endParaRPr lang="en-GB" b="1" dirty="0"/>
          </a:p>
        </p:txBody>
      </p:sp>
      <p:sp>
        <p:nvSpPr>
          <p:cNvPr id="3" name="Content Placeholder 2"/>
          <p:cNvSpPr>
            <a:spLocks noGrp="1"/>
          </p:cNvSpPr>
          <p:nvPr>
            <p:ph idx="1"/>
          </p:nvPr>
        </p:nvSpPr>
        <p:spPr>
          <a:xfrm>
            <a:off x="838200" y="1387366"/>
            <a:ext cx="10515600" cy="4789597"/>
          </a:xfrm>
        </p:spPr>
        <p:txBody>
          <a:bodyPr/>
          <a:lstStyle/>
          <a:p>
            <a:r>
              <a:rPr lang="el-GR" dirty="0"/>
              <a:t>Η είσοδος ενός παθογόνου μικροοργανισμού στον οργανισμό του ανθρώπου ονομάζεται </a:t>
            </a:r>
            <a:r>
              <a:rPr lang="el-GR" b="1" dirty="0"/>
              <a:t>μόλυνση</a:t>
            </a:r>
            <a:r>
              <a:rPr lang="el-GR" dirty="0"/>
              <a:t>, ενώ η εγκατάσταση και ο πολλαπλασιασμός του ονομάζεται </a:t>
            </a:r>
            <a:r>
              <a:rPr lang="el-GR" b="1" dirty="0"/>
              <a:t>λοίμωξη</a:t>
            </a:r>
            <a:r>
              <a:rPr lang="el-GR" dirty="0"/>
              <a:t>.</a:t>
            </a:r>
            <a:endParaRPr lang="en-GB" dirty="0"/>
          </a:p>
          <a:p>
            <a:r>
              <a:rPr lang="el-GR" dirty="0"/>
              <a:t>Οι ασθένειες που προκαλούνται από παθογόνους μικροοργανισμούς ονομάζονται </a:t>
            </a:r>
            <a:r>
              <a:rPr lang="el-GR" b="1" dirty="0"/>
              <a:t>λοιμώδη νοσήματα</a:t>
            </a:r>
            <a:r>
              <a:rPr lang="el-GR" dirty="0"/>
              <a:t>. Μια ασθένεια, για να θεωρηθεί λοιμώδης, πρέπει να ικανοποιεί κάποιες προϋποθέσεις. Ο Ρ. Κοχ, μελετώντας το 1882 τον τρόπο μετάδοσης της φυματίωσης, διατύπωσε τις προϋποθέσεις αυτές που ονομάστηκαν «</a:t>
            </a:r>
            <a:r>
              <a:rPr lang="el-GR" b="1" dirty="0"/>
              <a:t>κριτήρια του Κοχ</a:t>
            </a:r>
            <a:r>
              <a:rPr lang="el-GR" dirty="0"/>
              <a:t>». Σύμφωνα με τα κριτήρια αυτά, μια ασθένεια οφείλεται σε έναν παθογόνο μικροοργανισμό, όταν ο μικροοργανισμός </a:t>
            </a:r>
            <a:r>
              <a:rPr lang="el-GR" dirty="0" smtClean="0"/>
              <a:t>αυτός:</a:t>
            </a:r>
            <a:endParaRPr lang="en-GB" dirty="0"/>
          </a:p>
        </p:txBody>
      </p:sp>
    </p:spTree>
    <p:extLst>
      <p:ext uri="{BB962C8B-B14F-4D97-AF65-F5344CB8AC3E}">
        <p14:creationId xmlns:p14="http://schemas.microsoft.com/office/powerpoint/2010/main" val="273540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041"/>
            <a:ext cx="10515600" cy="5372922"/>
          </a:xfrm>
        </p:spPr>
        <p:txBody>
          <a:bodyPr>
            <a:normAutofit fontScale="92500" lnSpcReduction="20000"/>
          </a:bodyPr>
          <a:lstStyle/>
          <a:p>
            <a:pPr marL="0" indent="0">
              <a:buNone/>
            </a:pPr>
            <a:r>
              <a:rPr lang="el-GR" b="1" dirty="0">
                <a:solidFill>
                  <a:srgbClr val="FF0000"/>
                </a:solidFill>
              </a:rPr>
              <a:t>• Ανιχνεύεται στους ιστούς ή στα υγρά του ασθενούς ή στον οργανισμό ατόμων που πέθαναν από αυτή την ασθένεια.</a:t>
            </a:r>
            <a:endParaRPr lang="en-GB" b="1" dirty="0">
              <a:solidFill>
                <a:srgbClr val="FF0000"/>
              </a:solidFill>
            </a:endParaRPr>
          </a:p>
          <a:p>
            <a:pPr marL="0" indent="0">
              <a:buNone/>
            </a:pPr>
            <a:r>
              <a:rPr lang="el-GR" b="1" dirty="0">
                <a:solidFill>
                  <a:srgbClr val="FF0000"/>
                </a:solidFill>
              </a:rPr>
              <a:t>• Μπορεί να απομονωθεί και να καλλιεργηθεί στο εργαστήριο.</a:t>
            </a:r>
            <a:endParaRPr lang="en-GB" b="1" dirty="0">
              <a:solidFill>
                <a:srgbClr val="FF0000"/>
              </a:solidFill>
            </a:endParaRPr>
          </a:p>
          <a:p>
            <a:pPr marL="0" indent="0">
              <a:buNone/>
            </a:pPr>
            <a:r>
              <a:rPr lang="el-GR" b="1" dirty="0">
                <a:solidFill>
                  <a:srgbClr val="FF0000"/>
                </a:solidFill>
              </a:rPr>
              <a:t>• Μπορεί να προκαλέσει την ίδια ασθένεια σε πειραματόζωα αλλά και να απομονωθεί εκ νέου από αυτά</a:t>
            </a:r>
            <a:r>
              <a:rPr lang="el-GR" b="1" dirty="0" smtClean="0">
                <a:solidFill>
                  <a:srgbClr val="FF0000"/>
                </a:solidFill>
              </a:rPr>
              <a:t>.</a:t>
            </a:r>
          </a:p>
          <a:p>
            <a:pPr marL="0" indent="0">
              <a:buNone/>
            </a:pPr>
            <a:endParaRPr lang="el-GR" b="1" dirty="0" smtClean="0">
              <a:solidFill>
                <a:srgbClr val="FF0000"/>
              </a:solidFill>
            </a:endParaRPr>
          </a:p>
          <a:p>
            <a:pPr marL="0" indent="0">
              <a:buNone/>
            </a:pPr>
            <a:r>
              <a:rPr lang="el-GR" dirty="0"/>
              <a:t>Πολλά βακτήρια απειλούν την υγεία μας μέσω των ουσιών που παράγουν. Οι ουσίες αυτές ονομάζονται </a:t>
            </a:r>
            <a:r>
              <a:rPr lang="el-GR" b="1" dirty="0"/>
              <a:t>τοξίνες </a:t>
            </a:r>
            <a:r>
              <a:rPr lang="el-GR" dirty="0"/>
              <a:t>και διακρίνονται σε </a:t>
            </a:r>
            <a:r>
              <a:rPr lang="el-GR" b="1" dirty="0" err="1"/>
              <a:t>ενδοτοξίνες</a:t>
            </a:r>
            <a:r>
              <a:rPr lang="el-GR" dirty="0"/>
              <a:t> και </a:t>
            </a:r>
            <a:r>
              <a:rPr lang="el-GR" b="1" dirty="0" err="1"/>
              <a:t>εξωτοξίνες</a:t>
            </a:r>
            <a:r>
              <a:rPr lang="el-GR" dirty="0" smtClean="0"/>
              <a:t>.</a:t>
            </a:r>
          </a:p>
          <a:p>
            <a:pPr marL="0" indent="0">
              <a:buNone/>
            </a:pPr>
            <a:r>
              <a:rPr lang="el-GR" dirty="0"/>
              <a:t>Οι </a:t>
            </a:r>
            <a:r>
              <a:rPr lang="el-GR" b="1" dirty="0" err="1"/>
              <a:t>ενδοτοξίνες</a:t>
            </a:r>
            <a:r>
              <a:rPr lang="el-GR" b="1" dirty="0"/>
              <a:t> </a:t>
            </a:r>
            <a:r>
              <a:rPr lang="el-GR" dirty="0"/>
              <a:t>βρίσκονται στο κυτταρικό τοίχωμα ορισμένων παθογόνων βακτηρίων και είναι υπεύθυνες για συμπτώματα όπως ο πυρετός, η πτώση της πίεσης του αίματος κ.ά.</a:t>
            </a:r>
            <a:endParaRPr lang="en-GB" dirty="0"/>
          </a:p>
          <a:p>
            <a:pPr marL="0" indent="0">
              <a:buNone/>
            </a:pPr>
            <a:r>
              <a:rPr lang="el-GR" dirty="0"/>
              <a:t>Οι </a:t>
            </a:r>
            <a:r>
              <a:rPr lang="el-GR" b="1" dirty="0" err="1"/>
              <a:t>εξωτοξίνες</a:t>
            </a:r>
            <a:r>
              <a:rPr lang="el-GR" b="1" dirty="0"/>
              <a:t> </a:t>
            </a:r>
            <a:r>
              <a:rPr lang="el-GR" dirty="0"/>
              <a:t>εκκρίνονται από τα παθογόνα βακτήρια και με την κυκλοφορία του αίματος διασπείρονται στο εσωτερικό του ανθρώπινου οργανισμού και προσβάλλουν, ανάλογα με τη φύση τους, συγκεκριμένα </a:t>
            </a:r>
            <a:r>
              <a:rPr lang="el-GR" dirty="0" smtClean="0"/>
              <a:t>όργανα.</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756422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289"/>
          </a:xfrm>
        </p:spPr>
        <p:txBody>
          <a:bodyPr/>
          <a:lstStyle/>
          <a:p>
            <a:r>
              <a:rPr lang="el-GR" b="1" dirty="0" smtClean="0"/>
              <a:t>Μετάδοση παθογόνων οργανισμών</a:t>
            </a:r>
            <a:endParaRPr lang="en-GB" b="1" dirty="0"/>
          </a:p>
        </p:txBody>
      </p:sp>
      <p:sp>
        <p:nvSpPr>
          <p:cNvPr id="3" name="Content Placeholder 2"/>
          <p:cNvSpPr>
            <a:spLocks noGrp="1"/>
          </p:cNvSpPr>
          <p:nvPr>
            <p:ph idx="1"/>
          </p:nvPr>
        </p:nvSpPr>
        <p:spPr>
          <a:xfrm>
            <a:off x="838200" y="1355834"/>
            <a:ext cx="10515600" cy="4821129"/>
          </a:xfrm>
        </p:spPr>
        <p:txBody>
          <a:bodyPr/>
          <a:lstStyle/>
          <a:p>
            <a:pPr marL="0" indent="0">
              <a:buNone/>
            </a:pPr>
            <a:r>
              <a:rPr lang="el-GR" dirty="0"/>
              <a:t>Οι παθογόνοι μικροοργανισμοί μεταδίδονται στον άνθρωπο </a:t>
            </a:r>
            <a:r>
              <a:rPr lang="el-GR" dirty="0" smtClean="0"/>
              <a:t>με:</a:t>
            </a:r>
          </a:p>
          <a:p>
            <a:r>
              <a:rPr lang="el-GR" dirty="0" smtClean="0"/>
              <a:t>την </a:t>
            </a:r>
            <a:r>
              <a:rPr lang="el-GR" dirty="0"/>
              <a:t>τροφή και το νερό, </a:t>
            </a:r>
            <a:r>
              <a:rPr lang="el-GR" dirty="0" smtClean="0"/>
              <a:t> </a:t>
            </a:r>
          </a:p>
          <a:p>
            <a:r>
              <a:rPr lang="el-GR" dirty="0" smtClean="0"/>
              <a:t>την </a:t>
            </a:r>
            <a:r>
              <a:rPr lang="el-GR" dirty="0"/>
              <a:t>επαφή με μολυσμένα ζώα, </a:t>
            </a:r>
            <a:r>
              <a:rPr lang="el-GR" dirty="0" smtClean="0"/>
              <a:t> </a:t>
            </a:r>
          </a:p>
          <a:p>
            <a:r>
              <a:rPr lang="el-GR" dirty="0" smtClean="0"/>
              <a:t>τα </a:t>
            </a:r>
            <a:r>
              <a:rPr lang="el-GR" dirty="0"/>
              <a:t>σταγονίδια του βήχα ασθενούς ατόμου, </a:t>
            </a:r>
            <a:r>
              <a:rPr lang="el-GR" dirty="0" smtClean="0"/>
              <a:t> </a:t>
            </a:r>
          </a:p>
          <a:p>
            <a:r>
              <a:rPr lang="el-GR" dirty="0" smtClean="0"/>
              <a:t>την </a:t>
            </a:r>
            <a:r>
              <a:rPr lang="el-GR" dirty="0"/>
              <a:t>άμεση επαφή με μολυσμένα άτομα, </a:t>
            </a:r>
            <a:r>
              <a:rPr lang="el-GR" dirty="0" smtClean="0"/>
              <a:t> </a:t>
            </a:r>
          </a:p>
          <a:p>
            <a:r>
              <a:rPr lang="el-GR" dirty="0" smtClean="0"/>
              <a:t>την </a:t>
            </a:r>
            <a:r>
              <a:rPr lang="el-GR" dirty="0"/>
              <a:t>έμμεση επαφή με αντικείμενα που έχουν χρησιμοποιηθεί από μολυσμένο άτομο. </a:t>
            </a:r>
            <a:endParaRPr lang="el-GR" dirty="0" smtClean="0"/>
          </a:p>
          <a:p>
            <a:pPr marL="0" indent="0">
              <a:buNone/>
            </a:pPr>
            <a:r>
              <a:rPr lang="el-GR" dirty="0" smtClean="0"/>
              <a:t>Συνήθως </a:t>
            </a:r>
            <a:r>
              <a:rPr lang="el-GR" dirty="0"/>
              <a:t>εισέρχονται στον οργανισμό από κάποια ασυνέχεια του δέρματος ή από τους βλεννογόνους που υπάρχουν σε κοιλότητες του οργανισμού όπως το στόμα, το στομάχι, ο κόλπος.</a:t>
            </a:r>
            <a:endParaRPr lang="en-GB" dirty="0"/>
          </a:p>
        </p:txBody>
      </p:sp>
    </p:spTree>
    <p:extLst>
      <p:ext uri="{BB962C8B-B14F-4D97-AF65-F5344CB8AC3E}">
        <p14:creationId xmlns:p14="http://schemas.microsoft.com/office/powerpoint/2010/main" val="326117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2152"/>
            <a:ext cx="10515600" cy="5514811"/>
          </a:xfrm>
        </p:spPr>
        <p:txBody>
          <a:bodyPr>
            <a:normAutofit fontScale="92500" lnSpcReduction="20000"/>
          </a:bodyPr>
          <a:lstStyle/>
          <a:p>
            <a:r>
              <a:rPr lang="el-GR" dirty="0"/>
              <a:t>Η πρόληψη των μολύνσεων από παθογόνους μικροοργανισμούς αλλά και η αντιμετώπιση των λοιμώξεων προϋποθέτουν τη γνώση των μηχανισμών ανάπτυξης και πολλαπλασιασμού των συγκεκριμένων μικροβίων. Η γνώση αυτή αποτέλεσε ένα σημαντικό όπλο στην προσπάθεια του ανθρώπου να αντιμετωπίσει πολλές μεταδοτικές ασθένειες</a:t>
            </a:r>
            <a:r>
              <a:rPr lang="el-GR" dirty="0" smtClean="0"/>
              <a:t>.</a:t>
            </a:r>
          </a:p>
          <a:p>
            <a:r>
              <a:rPr lang="el-GR" dirty="0"/>
              <a:t>Η υιοθέτηση και η τήρηση των κανόνων προσωπικής και δημόσιας υγιεινής αποτελούν αναγκαίες προϋποθέσεις για την αποφυγή μετάδοσης ασθενειών που οφείλονται σε παθογόνους μικροοργανισμούς. Το δέρμα, τα μαλλιά και ειδικά τα χέρια πρέπει να πλένονται τακτικά. Τρόφιμα, όπως τα λαχανικά, θα πρέπει να πλένονται καλά, ενώ άλλα, όπως το γάλα, θα πρέπει να παστεριώνονται. Με την παστερίωση το γάλα θερμαίνεται στους 62 °</a:t>
            </a:r>
            <a:r>
              <a:rPr lang="en-GB" dirty="0"/>
              <a:t>C</a:t>
            </a:r>
            <a:r>
              <a:rPr lang="el-GR" dirty="0"/>
              <a:t> για μισή ώρα, οπότε καταστρέφονται όλα τα παθογόνα αλλά και τα περισσότερα μη παθογόνα μικρόβια, ενώ συγχρόνως διατηρείται η γεύση του. Το νερό θα πρέπει να χλωριώνεται και η χλωρίωσή του να ελέγχεται συνεχώς, έτσι ώστε να μην υπάρχει η δυνατότητα ανάπτυξης παθογόνων μικροοργανισμών. Για την αποφυγή των σεξουαλικώς </a:t>
            </a:r>
            <a:r>
              <a:rPr lang="el-GR" dirty="0" err="1"/>
              <a:t>μεταδιδομένων</a:t>
            </a:r>
            <a:r>
              <a:rPr lang="el-GR" dirty="0"/>
              <a:t> νοσημάτων συνιστάται η χρήση προφυλακτικού κατά τη σεξουαλική επαφή</a:t>
            </a:r>
            <a:endParaRPr lang="en-GB" dirty="0"/>
          </a:p>
        </p:txBody>
      </p:sp>
    </p:spTree>
    <p:extLst>
      <p:ext uri="{BB962C8B-B14F-4D97-AF65-F5344CB8AC3E}">
        <p14:creationId xmlns:p14="http://schemas.microsoft.com/office/powerpoint/2010/main" val="1358709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4041"/>
            <a:ext cx="10515600" cy="5372922"/>
          </a:xfrm>
        </p:spPr>
        <p:txBody>
          <a:bodyPr/>
          <a:lstStyle/>
          <a:p>
            <a:r>
              <a:rPr lang="el-GR" dirty="0"/>
              <a:t>Σήμερα η αντιμετώπιση των </a:t>
            </a:r>
            <a:r>
              <a:rPr lang="el-GR" dirty="0" err="1"/>
              <a:t>βακτηριακών</a:t>
            </a:r>
            <a:r>
              <a:rPr lang="el-GR" dirty="0"/>
              <a:t> λοιμώξεων στηρίζεται σε μεγάλο βαθμό στα αντιβιοτικά. </a:t>
            </a:r>
            <a:endParaRPr lang="el-GR" dirty="0" smtClean="0"/>
          </a:p>
          <a:p>
            <a:r>
              <a:rPr lang="el-GR" dirty="0" smtClean="0"/>
              <a:t>Τα </a:t>
            </a:r>
            <a:r>
              <a:rPr lang="el-GR" dirty="0"/>
              <a:t>αντιβιοτικά είναι χημικές ουσίες με </a:t>
            </a:r>
            <a:r>
              <a:rPr lang="el-GR" dirty="0" err="1"/>
              <a:t>αντιμικροβιακή</a:t>
            </a:r>
            <a:r>
              <a:rPr lang="el-GR" dirty="0"/>
              <a:t> δράση που παράγονται από βακτήρια, μύκητες και φυτά. Το πρώτο αντιβιοτικό, η πενικιλίνη, ανακαλύφθηκε τυχαία από τον Αλεξάντερ Φλέμινγκ το 1929, όταν παρατήρησε ότι η ανάπτυξη των </a:t>
            </a:r>
            <a:r>
              <a:rPr lang="el-GR" dirty="0" err="1"/>
              <a:t>βακτηριακών</a:t>
            </a:r>
            <a:r>
              <a:rPr lang="el-GR" dirty="0"/>
              <a:t> κυττάρων είχε ανασταλεί σε καλλιέργειες στις οποίες τυχαία είχε αναπτυχθεί ένας μύκητας του γένους </a:t>
            </a:r>
            <a:r>
              <a:rPr lang="el-GR" dirty="0" err="1" smtClean="0"/>
              <a:t>Penicillium</a:t>
            </a:r>
            <a:endParaRPr lang="el-GR" dirty="0" smtClean="0"/>
          </a:p>
          <a:p>
            <a:r>
              <a:rPr lang="el-GR" dirty="0"/>
              <a:t>Τα αντιβιοτικά δρουν αναστέλλοντας ή παρεμποδίζοντας κάποια ειδική βιοχημική αντίδραση του μικροοργανισμού. Όλα τα γνωστά αντιβιοτικά δρουν σύμφωνα με έναν από τους παρακάτω μηχανισμούς:</a:t>
            </a:r>
            <a:endParaRPr lang="en-GB" dirty="0"/>
          </a:p>
          <a:p>
            <a:pPr marL="0" indent="0">
              <a:buNone/>
            </a:pPr>
            <a:endParaRPr lang="en-GB" dirty="0"/>
          </a:p>
        </p:txBody>
      </p:sp>
    </p:spTree>
    <p:extLst>
      <p:ext uri="{BB962C8B-B14F-4D97-AF65-F5344CB8AC3E}">
        <p14:creationId xmlns:p14="http://schemas.microsoft.com/office/powerpoint/2010/main" val="17060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9448"/>
            <a:ext cx="10515600" cy="5467515"/>
          </a:xfrm>
        </p:spPr>
        <p:txBody>
          <a:bodyPr>
            <a:normAutofit lnSpcReduction="10000"/>
          </a:bodyPr>
          <a:lstStyle/>
          <a:p>
            <a:pPr marL="0" indent="0">
              <a:buNone/>
            </a:pPr>
            <a:r>
              <a:rPr lang="el-GR" b="1" dirty="0">
                <a:solidFill>
                  <a:srgbClr val="FF0000"/>
                </a:solidFill>
              </a:rPr>
              <a:t>• Παρεμποδίζουν τη σύνθεση του κυτταρικού τοιχώματος των μικροοργανισμών (π.χ. η πενικιλίνη).</a:t>
            </a:r>
            <a:endParaRPr lang="en-GB" b="1" dirty="0">
              <a:solidFill>
                <a:srgbClr val="FF0000"/>
              </a:solidFill>
            </a:endParaRPr>
          </a:p>
          <a:p>
            <a:pPr marL="0" indent="0">
              <a:buNone/>
            </a:pPr>
            <a:r>
              <a:rPr lang="el-GR" b="1" dirty="0">
                <a:solidFill>
                  <a:srgbClr val="FF0000"/>
                </a:solidFill>
              </a:rPr>
              <a:t>• Αναστέλλουν κάποια αντίδραση του μεταβολισμού των μικροοργανισμών.</a:t>
            </a:r>
            <a:endParaRPr lang="en-GB" b="1" dirty="0">
              <a:solidFill>
                <a:srgbClr val="FF0000"/>
              </a:solidFill>
            </a:endParaRPr>
          </a:p>
          <a:p>
            <a:pPr marL="0" indent="0">
              <a:buNone/>
            </a:pPr>
            <a:r>
              <a:rPr lang="el-GR" b="1" dirty="0">
                <a:solidFill>
                  <a:srgbClr val="FF0000"/>
                </a:solidFill>
              </a:rPr>
              <a:t>• Παρεμβαίνουν στις λειτουργίες αντιγραφής, μεταγραφής και μετάφρασης του γενετικού υλικού των μικροοργανισμών.</a:t>
            </a:r>
            <a:endParaRPr lang="en-GB" b="1" dirty="0">
              <a:solidFill>
                <a:srgbClr val="FF0000"/>
              </a:solidFill>
            </a:endParaRPr>
          </a:p>
          <a:p>
            <a:pPr marL="0" indent="0">
              <a:buNone/>
            </a:pPr>
            <a:r>
              <a:rPr lang="el-GR" b="1" dirty="0">
                <a:solidFill>
                  <a:srgbClr val="FF0000"/>
                </a:solidFill>
              </a:rPr>
              <a:t>• Προκαλούν διαταραχές στη λειτουργία της πλασματικής μεμβράνης.</a:t>
            </a:r>
            <a:endParaRPr lang="en-GB" b="1" dirty="0">
              <a:solidFill>
                <a:srgbClr val="FF0000"/>
              </a:solidFill>
            </a:endParaRPr>
          </a:p>
          <a:p>
            <a:pPr marL="0" indent="0">
              <a:buNone/>
            </a:pPr>
            <a:r>
              <a:rPr lang="el-GR" dirty="0"/>
              <a:t>Τα αντιβιοτικά δρουν επιλεκτικά, με την έννοια ότι βλάπτουν μόνο</a:t>
            </a:r>
            <a:r>
              <a:rPr lang="el-GR" b="1" dirty="0"/>
              <a:t> </a:t>
            </a:r>
            <a:r>
              <a:rPr lang="el-GR" dirty="0"/>
              <a:t>τους μικροοργανισμούς και όχι τα κύτταρα του ανθρώπου. Επειδή τα αντιβιοτικά, γενικά, δρουν αναστέλλοντας την παραγωγή ουσιών στα βακτήρια, στους μύκητες και στα πρωτόζωα, δεν είναι αποτελεσματικά έναντι των ιών, καθώς αυτοί δε διαθέτουν δικό τους μεταβολικό μηχανισμό, αφού αποτελούν υποχρεωτικά κυτταρικά παράσιτα.</a:t>
            </a:r>
          </a:p>
          <a:p>
            <a:pPr marL="0" indent="0">
              <a:buNone/>
            </a:pPr>
            <a:endParaRPr lang="en-GB" b="1" dirty="0">
              <a:solidFill>
                <a:srgbClr val="FF0000"/>
              </a:solidFill>
            </a:endParaRPr>
          </a:p>
        </p:txBody>
      </p:sp>
    </p:spTree>
    <p:extLst>
      <p:ext uri="{BB962C8B-B14F-4D97-AF65-F5344CB8AC3E}">
        <p14:creationId xmlns:p14="http://schemas.microsoft.com/office/powerpoint/2010/main" val="393913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6124" y="-1"/>
            <a:ext cx="8308427" cy="6858001"/>
          </a:xfrm>
          <a:prstGeom prst="rect">
            <a:avLst/>
          </a:prstGeom>
          <a:noFill/>
          <a:ln>
            <a:noFill/>
          </a:ln>
        </p:spPr>
      </p:pic>
    </p:spTree>
    <p:extLst>
      <p:ext uri="{BB962C8B-B14F-4D97-AF65-F5344CB8AC3E}">
        <p14:creationId xmlns:p14="http://schemas.microsoft.com/office/powerpoint/2010/main" val="349767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9090"/>
            <a:ext cx="10515600" cy="5577873"/>
          </a:xfrm>
        </p:spPr>
        <p:txBody>
          <a:bodyPr>
            <a:normAutofit fontScale="92500"/>
          </a:bodyPr>
          <a:lstStyle/>
          <a:p>
            <a:r>
              <a:rPr lang="el-GR" dirty="0" smtClean="0"/>
              <a:t>Η </a:t>
            </a:r>
            <a:r>
              <a:rPr lang="el-GR" dirty="0"/>
              <a:t>ανακάλυψη των αντιβιοτικών έφερε επανάσταση στην αντιμετώπιση των </a:t>
            </a:r>
            <a:r>
              <a:rPr lang="el-GR" dirty="0" err="1"/>
              <a:t>βακτηριακών</a:t>
            </a:r>
            <a:r>
              <a:rPr lang="el-GR" dirty="0"/>
              <a:t> λοιμώξεων. Παρ’ όλα αυτά η αλόγιστη χρήση τους έχει ως αποτέλεσμα τη δημιουργία στελεχών βακτηρίων που είναι ανθεκτικά στα αντιβιοτικά. Λόγω του γεγονότος αυτού γίνεται όλο και μεγαλύτερη η ανάγκη για την ανακάλυψη νέων </a:t>
            </a:r>
            <a:r>
              <a:rPr lang="el-GR" dirty="0" smtClean="0"/>
              <a:t>αντιβιοτικών.</a:t>
            </a:r>
          </a:p>
          <a:p>
            <a:endParaRPr lang="en-GB" dirty="0"/>
          </a:p>
          <a:p>
            <a:pPr marL="0" indent="0" algn="just">
              <a:buNone/>
            </a:pPr>
            <a:r>
              <a:rPr lang="el-GR" b="1" i="1" dirty="0">
                <a:solidFill>
                  <a:srgbClr val="002060"/>
                </a:solidFill>
              </a:rPr>
              <a:t>Από βακτήρια παράγεται το 5% περίπου των αντιβιοτικών που κυκλοφορούν σήμερα. Όλα τα αντιβιοτικά </a:t>
            </a:r>
            <a:r>
              <a:rPr lang="el-GR" b="1" i="1" dirty="0" err="1">
                <a:solidFill>
                  <a:srgbClr val="002060"/>
                </a:solidFill>
              </a:rPr>
              <a:t>βακτηριακής</a:t>
            </a:r>
            <a:r>
              <a:rPr lang="el-GR" b="1" i="1" dirty="0">
                <a:solidFill>
                  <a:srgbClr val="002060"/>
                </a:solidFill>
              </a:rPr>
              <a:t> προέλευσης παράγονται από το γένος </a:t>
            </a:r>
            <a:r>
              <a:rPr lang="el-GR" b="1" i="1" dirty="0" err="1">
                <a:solidFill>
                  <a:srgbClr val="002060"/>
                </a:solidFill>
              </a:rPr>
              <a:t>Bacillus</a:t>
            </a:r>
            <a:r>
              <a:rPr lang="el-GR" b="1" i="1" dirty="0">
                <a:solidFill>
                  <a:srgbClr val="002060"/>
                </a:solidFill>
              </a:rPr>
              <a:t>. Αυτά είναι οι </a:t>
            </a:r>
            <a:r>
              <a:rPr lang="el-GR" b="1" i="1" dirty="0" err="1">
                <a:solidFill>
                  <a:srgbClr val="002060"/>
                </a:solidFill>
              </a:rPr>
              <a:t>πολυμιξίνες</a:t>
            </a:r>
            <a:r>
              <a:rPr lang="el-GR" b="1" i="1" dirty="0">
                <a:solidFill>
                  <a:srgbClr val="002060"/>
                </a:solidFill>
              </a:rPr>
              <a:t>, η </a:t>
            </a:r>
            <a:r>
              <a:rPr lang="el-GR" b="1" i="1" dirty="0" err="1">
                <a:solidFill>
                  <a:srgbClr val="002060"/>
                </a:solidFill>
              </a:rPr>
              <a:t>τυροσιδίνη</a:t>
            </a:r>
            <a:r>
              <a:rPr lang="el-GR" b="1" i="1" dirty="0">
                <a:solidFill>
                  <a:srgbClr val="002060"/>
                </a:solidFill>
              </a:rPr>
              <a:t> κ.ά. Το 20% περίπου των γνωστών αντιβιοτικών παράγεται από μύκητες. Οι μύκητες παράγουν πενικιλίνες, </a:t>
            </a:r>
            <a:r>
              <a:rPr lang="el-GR" b="1" i="1" dirty="0" err="1">
                <a:solidFill>
                  <a:srgbClr val="002060"/>
                </a:solidFill>
              </a:rPr>
              <a:t>κεφαλοσπορίνες</a:t>
            </a:r>
            <a:r>
              <a:rPr lang="el-GR" b="1" i="1" dirty="0">
                <a:solidFill>
                  <a:srgbClr val="002060"/>
                </a:solidFill>
              </a:rPr>
              <a:t> κ.ά. Τα περισσότερα όμως αντιβιοτικά παράγονται από τους </a:t>
            </a:r>
            <a:r>
              <a:rPr lang="el-GR" b="1" i="1" dirty="0" err="1">
                <a:solidFill>
                  <a:srgbClr val="002060"/>
                </a:solidFill>
              </a:rPr>
              <a:t>ακτινομύκητες</a:t>
            </a:r>
            <a:r>
              <a:rPr lang="el-GR" b="1" i="1" dirty="0">
                <a:solidFill>
                  <a:srgbClr val="002060"/>
                </a:solidFill>
              </a:rPr>
              <a:t>, κυρίως από το γένος </a:t>
            </a:r>
            <a:r>
              <a:rPr lang="el-GR" b="1" i="1" dirty="0" err="1">
                <a:solidFill>
                  <a:srgbClr val="002060"/>
                </a:solidFill>
              </a:rPr>
              <a:t>Streptomyces</a:t>
            </a:r>
            <a:r>
              <a:rPr lang="el-GR" b="1" i="1" dirty="0">
                <a:solidFill>
                  <a:srgbClr val="002060"/>
                </a:solidFill>
              </a:rPr>
              <a:t>. Στα αντιβιοτικά αυτά υπάγονται η </a:t>
            </a:r>
            <a:r>
              <a:rPr lang="el-GR" b="1" i="1" dirty="0" err="1">
                <a:solidFill>
                  <a:srgbClr val="002060"/>
                </a:solidFill>
              </a:rPr>
              <a:t>χλωραμφαινικόλη</a:t>
            </a:r>
            <a:r>
              <a:rPr lang="el-GR" b="1" i="1" dirty="0">
                <a:solidFill>
                  <a:srgbClr val="002060"/>
                </a:solidFill>
              </a:rPr>
              <a:t>, η στρεπτομυκίνη, η </a:t>
            </a:r>
            <a:r>
              <a:rPr lang="el-GR" b="1" i="1" dirty="0" err="1">
                <a:solidFill>
                  <a:srgbClr val="002060"/>
                </a:solidFill>
              </a:rPr>
              <a:t>ερυθρομυκίνη</a:t>
            </a:r>
            <a:r>
              <a:rPr lang="el-GR" b="1" i="1" dirty="0">
                <a:solidFill>
                  <a:srgbClr val="002060"/>
                </a:solidFill>
              </a:rPr>
              <a:t>, οι </a:t>
            </a:r>
            <a:r>
              <a:rPr lang="el-GR" b="1" i="1" dirty="0" err="1">
                <a:solidFill>
                  <a:srgbClr val="002060"/>
                </a:solidFill>
              </a:rPr>
              <a:t>τετρακυκλίνες</a:t>
            </a:r>
            <a:r>
              <a:rPr lang="el-GR" b="1" i="1" dirty="0">
                <a:solidFill>
                  <a:srgbClr val="002060"/>
                </a:solidFill>
              </a:rPr>
              <a:t> κ.ά.</a:t>
            </a:r>
            <a:endParaRPr lang="en-GB" b="1" i="1" dirty="0">
              <a:solidFill>
                <a:srgbClr val="002060"/>
              </a:solidFill>
            </a:endParaRPr>
          </a:p>
        </p:txBody>
      </p:sp>
    </p:spTree>
    <p:extLst>
      <p:ext uri="{BB962C8B-B14F-4D97-AF65-F5344CB8AC3E}">
        <p14:creationId xmlns:p14="http://schemas.microsoft.com/office/powerpoint/2010/main" val="315069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lstStyle/>
          <a:p>
            <a:r>
              <a:rPr lang="el-GR" b="1" dirty="0"/>
              <a:t>Σεξουαλικώς μεταδιδόμενα νοσήματα</a:t>
            </a:r>
            <a:endParaRPr lang="en-GB" b="1" dirty="0"/>
          </a:p>
        </p:txBody>
      </p:sp>
      <p:sp>
        <p:nvSpPr>
          <p:cNvPr id="3" name="Content Placeholder 2"/>
          <p:cNvSpPr>
            <a:spLocks noGrp="1"/>
          </p:cNvSpPr>
          <p:nvPr>
            <p:ph idx="1"/>
          </p:nvPr>
        </p:nvSpPr>
        <p:spPr>
          <a:xfrm>
            <a:off x="838200" y="1355834"/>
            <a:ext cx="10515600" cy="4821129"/>
          </a:xfrm>
        </p:spPr>
        <p:txBody>
          <a:bodyPr>
            <a:normAutofit lnSpcReduction="10000"/>
          </a:bodyPr>
          <a:lstStyle/>
          <a:p>
            <a:r>
              <a:rPr lang="el-GR" dirty="0"/>
              <a:t>Τα σεξουαλικώς μεταδιδόμενα νοσήματα, αυτά δηλαδή που μεταδίδονται κατά κύριο λόγο με τη σεξουαλική επαφή, είναι ευρέως διαδεδομένα σε όλες τις χώρες του κόσμου και αποτελούν ένα σημαντικό πρόβλημα υγείας. Προκαλούν </a:t>
            </a:r>
            <a:r>
              <a:rPr lang="el-GR" b="1" dirty="0"/>
              <a:t>στειρότητα</a:t>
            </a:r>
            <a:r>
              <a:rPr lang="el-GR" dirty="0"/>
              <a:t>, </a:t>
            </a:r>
            <a:r>
              <a:rPr lang="el-GR" b="1" dirty="0"/>
              <a:t>νοσηρότητα</a:t>
            </a:r>
            <a:r>
              <a:rPr lang="el-GR" dirty="0"/>
              <a:t>, ακόμη και </a:t>
            </a:r>
            <a:r>
              <a:rPr lang="el-GR" b="1" dirty="0"/>
              <a:t>θνησιμότητα</a:t>
            </a:r>
            <a:r>
              <a:rPr lang="el-GR" dirty="0"/>
              <a:t>.</a:t>
            </a:r>
            <a:endParaRPr lang="en-GB" dirty="0"/>
          </a:p>
          <a:p>
            <a:r>
              <a:rPr lang="el-GR" dirty="0" smtClean="0"/>
              <a:t>Κάθε </a:t>
            </a:r>
            <a:r>
              <a:rPr lang="el-GR" dirty="0"/>
              <a:t>χρόνο σε όλο τον κόσμο αναφέρονται περίπου 250 εκατομμύρια περιστατικά σεξουαλικώς μεταδιδόμενων νοσημάτων. Έχει υπολογιστεί ότι το 1/3 από αυτά αφορά εφήβους. Εκτός από τη σεξουαλική επαφή, τα περισσότερα από αυτά μπορούν να μεταδοθούν μέσω του αίματος ή των παραγώγων του (π.χ. σε περιπτώσεις </a:t>
            </a:r>
            <a:r>
              <a:rPr lang="el-GR" dirty="0" smtClean="0"/>
              <a:t>μετάγγισης ή </a:t>
            </a:r>
            <a:r>
              <a:rPr lang="el-GR" dirty="0"/>
              <a:t>χρήσης μολυσμένης σύριγγας), καθώς και από </a:t>
            </a:r>
            <a:r>
              <a:rPr lang="el-GR" dirty="0" smtClean="0"/>
              <a:t>μολυσμένη </a:t>
            </a:r>
            <a:r>
              <a:rPr lang="el-GR" dirty="0"/>
              <a:t>μητέρα στο έμβρυο.</a:t>
            </a:r>
            <a:endParaRPr lang="en-GB" dirty="0"/>
          </a:p>
          <a:p>
            <a:endParaRPr lang="en-GB" dirty="0"/>
          </a:p>
        </p:txBody>
      </p:sp>
    </p:spTree>
    <p:extLst>
      <p:ext uri="{BB962C8B-B14F-4D97-AF65-F5344CB8AC3E}">
        <p14:creationId xmlns:p14="http://schemas.microsoft.com/office/powerpoint/2010/main" val="1521319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Συνήθη σεξουαλικώς </a:t>
            </a:r>
            <a:r>
              <a:rPr lang="el-GR" b="1" dirty="0"/>
              <a:t>μεταδιδόμενα νοσήματα </a:t>
            </a:r>
            <a:endParaRPr lang="en-GB" b="1"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l-GR" sz="3200" b="1" dirty="0">
                <a:solidFill>
                  <a:srgbClr val="FF0000"/>
                </a:solidFill>
              </a:rPr>
              <a:t>1. Από βακτήρια: </a:t>
            </a:r>
            <a:r>
              <a:rPr lang="el-GR" sz="3200" b="1" dirty="0"/>
              <a:t>η σύφιλη, η γονοκοκκική ουρηθρίτιδα (ή γονόρροια) και η λοίμωξη από </a:t>
            </a:r>
            <a:r>
              <a:rPr lang="el-GR" sz="3200" b="1" dirty="0" err="1"/>
              <a:t>χλαμύδια</a:t>
            </a:r>
            <a:r>
              <a:rPr lang="el-GR" sz="3200" b="1" dirty="0"/>
              <a:t>.</a:t>
            </a:r>
            <a:endParaRPr lang="en-GB" sz="3200" b="1" dirty="0"/>
          </a:p>
          <a:p>
            <a:pPr marL="0" indent="0">
              <a:buNone/>
            </a:pPr>
            <a:r>
              <a:rPr lang="el-GR" sz="3200" b="1" dirty="0">
                <a:solidFill>
                  <a:srgbClr val="FF0000"/>
                </a:solidFill>
              </a:rPr>
              <a:t>2. Από ιούς: </a:t>
            </a:r>
            <a:r>
              <a:rPr lang="el-GR" sz="3200" b="1" dirty="0"/>
              <a:t>ο απλός έρπητας, η λοίμωξη από ιούς των ανθρώπινων θηλωμάτων, το </a:t>
            </a:r>
            <a:r>
              <a:rPr lang="en-GB" sz="3200" b="1" dirty="0"/>
              <a:t>AIDS</a:t>
            </a:r>
            <a:r>
              <a:rPr lang="el-GR" sz="3200" b="1" dirty="0"/>
              <a:t>, η ηπατίτιδα Β και η ηπατίτιδα </a:t>
            </a:r>
            <a:r>
              <a:rPr lang="en-GB" sz="3200" b="1" dirty="0"/>
              <a:t>C</a:t>
            </a:r>
            <a:r>
              <a:rPr lang="el-GR" sz="3200" b="1" dirty="0"/>
              <a:t>.</a:t>
            </a:r>
            <a:endParaRPr lang="en-GB" sz="3200" b="1" dirty="0"/>
          </a:p>
          <a:p>
            <a:pPr marL="0" indent="0">
              <a:buNone/>
            </a:pPr>
            <a:r>
              <a:rPr lang="el-GR" sz="3200" b="1" dirty="0">
                <a:solidFill>
                  <a:srgbClr val="FF0000"/>
                </a:solidFill>
              </a:rPr>
              <a:t>3. Από πρωτόζωα: </a:t>
            </a:r>
            <a:r>
              <a:rPr lang="el-GR" sz="3200" b="1" dirty="0"/>
              <a:t>η λοίμωξη από </a:t>
            </a:r>
            <a:r>
              <a:rPr lang="el-GR" sz="3200" b="1" dirty="0" smtClean="0"/>
              <a:t>τριχομονάδα</a:t>
            </a:r>
            <a:r>
              <a:rPr lang="en-US" sz="3200" b="1" dirty="0" smtClean="0"/>
              <a:t> (</a:t>
            </a:r>
            <a:r>
              <a:rPr lang="el-GR" sz="3200" b="1" dirty="0" err="1" smtClean="0"/>
              <a:t>φώτο</a:t>
            </a:r>
            <a:r>
              <a:rPr lang="en-GB" sz="3200" b="1" dirty="0" smtClean="0"/>
              <a:t>)</a:t>
            </a:r>
            <a:r>
              <a:rPr lang="el-GR" sz="3200" b="1" dirty="0" smtClean="0"/>
              <a:t>.</a:t>
            </a:r>
            <a:endParaRPr lang="en-GB" sz="3200" b="1" dirty="0"/>
          </a:p>
          <a:p>
            <a:pPr marL="0" indent="0">
              <a:buNone/>
            </a:pPr>
            <a:r>
              <a:rPr lang="el-GR" sz="3200" b="1" dirty="0">
                <a:solidFill>
                  <a:srgbClr val="FF0000"/>
                </a:solidFill>
              </a:rPr>
              <a:t>4. Από μύκητες: </a:t>
            </a:r>
            <a:r>
              <a:rPr lang="el-GR" sz="3200" b="1" dirty="0"/>
              <a:t>η λοίμωξη από </a:t>
            </a:r>
            <a:r>
              <a:rPr lang="el-GR" sz="3200" b="1" dirty="0" err="1"/>
              <a:t>κάντιντα</a:t>
            </a:r>
            <a:r>
              <a:rPr lang="el-GR" sz="3200" b="1" dirty="0"/>
              <a:t>.</a:t>
            </a:r>
            <a:endParaRPr lang="en-GB" sz="3200" b="1" dirty="0"/>
          </a:p>
          <a:p>
            <a:endParaRPr lang="el-GR"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8072471" y="4745421"/>
            <a:ext cx="4119529" cy="2112579"/>
          </a:xfrm>
          <a:prstGeom prst="rect">
            <a:avLst/>
          </a:prstGeom>
        </p:spPr>
      </p:pic>
    </p:spTree>
    <p:extLst>
      <p:ext uri="{BB962C8B-B14F-4D97-AF65-F5344CB8AC3E}">
        <p14:creationId xmlns:p14="http://schemas.microsoft.com/office/powerpoint/2010/main" val="1555427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lstStyle/>
          <a:p>
            <a:r>
              <a:rPr lang="el-GR" b="1" dirty="0" smtClean="0"/>
              <a:t>ΙΟΙ</a:t>
            </a:r>
            <a:endParaRPr lang="en-GB" b="1" dirty="0"/>
          </a:p>
        </p:txBody>
      </p:sp>
      <p:sp>
        <p:nvSpPr>
          <p:cNvPr id="3" name="Content Placeholder 2"/>
          <p:cNvSpPr>
            <a:spLocks noGrp="1"/>
          </p:cNvSpPr>
          <p:nvPr>
            <p:ph idx="1"/>
          </p:nvPr>
        </p:nvSpPr>
        <p:spPr>
          <a:xfrm>
            <a:off x="838200" y="1135118"/>
            <a:ext cx="10515600" cy="5041845"/>
          </a:xfrm>
        </p:spPr>
        <p:txBody>
          <a:bodyPr/>
          <a:lstStyle/>
          <a:p>
            <a:r>
              <a:rPr lang="el-GR" dirty="0"/>
              <a:t>Όλοι, λίγο πολύ, έχουμε ασθενήσει από κάποια ίωση. Στις ιώσεις, τα νοσήματα δηλαδή που προκαλούνται από ιούς, περιλαμβάνονται απλές διαταραχές της υγείας, όπως είναι το </a:t>
            </a:r>
            <a:r>
              <a:rPr lang="el-GR" b="1" dirty="0"/>
              <a:t>κρυολόγημα</a:t>
            </a:r>
            <a:r>
              <a:rPr lang="el-GR" dirty="0"/>
              <a:t>, αλλά και σοβαρότερες, όπως είναι η </a:t>
            </a:r>
            <a:r>
              <a:rPr lang="el-GR" b="1" dirty="0"/>
              <a:t>πολιομυελίτιδα</a:t>
            </a:r>
            <a:r>
              <a:rPr lang="el-GR" dirty="0"/>
              <a:t> ή το </a:t>
            </a:r>
            <a:r>
              <a:rPr lang="el-GR" b="1" dirty="0"/>
              <a:t>AIDS</a:t>
            </a:r>
            <a:r>
              <a:rPr lang="el-GR" dirty="0" smtClean="0"/>
              <a:t>.</a:t>
            </a:r>
          </a:p>
          <a:p>
            <a:r>
              <a:rPr lang="el-GR" dirty="0"/>
              <a:t>Οι ιοί ανακαλύφθηκαν στο τέλος του 19ου αιώνα. Το μικρό τους μέγεθος (20 έως 250 </a:t>
            </a:r>
            <a:r>
              <a:rPr lang="el-GR" dirty="0" err="1"/>
              <a:t>nm</a:t>
            </a:r>
            <a:r>
              <a:rPr lang="el-GR" dirty="0"/>
              <a:t> περίπου) αποτέλεσε αρχικά ανασταλτικό παράγοντα για τη μελέτη τους. Η ανακάλυψη όμως αργότερα του ηλεκτρονικού μικροσκοπίου βοήθησε στο να προσδιοριστούν αρκετά στοιχεία για τη δομή τους</a:t>
            </a:r>
            <a:r>
              <a:rPr lang="el-GR" dirty="0" smtClean="0"/>
              <a:t>.</a:t>
            </a:r>
          </a:p>
          <a:p>
            <a:r>
              <a:rPr lang="el-GR" dirty="0"/>
              <a:t>Οι ιοί έχουν σχετικά απλή δομή. Αποτελούνται από ένα πρωτεϊνικό περίβλημα με χαρακτηριστική γεωμετρία, το </a:t>
            </a:r>
            <a:r>
              <a:rPr lang="el-GR" b="1" dirty="0" err="1"/>
              <a:t>καψίδιο</a:t>
            </a:r>
            <a:r>
              <a:rPr lang="el-GR" dirty="0"/>
              <a:t>, μέσα στο οποίο προφυλάσσεται το γενετικό τους υλικό.</a:t>
            </a:r>
            <a:endParaRPr lang="en-GB" dirty="0"/>
          </a:p>
          <a:p>
            <a:endParaRPr lang="en-GB" dirty="0"/>
          </a:p>
        </p:txBody>
      </p:sp>
    </p:spTree>
    <p:extLst>
      <p:ext uri="{BB962C8B-B14F-4D97-AF65-F5344CB8AC3E}">
        <p14:creationId xmlns:p14="http://schemas.microsoft.com/office/powerpoint/2010/main" val="3367784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3413"/>
          </a:xfrm>
        </p:spPr>
        <p:txBody>
          <a:bodyPr/>
          <a:lstStyle/>
          <a:p>
            <a:r>
              <a:rPr lang="el-GR" b="1" dirty="0" smtClean="0"/>
              <a:t>Σύφιλη</a:t>
            </a:r>
            <a:endParaRPr lang="en-GB" b="1" dirty="0"/>
          </a:p>
        </p:txBody>
      </p:sp>
      <p:sp>
        <p:nvSpPr>
          <p:cNvPr id="3" name="Content Placeholder 2"/>
          <p:cNvSpPr>
            <a:spLocks noGrp="1"/>
          </p:cNvSpPr>
          <p:nvPr>
            <p:ph idx="1"/>
          </p:nvPr>
        </p:nvSpPr>
        <p:spPr>
          <a:xfrm>
            <a:off x="838200" y="1308538"/>
            <a:ext cx="10515600" cy="4868425"/>
          </a:xfrm>
        </p:spPr>
        <p:txBody>
          <a:bodyPr/>
          <a:lstStyle/>
          <a:p>
            <a:pPr marL="0" indent="0">
              <a:buNone/>
            </a:pPr>
            <a:r>
              <a:rPr lang="el-GR" sz="3200" dirty="0" smtClean="0"/>
              <a:t>Πρόκειται </a:t>
            </a:r>
            <a:r>
              <a:rPr lang="el-GR" sz="3200" dirty="0"/>
              <a:t>για μια χρόνια σοβαρή νόσο, που οφείλεται σε βακτήριο και εξελίσσεται σε τρία στάδια. Για τη θεραπεία της σύφιλης χορηγείται το αντιβιοτικό πενικιλίνη, ενώ δεν υπάρχει εμβόλιο για την προστασία του οργανισμού από τη νόσο. Η διάγνωση της νόσου γίνεται με ειδικές εξετάσεις στο αίμα. Όσο νωρίτερα γίνεται η διάγνωση, τόσο πιο αποτελεσματική είναι η θεραπεία με πενικιλίνη. Ένα άτομο που προσβλήθηκε από το βακτήριο και θεραπεύτηκε μπορεί να μολυνθεί ξανά, αν έρθει σε σεξουαλική επαφή με ένα μολυσμένο σύντροφο.</a:t>
            </a:r>
            <a:endParaRPr lang="en-GB" sz="3200" dirty="0"/>
          </a:p>
          <a:p>
            <a:endParaRPr lang="en-GB" dirty="0"/>
          </a:p>
        </p:txBody>
      </p:sp>
    </p:spTree>
    <p:extLst>
      <p:ext uri="{BB962C8B-B14F-4D97-AF65-F5344CB8AC3E}">
        <p14:creationId xmlns:p14="http://schemas.microsoft.com/office/powerpoint/2010/main" val="199237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178"/>
          </a:xfrm>
        </p:spPr>
        <p:txBody>
          <a:bodyPr/>
          <a:lstStyle/>
          <a:p>
            <a:r>
              <a:rPr lang="el-GR" b="1" dirty="0" smtClean="0"/>
              <a:t>Γονοκοκκική ουρηθρίτιδα (γονόρροια)</a:t>
            </a:r>
            <a:endParaRPr lang="en-GB" b="1" dirty="0"/>
          </a:p>
        </p:txBody>
      </p:sp>
      <p:sp>
        <p:nvSpPr>
          <p:cNvPr id="3" name="Content Placeholder 2"/>
          <p:cNvSpPr>
            <a:spLocks noGrp="1"/>
          </p:cNvSpPr>
          <p:nvPr>
            <p:ph idx="1"/>
          </p:nvPr>
        </p:nvSpPr>
        <p:spPr>
          <a:xfrm>
            <a:off x="838200" y="1450428"/>
            <a:ext cx="10515600" cy="4726535"/>
          </a:xfrm>
        </p:spPr>
        <p:txBody>
          <a:bodyPr>
            <a:normAutofit/>
          </a:bodyPr>
          <a:lstStyle/>
          <a:p>
            <a:pPr marL="0" indent="0">
              <a:buNone/>
            </a:pPr>
            <a:r>
              <a:rPr lang="el-GR" dirty="0" smtClean="0"/>
              <a:t>Η </a:t>
            </a:r>
            <a:r>
              <a:rPr lang="el-GR" dirty="0"/>
              <a:t>γονόρροια είναι πιο διαδεδομένη από τη σύφιλη. Τα συμπτώματά της στους άντρες είναι φλεγμονή στην ουρήθρα (ουρηθρίτιδα) με έκκριση λευκού, παχύρρευστου υγρού με πύον και πόνο κατά την ούρηση. Αν δε γίνει θεραπεία, η φλεγμονή προχωρεί στον προστάτη και στους </a:t>
            </a:r>
            <a:r>
              <a:rPr lang="el-GR" dirty="0" err="1"/>
              <a:t>όρχεις</a:t>
            </a:r>
            <a:r>
              <a:rPr lang="el-GR" dirty="0"/>
              <a:t> και μπορεί να προκαλέσει στειρότητα. Στις γυναίκες το βακτήριο προκαλεί επίσης ουρηθρίτιδα και πόνο κατά την ούρηση, καθώς και αυξημένα κολπικά εκκρίματα. Υπάρχει όμως και ένα μεγάλο ποσοστό γυναικών που είναι </a:t>
            </a:r>
            <a:r>
              <a:rPr lang="el-GR" dirty="0" err="1"/>
              <a:t>ασυμπτωματικοί</a:t>
            </a:r>
            <a:r>
              <a:rPr lang="el-GR" dirty="0"/>
              <a:t> φορείς, δηλαδή δεν έχουν συμπτώματα και έτσι δε γνωρίζουν ότι έχουν μολυνθεί και δεν ακολουθούν την κατάλληλη θεραπεία. Στο 15-30% αυτών των περιπτώσεων η μόλυνση προχωρεί στον τράχηλο, στη μήτρα και τελικά στις σάλπιγγες, προκαλώντας στειρότητα.</a:t>
            </a:r>
          </a:p>
          <a:p>
            <a:endParaRPr lang="en-GB" dirty="0"/>
          </a:p>
        </p:txBody>
      </p:sp>
    </p:spTree>
    <p:extLst>
      <p:ext uri="{BB962C8B-B14F-4D97-AF65-F5344CB8AC3E}">
        <p14:creationId xmlns:p14="http://schemas.microsoft.com/office/powerpoint/2010/main" val="97700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Λοίμωξη από ιούς  (</a:t>
            </a:r>
            <a:r>
              <a:rPr lang="en-US" b="1" dirty="0">
                <a:solidFill>
                  <a:schemeClr val="accent5">
                    <a:lumMod val="75000"/>
                  </a:schemeClr>
                </a:solidFill>
              </a:rPr>
              <a:t>HPV - Human papilloma virus</a:t>
            </a:r>
            <a:r>
              <a:rPr lang="el-GR" b="1" dirty="0" smtClean="0"/>
              <a:t>)</a:t>
            </a:r>
            <a:r>
              <a:rPr lang="en-US" b="1" dirty="0" smtClean="0"/>
              <a:t> </a:t>
            </a:r>
            <a:r>
              <a:rPr lang="el-GR" b="1" dirty="0" smtClean="0"/>
              <a:t>των ανθρωπίνων θηλωμάτων</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Οι </a:t>
            </a:r>
            <a:r>
              <a:rPr lang="el-GR" dirty="0"/>
              <a:t>ιοί αυτοί προκαλούν τα γεννητικά κονδυλώματα, νόσο πολύ συχνή ανάμεσα στα νεαρά άτομα και των δύο φύλων. Οι τελευταίες στατιστικές δείχνουν μια τρομακτική αύξηση των κρουσμάτων, η οποία ενδεχομένως αντικατοπτρίζει το μεγάλο αριθμό των </a:t>
            </a:r>
            <a:r>
              <a:rPr lang="el-GR" dirty="0" err="1"/>
              <a:t>ασυμπτωματικών</a:t>
            </a:r>
            <a:r>
              <a:rPr lang="el-GR" dirty="0"/>
              <a:t> φορέων που διασπείρουν τη νόσο, συχνά χωρίς να το γνωρίζουν οι </a:t>
            </a:r>
            <a:r>
              <a:rPr lang="el-GR" dirty="0" smtClean="0"/>
              <a:t>ίδιοι. Τα </a:t>
            </a:r>
            <a:r>
              <a:rPr lang="el-GR" dirty="0"/>
              <a:t>συμπτώματα είναι ήπιες υπερπλασίες των επιθηλιακών κυττάρων της περιοχής </a:t>
            </a:r>
            <a:r>
              <a:rPr lang="el-GR" dirty="0" smtClean="0"/>
              <a:t>που</a:t>
            </a:r>
            <a:r>
              <a:rPr lang="en-US" dirty="0" smtClean="0"/>
              <a:t> </a:t>
            </a:r>
            <a:r>
              <a:rPr lang="el-GR" dirty="0" smtClean="0"/>
              <a:t>μολύνθηκε </a:t>
            </a:r>
            <a:r>
              <a:rPr lang="el-GR" dirty="0"/>
              <a:t>(του δέρματος ή των βλεννογόνων</a:t>
            </a:r>
            <a:r>
              <a:rPr lang="el-GR" dirty="0" smtClean="0"/>
              <a:t>) </a:t>
            </a:r>
            <a:r>
              <a:rPr lang="el-GR" dirty="0" smtClean="0">
                <a:solidFill>
                  <a:schemeClr val="accent5">
                    <a:lumMod val="75000"/>
                  </a:schemeClr>
                </a:solidFill>
              </a:rPr>
              <a:t>αλλά και καρκίνος του τραχήλου της μήτρας.</a:t>
            </a:r>
            <a:r>
              <a:rPr lang="el-GR" dirty="0" smtClean="0"/>
              <a:t> </a:t>
            </a:r>
            <a:r>
              <a:rPr lang="el-GR" dirty="0"/>
              <a:t>Οι αλλοιώσεις αυτές μπορεί να είναι ορατές (π.χ. τα </a:t>
            </a:r>
            <a:r>
              <a:rPr lang="el-GR" dirty="0" err="1"/>
              <a:t>οξυτενή</a:t>
            </a:r>
            <a:r>
              <a:rPr lang="el-GR" dirty="0"/>
              <a:t> </a:t>
            </a:r>
            <a:r>
              <a:rPr lang="el-GR" dirty="0" smtClean="0"/>
              <a:t>κονδυλώματα</a:t>
            </a:r>
            <a:r>
              <a:rPr lang="en-US" dirty="0" smtClean="0"/>
              <a:t> – </a:t>
            </a:r>
            <a:r>
              <a:rPr lang="el-GR" dirty="0" smtClean="0"/>
              <a:t>εξωτερικά κουβαράκια στα έξω γεννητικά όργανα) </a:t>
            </a:r>
            <a:r>
              <a:rPr lang="el-GR" dirty="0"/>
              <a:t>ή μη ορατές. Εμβόλιο αλλά και θεραπεία δεν υπάρχει. Υπάρχει μόνο η δυνατότητα αντιμετώπισης των κονδυλωμάτων με τοπικά μέσα</a:t>
            </a:r>
            <a:r>
              <a:rPr lang="el-GR" dirty="0" smtClean="0"/>
              <a:t>. </a:t>
            </a:r>
            <a:r>
              <a:rPr lang="el-GR" dirty="0" smtClean="0">
                <a:solidFill>
                  <a:schemeClr val="accent5">
                    <a:lumMod val="75000"/>
                  </a:schemeClr>
                </a:solidFill>
              </a:rPr>
              <a:t>Τώρα υπάρχει εμβόλιο πουν πρέπει να γίνει προ </a:t>
            </a:r>
            <a:r>
              <a:rPr lang="el-GR" dirty="0">
                <a:solidFill>
                  <a:schemeClr val="accent5">
                    <a:lumMod val="75000"/>
                  </a:schemeClr>
                </a:solidFill>
              </a:rPr>
              <a:t>της ενάρξεως των σεξουαλικών επαφών. </a:t>
            </a:r>
            <a:r>
              <a:rPr lang="el-GR" b="1" dirty="0">
                <a:solidFill>
                  <a:schemeClr val="accent5">
                    <a:lumMod val="75000"/>
                  </a:schemeClr>
                </a:solidFill>
              </a:rPr>
              <a:t> </a:t>
            </a:r>
            <a:endParaRPr lang="el-GR" dirty="0">
              <a:solidFill>
                <a:schemeClr val="accent5">
                  <a:lumMod val="75000"/>
                </a:schemeClr>
              </a:solidFill>
            </a:endParaRPr>
          </a:p>
          <a:p>
            <a:endParaRPr lang="en-GB" dirty="0"/>
          </a:p>
        </p:txBody>
      </p:sp>
    </p:spTree>
    <p:extLst>
      <p:ext uri="{BB962C8B-B14F-4D97-AF65-F5344CB8AC3E}">
        <p14:creationId xmlns:p14="http://schemas.microsoft.com/office/powerpoint/2010/main" val="3342891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3772"/>
          </a:xfrm>
        </p:spPr>
        <p:txBody>
          <a:bodyPr/>
          <a:lstStyle/>
          <a:p>
            <a:r>
              <a:rPr lang="el-GR" b="1" dirty="0" smtClean="0"/>
              <a:t>Λοιμώξεις από </a:t>
            </a:r>
            <a:r>
              <a:rPr lang="el-GR" b="1" dirty="0" err="1" smtClean="0"/>
              <a:t>χλαμύδια</a:t>
            </a:r>
            <a:endParaRPr lang="en-GB" b="1" dirty="0"/>
          </a:p>
        </p:txBody>
      </p:sp>
      <p:sp>
        <p:nvSpPr>
          <p:cNvPr id="3" name="Content Placeholder 2"/>
          <p:cNvSpPr>
            <a:spLocks noGrp="1"/>
          </p:cNvSpPr>
          <p:nvPr>
            <p:ph idx="1"/>
          </p:nvPr>
        </p:nvSpPr>
        <p:spPr>
          <a:xfrm>
            <a:off x="838200" y="1576552"/>
            <a:ext cx="10515600" cy="4600411"/>
          </a:xfrm>
        </p:spPr>
        <p:txBody>
          <a:bodyPr>
            <a:normAutofit lnSpcReduction="10000"/>
          </a:bodyPr>
          <a:lstStyle/>
          <a:p>
            <a:pPr marL="0" indent="0">
              <a:buNone/>
            </a:pPr>
            <a:r>
              <a:rPr lang="el-GR" dirty="0" smtClean="0"/>
              <a:t>Η </a:t>
            </a:r>
            <a:r>
              <a:rPr lang="el-GR" dirty="0"/>
              <a:t>λοίμωξη από </a:t>
            </a:r>
            <a:r>
              <a:rPr lang="el-GR" dirty="0" err="1"/>
              <a:t>χλαμύδια</a:t>
            </a:r>
            <a:r>
              <a:rPr lang="el-GR" dirty="0"/>
              <a:t> πιθανολογείται ότι είναι το πιο συχνό σεξουαλικώς μεταδιδόμενο νόσημα στις μέρες μας. Τα συμπτώματά της μοιάζουν πολύ με αυτά της γονοκοκκικής ουρηθρίτιδας, σε πιο ήπια όμως μορφή (γι’ αυτό και η νόσος ονομάζεται μη γονοκοκκική ουρηθρίτιδα). Στους άντρες παρουσιάζεται ουρηθρίτιδα με έκκριση λευκού-γκρίζου λεπτόρρευστου υγρού και στις γυναίκες με αυξημένα κολπικά εκκρίματα, επώδυνη ούρηση και κοιλιακό πόνο. Και στην περίπτωση αυτή υπάρχουν πολλοί </a:t>
            </a:r>
            <a:r>
              <a:rPr lang="el-GR" dirty="0" err="1"/>
              <a:t>ασυμπτωματικοί</a:t>
            </a:r>
            <a:r>
              <a:rPr lang="el-GR" dirty="0"/>
              <a:t> φορείς (άντρες και γυναίκες). Η διάγνωση της νόσου γίνεται με </a:t>
            </a:r>
            <a:r>
              <a:rPr lang="el-GR" dirty="0" err="1"/>
              <a:t>κυτταροκαλλιέργεια</a:t>
            </a:r>
            <a:r>
              <a:rPr lang="el-GR" dirty="0"/>
              <a:t> </a:t>
            </a:r>
            <a:r>
              <a:rPr lang="el-GR" dirty="0" err="1"/>
              <a:t>ουρηθρητικού</a:t>
            </a:r>
            <a:r>
              <a:rPr lang="el-GR" dirty="0"/>
              <a:t> ή κολπικού εκκρίματος, καθώς και με ειδικές εξετάσεις στο αίμα. Η θεραπεία γίνεται με κατάλληλα αντιβιοτικά, ενώ εμβόλιο δεν υπάρχει.</a:t>
            </a:r>
          </a:p>
          <a:p>
            <a:endParaRPr lang="en-GB" dirty="0"/>
          </a:p>
        </p:txBody>
      </p:sp>
    </p:spTree>
    <p:extLst>
      <p:ext uri="{BB962C8B-B14F-4D97-AF65-F5344CB8AC3E}">
        <p14:creationId xmlns:p14="http://schemas.microsoft.com/office/powerpoint/2010/main" val="2089975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3655" y="441434"/>
            <a:ext cx="9033642" cy="5756230"/>
          </a:xfrm>
        </p:spPr>
        <p:txBody>
          <a:bodyPr>
            <a:normAutofit fontScale="85000" lnSpcReduction="20000"/>
          </a:bodyPr>
          <a:lstStyle/>
          <a:p>
            <a:r>
              <a:rPr lang="el-GR" dirty="0"/>
              <a:t>Ορισμένοι ιοί διαθέτουν και ένα επιπλέον περίβλημα, το </a:t>
            </a:r>
            <a:r>
              <a:rPr lang="el-GR" b="1" dirty="0"/>
              <a:t>έλυτρο</a:t>
            </a:r>
            <a:r>
              <a:rPr lang="el-GR" dirty="0"/>
              <a:t>, το οποίο είναι </a:t>
            </a:r>
            <a:r>
              <a:rPr lang="el-GR" dirty="0" err="1"/>
              <a:t>λιποπρωτεϊνικής</a:t>
            </a:r>
            <a:r>
              <a:rPr lang="el-GR" dirty="0"/>
              <a:t> φύσης. </a:t>
            </a:r>
            <a:endParaRPr lang="el-GR" dirty="0" smtClean="0"/>
          </a:p>
          <a:p>
            <a:r>
              <a:rPr lang="el-GR" dirty="0" smtClean="0"/>
              <a:t>Το </a:t>
            </a:r>
            <a:r>
              <a:rPr lang="el-GR" dirty="0"/>
              <a:t>γενετικό υλικό ενός ιού μπορεί να είναι είτε </a:t>
            </a:r>
            <a:r>
              <a:rPr lang="el-GR" b="1" dirty="0"/>
              <a:t>DNA</a:t>
            </a:r>
            <a:r>
              <a:rPr lang="el-GR" dirty="0"/>
              <a:t> είτε </a:t>
            </a:r>
            <a:r>
              <a:rPr lang="el-GR" b="1" dirty="0"/>
              <a:t>RN</a:t>
            </a:r>
            <a:r>
              <a:rPr lang="el-GR" dirty="0"/>
              <a:t>A και διαθέτει πληροφορίες για τη σύνθεση των πρωτεϊνών του περιβλήματος αλλά και για τη σύνθεση κάποιων ενζύμων απαραίτητων για τον πολλαπλασιασμό του. Οι ιοί εξασφαλίζουν από τον ξενιστή τους μηχανισμούς </a:t>
            </a:r>
            <a:r>
              <a:rPr lang="el-GR" dirty="0" smtClean="0"/>
              <a:t>αντιγραφής, μεταγραφής </a:t>
            </a:r>
            <a:r>
              <a:rPr lang="el-GR" dirty="0"/>
              <a:t>και μετάφρασης, καθώς και τα περισσότερα ένζυμα και υλικά που τους είναι απαραίτητα για τις λειτουργίες αυτές. Για το λόγο αυτό χαρακτηρίζονται ως </a:t>
            </a:r>
            <a:r>
              <a:rPr lang="el-GR" b="1" dirty="0"/>
              <a:t>υποχρεωτικά ενδοκυτταρικά παράσιτα</a:t>
            </a:r>
            <a:r>
              <a:rPr lang="el-GR" dirty="0" smtClean="0"/>
              <a:t>.</a:t>
            </a:r>
          </a:p>
          <a:p>
            <a:r>
              <a:rPr lang="el-GR" dirty="0"/>
              <a:t>Ως προς το είδος του ξενιστή που προσβάλλουν, οι ιοί διακρίνονται σε </a:t>
            </a:r>
            <a:r>
              <a:rPr lang="el-GR" dirty="0" smtClean="0"/>
              <a:t>ιούς βακτηρίων</a:t>
            </a:r>
            <a:r>
              <a:rPr lang="el-GR" dirty="0"/>
              <a:t>, ιούς φυτών και ιούς ζώων. Η εξειδίκευση όμως των ιών δεν αφορά μόνο το είδος του οργανισμού αλλά και το είδος του κυττάρου ή του ιστού στον οποίο παρασιτούν.</a:t>
            </a:r>
          </a:p>
          <a:p>
            <a:r>
              <a:rPr lang="el-GR" dirty="0" smtClean="0"/>
              <a:t>Για </a:t>
            </a:r>
            <a:r>
              <a:rPr lang="el-GR" dirty="0"/>
              <a:t>παράδειγμα, ο ιός της πολιομυελίτιδας στον άνθρωπο προσβάλλει τα νευρικά κύτταρα του νωτιαίου μυελού, ενώ ο ιός της γρίπης τα επιθηλιακά κύτταρα της αναπνευστικής οδού.</a:t>
            </a:r>
          </a:p>
          <a:p>
            <a:r>
              <a:rPr lang="el-GR" dirty="0" smtClean="0"/>
              <a:t>Με </a:t>
            </a:r>
            <a:r>
              <a:rPr lang="el-GR" dirty="0"/>
              <a:t>βάση το είδος του γενετικού τους υλικού, οι ιοί διακρίνονται σε </a:t>
            </a:r>
            <a:r>
              <a:rPr lang="el-GR" b="1" dirty="0"/>
              <a:t>ιούς DNA </a:t>
            </a:r>
            <a:r>
              <a:rPr lang="el-GR" dirty="0"/>
              <a:t>και </a:t>
            </a:r>
            <a:r>
              <a:rPr lang="el-GR" b="1" dirty="0"/>
              <a:t>ιούς RNA</a:t>
            </a:r>
            <a:r>
              <a:rPr lang="el-GR" dirty="0"/>
              <a:t>, καθένας από τους οποίους ακολουθεί ιδιαίτερο κύκλο ζωής.</a:t>
            </a:r>
          </a:p>
          <a:p>
            <a:endParaRPr lang="el-GR" dirty="0"/>
          </a:p>
          <a:p>
            <a:endParaRPr lang="en-GB" dirty="0"/>
          </a:p>
        </p:txBody>
      </p:sp>
      <p:pic>
        <p:nvPicPr>
          <p:cNvPr id="4" name="Picture 3"/>
          <p:cNvPicPr>
            <a:picLocks noChangeAspect="1"/>
          </p:cNvPicPr>
          <p:nvPr/>
        </p:nvPicPr>
        <p:blipFill>
          <a:blip r:embed="rId2"/>
          <a:stretch>
            <a:fillRect/>
          </a:stretch>
        </p:blipFill>
        <p:spPr>
          <a:xfrm>
            <a:off x="0" y="0"/>
            <a:ext cx="2188025" cy="7065355"/>
          </a:xfrm>
          <a:prstGeom prst="rect">
            <a:avLst/>
          </a:prstGeom>
        </p:spPr>
      </p:pic>
    </p:spTree>
    <p:extLst>
      <p:ext uri="{BB962C8B-B14F-4D97-AF65-F5344CB8AC3E}">
        <p14:creationId xmlns:p14="http://schemas.microsoft.com/office/powerpoint/2010/main" val="41004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6546575"/>
          </a:xfrm>
          <a:prstGeom prst="rect">
            <a:avLst/>
          </a:prstGeom>
        </p:spPr>
      </p:pic>
    </p:spTree>
    <p:extLst>
      <p:ext uri="{BB962C8B-B14F-4D97-AF65-F5344CB8AC3E}">
        <p14:creationId xmlns:p14="http://schemas.microsoft.com/office/powerpoint/2010/main" val="208161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51339"/>
            <a:ext cx="12192000" cy="6006662"/>
          </a:xfrm>
        </p:spPr>
        <p:txBody>
          <a:bodyPr>
            <a:normAutofit fontScale="77500" lnSpcReduction="20000"/>
          </a:bodyPr>
          <a:lstStyle/>
          <a:p>
            <a:pPr marL="0" indent="0">
              <a:buNone/>
            </a:pPr>
            <a:r>
              <a:rPr lang="el-GR" dirty="0" smtClean="0"/>
              <a:t>Το </a:t>
            </a:r>
            <a:r>
              <a:rPr lang="el-GR" dirty="0"/>
              <a:t>παράδοξο αυτό ερώτημα διατύπωνε συχνά ο Φράνσις Κρικ στους φοιτητές </a:t>
            </a:r>
            <a:r>
              <a:rPr lang="el-GR" dirty="0" smtClean="0"/>
              <a:t>του, προκειμένου </a:t>
            </a:r>
            <a:r>
              <a:rPr lang="el-GR" dirty="0"/>
              <a:t>να καταδείξει πόσο άγνωστο είναι ακόμη το φαινόμενο της ζωής για </a:t>
            </a:r>
            <a:r>
              <a:rPr lang="el-GR" dirty="0" smtClean="0"/>
              <a:t>την επιστήμη</a:t>
            </a:r>
            <a:r>
              <a:rPr lang="el-GR" dirty="0"/>
              <a:t>. Πράγματι, μια μαρουλοσαλάτα θα μπορούσε να θεωρηθεί από πολλούς </a:t>
            </a:r>
            <a:r>
              <a:rPr lang="el-GR" dirty="0" smtClean="0"/>
              <a:t>ως ένας </a:t>
            </a:r>
            <a:r>
              <a:rPr lang="el-GR" dirty="0"/>
              <a:t>οργανισμός που έχει ζωή, καθώς αποτελείται από κύτταρα που </a:t>
            </a:r>
            <a:r>
              <a:rPr lang="el-GR" dirty="0" err="1" smtClean="0"/>
              <a:t>φωτοσυνθέτουν</a:t>
            </a:r>
            <a:r>
              <a:rPr lang="el-GR" dirty="0" smtClean="0"/>
              <a:t> και </a:t>
            </a:r>
            <a:r>
              <a:rPr lang="el-GR" dirty="0"/>
              <a:t>αναπαράγονται. Άλλοι, όχι άδικα, θα μπορούσαν να αντιτείνουν ότι μια μαρουλοσαλάτα αποτελεί κυρίως ένα ανθρώπινο κατασκεύασμα.</a:t>
            </a:r>
          </a:p>
          <a:p>
            <a:pPr marL="0" indent="0">
              <a:buNone/>
            </a:pPr>
            <a:r>
              <a:rPr lang="el-GR" dirty="0" smtClean="0"/>
              <a:t>Βέβαια</a:t>
            </a:r>
            <a:r>
              <a:rPr lang="el-GR" dirty="0"/>
              <a:t>, αν η ανθρώπινη γνώση είχε αποσαφηνίσει με επιστημονικούς όρους τι </a:t>
            </a:r>
            <a:r>
              <a:rPr lang="el-GR" dirty="0" smtClean="0"/>
              <a:t>είναι ζωή</a:t>
            </a:r>
            <a:r>
              <a:rPr lang="el-GR" dirty="0"/>
              <a:t>, το παράδοξο ερώτημα του Κρικ και πολύ περισσότερο το ερώτημα αν οι ιοί αποτελούν έμβια όντα ή όχι θα είχαν σαφή και αδιαμφισβήτητη απάντηση.</a:t>
            </a:r>
          </a:p>
          <a:p>
            <a:pPr marL="0" indent="0">
              <a:buNone/>
            </a:pPr>
            <a:r>
              <a:rPr lang="el-GR" dirty="0" smtClean="0"/>
              <a:t>Σύμφωνα </a:t>
            </a:r>
            <a:r>
              <a:rPr lang="el-GR" dirty="0"/>
              <a:t>με έναν ορισμό, </a:t>
            </a:r>
            <a:r>
              <a:rPr lang="el-GR" b="1" dirty="0"/>
              <a:t>«οργανισμός είναι μια αυτοτελής μονάδα στην οποία υπάρχουν ανεξάρτητες δομές και λειτουργίες, που έχουν ως σκοπό την επιβίωση ενός πληθυσμιακού αθροίσματος παρόμοιων μονάδων»</a:t>
            </a:r>
            <a:r>
              <a:rPr lang="el-GR" dirty="0"/>
              <a:t>. Από τον ορισμό αυτό συνάγεται πως ο άνθρωπος είναι ένας οργανισμός, τα κύτταρά του όμως, αν και ζωντανά, δεν είναι οργανισμοί. Από την άλλη μεριά, στους μονοκύτταρους οργανισμούς το κύτταρο αντιπροσωπεύει την ανεξάρτητη μονάδα, δηλαδή τον οργανισμό. Έτσι, αν δεχτούμε τον παραπάνω ορισμό, οι ιοί δε θεωρούνται οργανισμοί, αφού στερούνται λειτουργικής ανεξαρτησίας.</a:t>
            </a:r>
          </a:p>
          <a:p>
            <a:pPr marL="0" indent="0">
              <a:buNone/>
            </a:pPr>
            <a:r>
              <a:rPr lang="el-GR" dirty="0" smtClean="0"/>
              <a:t>Σύμφωνα </a:t>
            </a:r>
            <a:r>
              <a:rPr lang="el-GR" dirty="0"/>
              <a:t>με άλλον ορισμό του οργανισμού, με τον οποίο δίνεται έμφαση στην ατομικότητα, στην ιστορική συνέχεια και στην εξελικτική ανεξαρτησία, οι ιοί θεωρούνται οργανισμοί, αφού αναπαράγονται, επιζούν μετά το θάνατο του ξενιστή τους και </a:t>
            </a:r>
            <a:r>
              <a:rPr lang="el-GR" dirty="0" smtClean="0"/>
              <a:t>μπορούν να </a:t>
            </a:r>
            <a:r>
              <a:rPr lang="el-GR" dirty="0"/>
              <a:t>εξελιχθούν ανεξάρτητα από τον οργανισμό στον οποίο δημιουργήθηκαν. </a:t>
            </a:r>
            <a:r>
              <a:rPr lang="el-GR" dirty="0" smtClean="0"/>
              <a:t>Αντίθετα, τα </a:t>
            </a:r>
            <a:r>
              <a:rPr lang="el-GR" dirty="0"/>
              <a:t>κύτταρα ενός πολυκύτταρου οργανισμού δεν εξελίσσονται ανεξάρτητα και </a:t>
            </a:r>
            <a:r>
              <a:rPr lang="el-GR" dirty="0" smtClean="0"/>
              <a:t>επομένως δεν </a:t>
            </a:r>
            <a:r>
              <a:rPr lang="el-GR" dirty="0"/>
              <a:t>αποτελούν οργανισμό.</a:t>
            </a:r>
          </a:p>
          <a:p>
            <a:pPr marL="0" indent="0">
              <a:buNone/>
            </a:pPr>
            <a:r>
              <a:rPr lang="el-GR" dirty="0" smtClean="0"/>
              <a:t>Η </a:t>
            </a:r>
            <a:r>
              <a:rPr lang="el-GR" dirty="0"/>
              <a:t>αμηχανία μας να τοποθετήσουμε τους ιούς σε μία από τις δύο κατηγορίες δεν απηχεί παρά τη δυσκολία μας να απαντήσουμε στο τι είναι ζωή ή έμβιος οργανισμός.</a:t>
            </a:r>
          </a:p>
          <a:p>
            <a:endParaRPr lang="en-GB" dirty="0"/>
          </a:p>
        </p:txBody>
      </p:sp>
      <p:sp>
        <p:nvSpPr>
          <p:cNvPr id="4" name="TextBox 3"/>
          <p:cNvSpPr txBox="1"/>
          <p:nvPr/>
        </p:nvSpPr>
        <p:spPr>
          <a:xfrm>
            <a:off x="0" y="189186"/>
            <a:ext cx="12192000" cy="646331"/>
          </a:xfrm>
          <a:prstGeom prst="rect">
            <a:avLst/>
          </a:prstGeom>
          <a:noFill/>
        </p:spPr>
        <p:txBody>
          <a:bodyPr wrap="square" rtlCol="0">
            <a:spAutoFit/>
          </a:bodyPr>
          <a:lstStyle/>
          <a:p>
            <a:pPr algn="ctr"/>
            <a:r>
              <a:rPr lang="el-GR" sz="3600" dirty="0"/>
              <a:t>Είναι η μαρουλοσαλάτα σας ζωντανός οργανισμός ή όχι</a:t>
            </a:r>
            <a:r>
              <a:rPr lang="el-GR" sz="3600" dirty="0" smtClean="0"/>
              <a:t>;</a:t>
            </a:r>
            <a:endParaRPr lang="el-GR" dirty="0"/>
          </a:p>
        </p:txBody>
      </p:sp>
    </p:spTree>
    <p:extLst>
      <p:ext uri="{BB962C8B-B14F-4D97-AF65-F5344CB8AC3E}">
        <p14:creationId xmlns:p14="http://schemas.microsoft.com/office/powerpoint/2010/main" val="238876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116"/>
          </a:xfrm>
        </p:spPr>
        <p:txBody>
          <a:bodyPr/>
          <a:lstStyle/>
          <a:p>
            <a:r>
              <a:rPr lang="el-GR" b="1" dirty="0" smtClean="0"/>
              <a:t>Πολλαπλασιασμός των ιών</a:t>
            </a:r>
            <a:endParaRPr lang="en-GB" b="1" dirty="0"/>
          </a:p>
        </p:txBody>
      </p:sp>
      <p:sp>
        <p:nvSpPr>
          <p:cNvPr id="3" name="Content Placeholder 2"/>
          <p:cNvSpPr>
            <a:spLocks noGrp="1"/>
          </p:cNvSpPr>
          <p:nvPr>
            <p:ph idx="1"/>
          </p:nvPr>
        </p:nvSpPr>
        <p:spPr>
          <a:xfrm>
            <a:off x="838200" y="1261242"/>
            <a:ext cx="10515600" cy="4915721"/>
          </a:xfrm>
        </p:spPr>
        <p:txBody>
          <a:bodyPr>
            <a:normAutofit lnSpcReduction="10000"/>
          </a:bodyPr>
          <a:lstStyle/>
          <a:p>
            <a:pPr marL="0" indent="0">
              <a:buNone/>
            </a:pPr>
            <a:r>
              <a:rPr lang="el-GR" dirty="0" smtClean="0"/>
              <a:t>Γίνεται </a:t>
            </a:r>
            <a:r>
              <a:rPr lang="el-GR" dirty="0"/>
              <a:t>στο εσωτερικό των κυττάρων - ξενιστών </a:t>
            </a:r>
            <a:r>
              <a:rPr lang="el-GR" dirty="0" smtClean="0"/>
              <a:t>όπου παρασιτούν</a:t>
            </a:r>
            <a:r>
              <a:rPr lang="el-GR" dirty="0"/>
              <a:t>. Για να εισέλθει ο ιός σε ένα κύτταρο, πρέπει αρχικά να προσκολληθεί στην επιφάνειά του. Οι ιοί που διαθέτουν έλυτρο μπορούν είτε να εισέλθουν ολόκληροι μέσα στο κύτταρο - ξενιστή είτε το έλυτρό τους να παραμείνει έξω από το κύτταρο, προσκολλημένο στην επιφάνειά του. Σε κάθε περίπτωση το </a:t>
            </a:r>
            <a:r>
              <a:rPr lang="el-GR" dirty="0" err="1"/>
              <a:t>νουκλεϊκό</a:t>
            </a:r>
            <a:r>
              <a:rPr lang="el-GR" dirty="0"/>
              <a:t> οξύ του ιού απελευθερώνεται στο κυτταρόπλασμα. Στους ιούς που διαθέτουν μόνο </a:t>
            </a:r>
            <a:r>
              <a:rPr lang="el-GR" dirty="0" err="1"/>
              <a:t>καψίδιο</a:t>
            </a:r>
            <a:r>
              <a:rPr lang="el-GR" dirty="0"/>
              <a:t>, αυτό συνήθως παραμένει προσκολλημένο στην επιφάνεια του κυττάρου και στο εσωτερικό του κυττάρου εισέρχεται μόνο το </a:t>
            </a:r>
            <a:r>
              <a:rPr lang="el-GR" dirty="0" err="1" smtClean="0"/>
              <a:t>νουκλεϊ</a:t>
            </a:r>
            <a:r>
              <a:rPr lang="el-GR" dirty="0" err="1" smtClean="0"/>
              <a:t>νι</a:t>
            </a:r>
            <a:r>
              <a:rPr lang="el-GR" dirty="0" err="1" smtClean="0"/>
              <a:t>κό</a:t>
            </a:r>
            <a:r>
              <a:rPr lang="el-GR" dirty="0" smtClean="0"/>
              <a:t> </a:t>
            </a:r>
            <a:r>
              <a:rPr lang="el-GR" dirty="0"/>
              <a:t>οξύ του ιού. Από τη στιγμή που το </a:t>
            </a:r>
            <a:r>
              <a:rPr lang="el-GR" dirty="0" err="1" smtClean="0"/>
              <a:t>νουκλεϊνικό</a:t>
            </a:r>
            <a:r>
              <a:rPr lang="el-GR" dirty="0" smtClean="0"/>
              <a:t> </a:t>
            </a:r>
            <a:r>
              <a:rPr lang="el-GR" dirty="0"/>
              <a:t>οξύ του ιού εισέλθει στο εσωτερικό του κυττάρου είναι δυνατό να ξεκινήσει ο πολλαπλασιασμός του ιού με τη βοήθεια των μηχανισμών και των ενζύμων του κυττάρου - ξενιστή.</a:t>
            </a:r>
            <a:endParaRPr lang="en-GB" dirty="0"/>
          </a:p>
          <a:p>
            <a:endParaRPr lang="en-GB" dirty="0"/>
          </a:p>
        </p:txBody>
      </p:sp>
    </p:spTree>
    <p:extLst>
      <p:ext uri="{BB962C8B-B14F-4D97-AF65-F5344CB8AC3E}">
        <p14:creationId xmlns:p14="http://schemas.microsoft.com/office/powerpoint/2010/main" val="179572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159" y="378372"/>
            <a:ext cx="7598979" cy="6306207"/>
          </a:xfrm>
        </p:spPr>
        <p:txBody>
          <a:bodyPr>
            <a:normAutofit fontScale="92500" lnSpcReduction="10000"/>
          </a:bodyPr>
          <a:lstStyle/>
          <a:p>
            <a:r>
              <a:rPr lang="el-GR" dirty="0"/>
              <a:t>Ο πολλαπλασιασμός των ιών με δίκλωνο DNA, όπως είναι οι </a:t>
            </a:r>
            <a:r>
              <a:rPr lang="el-GR" dirty="0" err="1"/>
              <a:t>ερπητοϊοί</a:t>
            </a:r>
            <a:r>
              <a:rPr lang="el-GR" dirty="0"/>
              <a:t>, γίνεται </a:t>
            </a:r>
            <a:r>
              <a:rPr lang="el-GR" dirty="0" smtClean="0"/>
              <a:t>ως εξής</a:t>
            </a:r>
            <a:r>
              <a:rPr lang="el-GR" dirty="0"/>
              <a:t>: Μετά την είσοδο του γενετικού υλικού του ιού στο κύτταρο το δίκλωνο DNA του ιού είναι δυνατό να ενσωματωθεί στο </a:t>
            </a:r>
            <a:r>
              <a:rPr lang="el-GR" dirty="0" err="1"/>
              <a:t>γονιδίωμα</a:t>
            </a:r>
            <a:r>
              <a:rPr lang="el-GR" dirty="0"/>
              <a:t> του κυττάρου και να παραμείνει σε λανθάνουσα κατάσταση για κάποιο χρονικό διάστημα. </a:t>
            </a:r>
            <a:endParaRPr lang="el-GR" dirty="0" smtClean="0"/>
          </a:p>
          <a:p>
            <a:r>
              <a:rPr lang="el-GR" dirty="0" smtClean="0"/>
              <a:t>Στην </a:t>
            </a:r>
            <a:r>
              <a:rPr lang="el-GR" dirty="0"/>
              <a:t>περίπτωση αυτή το DNA του ιού μπορεί να διπλασιάζεται μαζί με το </a:t>
            </a:r>
            <a:r>
              <a:rPr lang="el-GR" dirty="0" err="1"/>
              <a:t>γονιδίωμα</a:t>
            </a:r>
            <a:r>
              <a:rPr lang="el-GR" dirty="0"/>
              <a:t> του κυττάρου - ξενιστή, όταν αυτό διαιρείται. Κάτω όμως από την επίδραση διάφορων ερεθισμάτων είναι δυνατή η ενεργοποίηση και η έκφραση του DNA του ιού</a:t>
            </a:r>
            <a:r>
              <a:rPr lang="el-GR" dirty="0" smtClean="0"/>
              <a:t>.</a:t>
            </a:r>
          </a:p>
          <a:p>
            <a:r>
              <a:rPr lang="el-GR" dirty="0"/>
              <a:t>Το αποτέλεσμα της διαδικασίας αυτής είναι ο σχηματισμός πολλών ιών. Οι νέοι ιοί θα απελευθερωθούν από το κύτταρο – ξενιστή και θα μολύνουν άλλα κύτταρα, με δυσάρεστες συνέπειες για την εύρυθμη λειτουργία και την επιβίωση του οργανισμού.</a:t>
            </a:r>
            <a:endParaRPr lang="en-GB" dirty="0"/>
          </a:p>
          <a:p>
            <a:endParaRPr lang="el-GR" dirty="0"/>
          </a:p>
          <a:p>
            <a:endParaRPr lang="en-GB" dirty="0"/>
          </a:p>
        </p:txBody>
      </p:sp>
      <p:pic>
        <p:nvPicPr>
          <p:cNvPr id="4" name="Picture 3"/>
          <p:cNvPicPr>
            <a:picLocks noChangeAspect="1"/>
          </p:cNvPicPr>
          <p:nvPr/>
        </p:nvPicPr>
        <p:blipFill>
          <a:blip r:embed="rId2"/>
          <a:stretch>
            <a:fillRect/>
          </a:stretch>
        </p:blipFill>
        <p:spPr>
          <a:xfrm>
            <a:off x="0" y="21052"/>
            <a:ext cx="4076762" cy="6836948"/>
          </a:xfrm>
          <a:prstGeom prst="rect">
            <a:avLst/>
          </a:prstGeom>
        </p:spPr>
      </p:pic>
    </p:spTree>
    <p:extLst>
      <p:ext uri="{BB962C8B-B14F-4D97-AF65-F5344CB8AC3E}">
        <p14:creationId xmlns:p14="http://schemas.microsoft.com/office/powerpoint/2010/main" val="1603704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9672" y="-1"/>
            <a:ext cx="5802328" cy="5596760"/>
          </a:xfrm>
        </p:spPr>
        <p:txBody>
          <a:bodyPr>
            <a:normAutofit fontScale="70000" lnSpcReduction="20000"/>
          </a:bodyPr>
          <a:lstStyle/>
          <a:p>
            <a:pPr marL="0" indent="0">
              <a:buNone/>
            </a:pPr>
            <a:r>
              <a:rPr lang="el-GR" sz="3100" dirty="0"/>
              <a:t>Από τους RNA ιούς </a:t>
            </a:r>
            <a:r>
              <a:rPr lang="el-GR" sz="3100" dirty="0" smtClean="0"/>
              <a:t>ενδιαφέρον </a:t>
            </a:r>
            <a:r>
              <a:rPr lang="el-GR" sz="3100" dirty="0"/>
              <a:t>παρουσιάζει ο πολλαπλασιασμός </a:t>
            </a:r>
            <a:r>
              <a:rPr lang="el-GR" sz="3100" dirty="0" smtClean="0"/>
              <a:t>των </a:t>
            </a:r>
            <a:r>
              <a:rPr lang="el-GR" sz="3100" b="1" dirty="0" err="1" smtClean="0"/>
              <a:t>ρετροϊών</a:t>
            </a:r>
            <a:r>
              <a:rPr lang="el-GR" sz="3100" dirty="0"/>
              <a:t>, μιας ειδικής κατηγορίας </a:t>
            </a:r>
            <a:r>
              <a:rPr lang="en-GB" sz="3100" dirty="0"/>
              <a:t>RNA </a:t>
            </a:r>
            <a:r>
              <a:rPr lang="el-GR" sz="3100" dirty="0"/>
              <a:t>ιών, στους οποίους ανήκει </a:t>
            </a:r>
            <a:r>
              <a:rPr lang="el-GR" sz="3100" dirty="0" smtClean="0"/>
              <a:t>ο </a:t>
            </a:r>
            <a:r>
              <a:rPr lang="el-GR" sz="3100" dirty="0"/>
              <a:t>ιός που προκαλεί το </a:t>
            </a:r>
            <a:r>
              <a:rPr lang="en-GB" sz="3100" dirty="0"/>
              <a:t>AIDS</a:t>
            </a:r>
            <a:r>
              <a:rPr lang="el-GR" sz="3100" dirty="0"/>
              <a:t>. Το γενετικό υλικό του ιού αυτού περιλαμβάνει δύο μονόκλωνα πανομοιότυπα μόρια </a:t>
            </a:r>
            <a:r>
              <a:rPr lang="en-GB" sz="3100" dirty="0"/>
              <a:t>RNA</a:t>
            </a:r>
            <a:r>
              <a:rPr lang="el-GR" sz="3100" dirty="0"/>
              <a:t>, καθένα από τα οποία είναι συνδεδεμένο με ένα μόριο </a:t>
            </a:r>
            <a:r>
              <a:rPr lang="el-GR" sz="3100" b="1" dirty="0"/>
              <a:t>αντίστροφης </a:t>
            </a:r>
            <a:r>
              <a:rPr lang="el-GR" sz="3100" b="1" dirty="0" err="1"/>
              <a:t>μεταγραφάσης</a:t>
            </a:r>
            <a:r>
              <a:rPr lang="el-GR" sz="3100" dirty="0"/>
              <a:t>, ένα </a:t>
            </a:r>
            <a:r>
              <a:rPr lang="el-GR" sz="3100" dirty="0" smtClean="0"/>
              <a:t>ένζυμο </a:t>
            </a:r>
            <a:r>
              <a:rPr lang="el-GR" sz="3100" dirty="0"/>
              <a:t>που καταλύει την αντίστροφη μεταγραφή, δηλαδή τη σύνθεση </a:t>
            </a:r>
            <a:r>
              <a:rPr lang="en-GB" sz="3100" dirty="0"/>
              <a:t>DNA </a:t>
            </a:r>
            <a:r>
              <a:rPr lang="el-GR" sz="3100" dirty="0"/>
              <a:t>με πρότυπο </a:t>
            </a:r>
            <a:r>
              <a:rPr lang="en-GB" sz="3100" dirty="0"/>
              <a:t>RNA</a:t>
            </a:r>
            <a:r>
              <a:rPr lang="el-GR" sz="3100" dirty="0"/>
              <a:t>. Μετά την είσοδο του γενετικού υλικού του ιού στο κύτταρο ξενιστή το </a:t>
            </a:r>
            <a:r>
              <a:rPr lang="en-GB" sz="3100" dirty="0"/>
              <a:t>RNA </a:t>
            </a:r>
            <a:r>
              <a:rPr lang="el-GR" sz="3100" dirty="0"/>
              <a:t>του ιού λειτουργεί ως πρότυπο για την παραγωγή ενός μονόκλωνου μορίου </a:t>
            </a:r>
            <a:r>
              <a:rPr lang="en-GB" sz="3100" dirty="0"/>
              <a:t>DNA</a:t>
            </a:r>
            <a:r>
              <a:rPr lang="el-GR" sz="3100" dirty="0"/>
              <a:t>. Το μόριο αυτό, αφού γίνει δίκλωνο, ενσωματώνεται στο γενετικό υλικό του κυττάρου. Στην περίπτωση αυτή, κάθε φορά που το κύτταρο αντιγράφει το </a:t>
            </a:r>
            <a:r>
              <a:rPr lang="en-GB" sz="3100" dirty="0"/>
              <a:t>DNA </a:t>
            </a:r>
            <a:r>
              <a:rPr lang="el-GR" sz="3100" dirty="0"/>
              <a:t>του προκειμένου να αναπαραχθεί, αντιγράφεται και το γενετικό υλικό του ιού που έχει ενσωματωθεί σ’ αυτό. Με τον τρόπο αυτό μπορούν να αναπαραχθούν γενιές κυττάρων που θα φέρουν </a:t>
            </a:r>
            <a:r>
              <a:rPr lang="el-GR" dirty="0"/>
              <a:t>και τις γενετικές </a:t>
            </a:r>
            <a:r>
              <a:rPr lang="el-GR" sz="3100" dirty="0"/>
              <a:t>πληροφορίες του ιού.</a:t>
            </a:r>
            <a:endParaRPr lang="en-GB" sz="3100" dirty="0"/>
          </a:p>
          <a:p>
            <a:pPr marL="0" indent="0">
              <a:buNone/>
            </a:pPr>
            <a:r>
              <a:rPr lang="el-GR" dirty="0" smtClean="0"/>
              <a:t>  </a:t>
            </a:r>
            <a:endParaRPr lang="en-GB" dirty="0"/>
          </a:p>
        </p:txBody>
      </p:sp>
      <p:pic>
        <p:nvPicPr>
          <p:cNvPr id="4" name="Picture 3"/>
          <p:cNvPicPr>
            <a:picLocks noChangeAspect="1"/>
          </p:cNvPicPr>
          <p:nvPr/>
        </p:nvPicPr>
        <p:blipFill>
          <a:blip r:embed="rId2"/>
          <a:stretch>
            <a:fillRect/>
          </a:stretch>
        </p:blipFill>
        <p:spPr>
          <a:xfrm>
            <a:off x="0" y="0"/>
            <a:ext cx="6389672" cy="4572000"/>
          </a:xfrm>
          <a:prstGeom prst="rect">
            <a:avLst/>
          </a:prstGeom>
        </p:spPr>
      </p:pic>
      <p:sp>
        <p:nvSpPr>
          <p:cNvPr id="5" name="TextBox 4"/>
          <p:cNvSpPr txBox="1"/>
          <p:nvPr/>
        </p:nvSpPr>
        <p:spPr>
          <a:xfrm>
            <a:off x="0" y="5202620"/>
            <a:ext cx="12192000" cy="1446550"/>
          </a:xfrm>
          <a:prstGeom prst="rect">
            <a:avLst/>
          </a:prstGeom>
          <a:noFill/>
        </p:spPr>
        <p:txBody>
          <a:bodyPr wrap="square" rtlCol="0">
            <a:spAutoFit/>
          </a:bodyPr>
          <a:lstStyle/>
          <a:p>
            <a:r>
              <a:rPr lang="el-GR" sz="2200" dirty="0"/>
              <a:t>Κάποια στιγμή, για λόγους που δεν είναι πάντοτε σαφείς, το γενετικό υλικό του ιού ενεργοποιείται, μεταγράφεται και μεταφράζεται, με αποτέλεσμα την παραγωγή νέων </a:t>
            </a:r>
            <a:r>
              <a:rPr lang="el-GR" sz="2200" dirty="0" err="1"/>
              <a:t>ιικών</a:t>
            </a:r>
            <a:r>
              <a:rPr lang="el-GR" sz="2200" dirty="0"/>
              <a:t> μορίων </a:t>
            </a:r>
            <a:r>
              <a:rPr lang="en-GB" sz="2200" dirty="0"/>
              <a:t>RNA </a:t>
            </a:r>
            <a:r>
              <a:rPr lang="el-GR" sz="2200" dirty="0"/>
              <a:t>και πρωτεϊνών. Από το συνδυασμό τους παράγονται νέοι ιοί, οι οποίοι, αφού εγκαταλείψουν το προσβεβλημένο κύτταρο, μολύνουν με την ίδια διαδικασία άλλα κύτταρα</a:t>
            </a:r>
            <a:r>
              <a:rPr lang="el-GR" sz="2200" dirty="0" smtClean="0"/>
              <a:t>.</a:t>
            </a:r>
            <a:endParaRPr lang="en-GB" sz="2200" dirty="0"/>
          </a:p>
        </p:txBody>
      </p:sp>
    </p:spTree>
    <p:extLst>
      <p:ext uri="{BB962C8B-B14F-4D97-AF65-F5344CB8AC3E}">
        <p14:creationId xmlns:p14="http://schemas.microsoft.com/office/powerpoint/2010/main" val="92296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700345" cy="6858000"/>
          </a:xfrm>
          <a:prstGeom prst="rect">
            <a:avLst/>
          </a:prstGeom>
          <a:noFill/>
          <a:ln>
            <a:noFill/>
          </a:ln>
        </p:spPr>
      </p:pic>
    </p:spTree>
    <p:extLst>
      <p:ext uri="{BB962C8B-B14F-4D97-AF65-F5344CB8AC3E}">
        <p14:creationId xmlns:p14="http://schemas.microsoft.com/office/powerpoint/2010/main" val="278215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2608</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ΜΟΛΥΣΜΑΤΙΚΕΣ ΚΑΙ ΜΗ ΜΟΛΥΣΜΑΤΙΚΕΣ ΑΣΘΕΝΕΙΕΣ</vt:lpstr>
      <vt:lpstr>ΙΟΙ</vt:lpstr>
      <vt:lpstr>PowerPoint Presentation</vt:lpstr>
      <vt:lpstr>PowerPoint Presentation</vt:lpstr>
      <vt:lpstr>PowerPoint Presentation</vt:lpstr>
      <vt:lpstr>Πολλαπλασιασμός των ιών</vt:lpstr>
      <vt:lpstr>PowerPoint Presentation</vt:lpstr>
      <vt:lpstr>PowerPoint Presentation</vt:lpstr>
      <vt:lpstr>PowerPoint Presentation</vt:lpstr>
      <vt:lpstr>Μόλυνση - Λοίμωξη</vt:lpstr>
      <vt:lpstr>PowerPoint Presentation</vt:lpstr>
      <vt:lpstr>Μετάδοση παθογόνων οργανισμών</vt:lpstr>
      <vt:lpstr>PowerPoint Presentation</vt:lpstr>
      <vt:lpstr>PowerPoint Presentation</vt:lpstr>
      <vt:lpstr>PowerPoint Presentation</vt:lpstr>
      <vt:lpstr>PowerPoint Presentation</vt:lpstr>
      <vt:lpstr>PowerPoint Presentation</vt:lpstr>
      <vt:lpstr>Σεξουαλικώς μεταδιδόμενα νοσήματα</vt:lpstr>
      <vt:lpstr>Συνήθη σεξουαλικώς μεταδιδόμενα νοσήματα </vt:lpstr>
      <vt:lpstr>Σύφιλη</vt:lpstr>
      <vt:lpstr>Γονοκοκκική ουρηθρίτιδα (γονόρροια)</vt:lpstr>
      <vt:lpstr>Λοίμωξη από ιούς  (HPV - Human papilloma virus) των ανθρωπίνων θηλωμάτων</vt:lpstr>
      <vt:lpstr>Λοιμώξεις από χλαμύδια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ΟΜΟΙΟΣΤΑΣΗ</dc:title>
  <dc:creator>Mikis</dc:creator>
  <cp:lastModifiedBy>Mikis</cp:lastModifiedBy>
  <cp:revision>107</cp:revision>
  <cp:lastPrinted>2017-10-02T14:06:26Z</cp:lastPrinted>
  <dcterms:created xsi:type="dcterms:W3CDTF">2017-08-22T21:19:01Z</dcterms:created>
  <dcterms:modified xsi:type="dcterms:W3CDTF">2018-05-04T18:11:58Z</dcterms:modified>
</cp:coreProperties>
</file>