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7" d="100"/>
          <a:sy n="117" d="100"/>
        </p:scale>
        <p:origin x="-1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876" y="349853"/>
            <a:ext cx="9144000" cy="1556065"/>
          </a:xfrm>
        </p:spPr>
        <p:txBody>
          <a:bodyPr>
            <a:normAutofit/>
          </a:bodyPr>
          <a:lstStyle/>
          <a:p>
            <a:r>
              <a:rPr lang="el-GR" sz="7200" b="1" dirty="0" smtClean="0"/>
              <a:t>ΝΕΥΡΙΚΟ</a:t>
            </a:r>
            <a:endParaRPr lang="en-GB" sz="7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935" y="2015463"/>
            <a:ext cx="5853793" cy="3658621"/>
          </a:xfrm>
          <a:prstGeom prst="rect">
            <a:avLst/>
          </a:prstGeom>
        </p:spPr>
      </p:pic>
    </p:spTree>
    <p:extLst>
      <p:ext uri="{BB962C8B-B14F-4D97-AF65-F5344CB8AC3E}">
        <p14:creationId xmlns:p14="http://schemas.microsoft.com/office/powerpoint/2010/main" val="112868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p:spPr>
        <p:txBody>
          <a:bodyPr>
            <a:normAutofit lnSpcReduction="10000"/>
          </a:bodyPr>
          <a:lstStyle/>
          <a:p>
            <a:r>
              <a:rPr lang="el-GR" dirty="0"/>
              <a:t>Ανάλογα με τη λειτουργία τους, οι νευρώνες διακρίνονται σε </a:t>
            </a:r>
            <a:r>
              <a:rPr lang="el-GR" b="1" dirty="0"/>
              <a:t>αισθητικούς, κινητικούς </a:t>
            </a:r>
            <a:r>
              <a:rPr lang="el-GR" dirty="0"/>
              <a:t>και</a:t>
            </a:r>
            <a:r>
              <a:rPr lang="el-GR" b="1" dirty="0"/>
              <a:t> ενδιάμεσους</a:t>
            </a:r>
            <a:r>
              <a:rPr lang="el-GR" dirty="0"/>
              <a:t>. </a:t>
            </a:r>
            <a:endParaRPr lang="el-GR" dirty="0" smtClean="0"/>
          </a:p>
          <a:p>
            <a:r>
              <a:rPr lang="el-GR" dirty="0" smtClean="0"/>
              <a:t>Οι </a:t>
            </a:r>
            <a:r>
              <a:rPr lang="el-GR" dirty="0"/>
              <a:t>αισθητικοί νευρώνες μεταφέρουν μηνύματα από την περιφέρεια προς το ΚΝΣ ενώ οι κινητικοί νευρώνες μεταφέρουν μηνύματα-εντολές από το ΚΝΣ προς τα εκτελεστικά όργανα. Οι ενδιάμεσοι νευρώνες παρεμβάλλονται μεταξύ αισθητικών και κινητικών νευρώνων. Ο ρόλος τους είναι να κατευθύνουν τα μηνύματα που προέρχονται από τους αισθητικούς νευρώνες στις κατάλληλες περιοχές του ΚΝΣ. Μεταφέρουν επίσης τα μηνύματα από περιοχή σε περιοχή του ΚΝΣ και τελικά στους κατάλληλους κινητικούς νευρώνες. </a:t>
            </a:r>
            <a:endParaRPr lang="el-GR" dirty="0" smtClean="0"/>
          </a:p>
          <a:p>
            <a:r>
              <a:rPr lang="el-GR" dirty="0" smtClean="0"/>
              <a:t>Οι  </a:t>
            </a:r>
            <a:r>
              <a:rPr lang="el-GR" dirty="0"/>
              <a:t>νευρικές ώσεις είναι στην ουσία ηλεκτρικά μηνύματα τα οποία παράγονται στην πλασματική μεμβράνη των νευρώνων. Για να γίνει κατανοητός ο τρόπος με τον οποίο παράγονται και διαδίδονται οι νευρικές ώσεις, είναι απαραίτητο να εξετάσουμε τις ηλεκτρικές ιδιότητες των πλασματικών μεμβρανών.  </a:t>
            </a:r>
            <a:endParaRPr lang="en-GB" dirty="0"/>
          </a:p>
        </p:txBody>
      </p:sp>
    </p:spTree>
    <p:extLst>
      <p:ext uri="{BB962C8B-B14F-4D97-AF65-F5344CB8AC3E}">
        <p14:creationId xmlns:p14="http://schemas.microsoft.com/office/powerpoint/2010/main" val="77711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757"/>
            <a:ext cx="10515600" cy="5344206"/>
          </a:xfrm>
        </p:spPr>
        <p:txBody>
          <a:bodyPr>
            <a:normAutofit fontScale="85000" lnSpcReduction="10000"/>
          </a:bodyPr>
          <a:lstStyle/>
          <a:p>
            <a:r>
              <a:rPr lang="el-GR" dirty="0"/>
              <a:t>Στις μπαταρίες γίνεται διαχωρισμός των ηλεκτρικών φορτίων μεταξύ των δύο πόλων με αποτέλεσμα να δημιουργείται διαφορά δυναμικού μεταξύ των πόλων εκ των οποίων ο ένας είναι θετικός και ο άλλος αρνητικός. </a:t>
            </a:r>
            <a:endParaRPr lang="en-GB" dirty="0"/>
          </a:p>
          <a:p>
            <a:r>
              <a:rPr lang="el-GR" dirty="0" smtClean="0"/>
              <a:t>Με </a:t>
            </a:r>
            <a:r>
              <a:rPr lang="el-GR" dirty="0"/>
              <a:t>τον ίδιο τρόπο, παρατηρείται διαφορά δυναμικού κατά μήκος των πλασματικών μεμβρανών. Το μέρος της μεμβράνης που είναι εκτεθειμένο στο κυτταρόπλασμα αποτελεί τον αρνητικό πόλο και η πλευρά που είναι σε επαφή με το </a:t>
            </a:r>
            <a:r>
              <a:rPr lang="el-GR" dirty="0" err="1"/>
              <a:t>εξωκυττάριο</a:t>
            </a:r>
            <a:r>
              <a:rPr lang="el-GR" dirty="0"/>
              <a:t> υγρό αποτελεί το θετικό πόλο. </a:t>
            </a:r>
            <a:endParaRPr lang="en-GB" dirty="0"/>
          </a:p>
          <a:p>
            <a:r>
              <a:rPr lang="el-GR" dirty="0" smtClean="0"/>
              <a:t>Αυτή </a:t>
            </a:r>
            <a:r>
              <a:rPr lang="el-GR" dirty="0"/>
              <a:t>η διαφορά δυναμικού ονομάζεται </a:t>
            </a:r>
            <a:r>
              <a:rPr lang="el-GR" b="1" dirty="0"/>
              <a:t>δυναμικό μεμβράνης</a:t>
            </a:r>
            <a:r>
              <a:rPr lang="el-GR" dirty="0"/>
              <a:t> και σε ένα νευρώνα που βρίσκεται σε ηρεμία (δεν παράγει ώσεις) ονομάζεται </a:t>
            </a:r>
            <a:r>
              <a:rPr lang="el-GR" b="1" dirty="0"/>
              <a:t>δυναμικό ηρεμίας</a:t>
            </a:r>
            <a:r>
              <a:rPr lang="el-GR" dirty="0"/>
              <a:t>. Η μονάδα μέτρησης διαφοράς δυναμικού είναι τα </a:t>
            </a:r>
            <a:r>
              <a:rPr lang="en-US" dirty="0"/>
              <a:t>volts</a:t>
            </a:r>
            <a:r>
              <a:rPr lang="el-GR" dirty="0"/>
              <a:t> και οι μπαταρίες συχνά έχουν διαφορά δυναμικού της τάξης των 12 </a:t>
            </a:r>
            <a:r>
              <a:rPr lang="en-US" dirty="0"/>
              <a:t>volts</a:t>
            </a:r>
            <a:r>
              <a:rPr lang="el-GR" dirty="0"/>
              <a:t>.</a:t>
            </a:r>
            <a:endParaRPr lang="en-GB" dirty="0"/>
          </a:p>
          <a:p>
            <a:r>
              <a:rPr lang="el-GR" dirty="0" smtClean="0"/>
              <a:t>Στα </a:t>
            </a:r>
            <a:r>
              <a:rPr lang="el-GR" dirty="0"/>
              <a:t>κύτταρα, η διαφορά δυναμικού είναι πολύ πιο μικρή. Το δυναμικό ηρεμίας των νευρώνων είναι συνήθως περί τα 70</a:t>
            </a:r>
            <a:r>
              <a:rPr lang="en-US" dirty="0"/>
              <a:t>mV</a:t>
            </a:r>
            <a:r>
              <a:rPr lang="el-GR" dirty="0"/>
              <a:t> (χιλιοστά του </a:t>
            </a:r>
            <a:r>
              <a:rPr lang="en-US" dirty="0"/>
              <a:t>volt</a:t>
            </a:r>
            <a:r>
              <a:rPr lang="el-GR" dirty="0"/>
              <a:t>) ή 0,07</a:t>
            </a:r>
            <a:r>
              <a:rPr lang="en-US" dirty="0"/>
              <a:t>V</a:t>
            </a:r>
            <a:r>
              <a:rPr lang="el-GR" dirty="0"/>
              <a:t>. </a:t>
            </a:r>
            <a:endParaRPr lang="en-GB" dirty="0"/>
          </a:p>
          <a:p>
            <a:r>
              <a:rPr lang="el-GR" dirty="0"/>
              <a:t>Για να δείξουμε ότι το εσωτερικό της μεμβράνης είναι </a:t>
            </a:r>
            <a:r>
              <a:rPr lang="el-GR" dirty="0" err="1"/>
              <a:t>ηλεκτροαρνητικότερο</a:t>
            </a:r>
            <a:r>
              <a:rPr lang="el-GR" dirty="0"/>
              <a:t> σε σχέση με το εξωτερικό, το δυναμικό ηρεμίας γράφεται ως  –70</a:t>
            </a:r>
            <a:r>
              <a:rPr lang="en-US" dirty="0"/>
              <a:t>mV</a:t>
            </a:r>
            <a:r>
              <a:rPr lang="el-GR" dirty="0"/>
              <a:t>.    </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77396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899"/>
          </a:xfrm>
        </p:spPr>
        <p:txBody>
          <a:bodyPr/>
          <a:lstStyle/>
          <a:p>
            <a:r>
              <a:rPr lang="el-GR" b="1" dirty="0" smtClean="0"/>
              <a:t>Δυναμικό μεμβράνης</a:t>
            </a:r>
            <a:endParaRPr lang="en-GB" b="1" dirty="0"/>
          </a:p>
        </p:txBody>
      </p:sp>
      <p:sp>
        <p:nvSpPr>
          <p:cNvPr id="3" name="Content Placeholder 2"/>
          <p:cNvSpPr>
            <a:spLocks noGrp="1"/>
          </p:cNvSpPr>
          <p:nvPr>
            <p:ph idx="1"/>
          </p:nvPr>
        </p:nvSpPr>
        <p:spPr>
          <a:xfrm>
            <a:off x="838200" y="1454227"/>
            <a:ext cx="10515600" cy="4722736"/>
          </a:xfrm>
        </p:spPr>
        <p:txBody>
          <a:bodyPr>
            <a:normAutofit fontScale="85000" lnSpcReduction="20000"/>
          </a:bodyPr>
          <a:lstStyle/>
          <a:p>
            <a:pPr marL="0" indent="0">
              <a:buNone/>
            </a:pPr>
            <a:r>
              <a:rPr lang="el-GR" dirty="0"/>
              <a:t>Τρεις είναι οι παράγοντες που διαμορφώνουν το δυναμικό μεμβράνης: </a:t>
            </a:r>
            <a:endParaRPr lang="en-GB" dirty="0"/>
          </a:p>
          <a:p>
            <a:pPr marL="0" indent="0">
              <a:buNone/>
            </a:pPr>
            <a:endParaRPr lang="en-GB" dirty="0"/>
          </a:p>
          <a:p>
            <a:pPr lvl="0"/>
            <a:r>
              <a:rPr lang="el-GR" dirty="0"/>
              <a:t>Η δράση των αντλιών ιόντων νατρίου και καλίου.</a:t>
            </a:r>
            <a:endParaRPr lang="en-GB" dirty="0"/>
          </a:p>
          <a:p>
            <a:pPr lvl="0"/>
            <a:r>
              <a:rPr lang="el-GR" dirty="0"/>
              <a:t>Η διαφορά στη διαπερατότητα της μεμβράνης στα διάφορα ιόντα</a:t>
            </a:r>
            <a:r>
              <a:rPr lang="el-GR" dirty="0" smtClean="0"/>
              <a:t>. Η μεμβράνη είναι κατά πολύ πιο διαπερατή στα Κ</a:t>
            </a:r>
            <a:r>
              <a:rPr lang="el-GR" baseline="30000" dirty="0" smtClean="0"/>
              <a:t>+</a:t>
            </a:r>
            <a:r>
              <a:rPr lang="el-GR" dirty="0" smtClean="0"/>
              <a:t> που μεταφέρονται έξω.</a:t>
            </a:r>
            <a:endParaRPr lang="en-GB" dirty="0"/>
          </a:p>
          <a:p>
            <a:pPr lvl="0"/>
            <a:r>
              <a:rPr lang="el-GR" dirty="0"/>
              <a:t>Η παρουσία αρνητικά φορτισμένων ιόντων στο εσωτερικό των κυττάρων τα οποία λόγω μεγέθους δεν μπορούν να εξέλθουν του κυττάρου.</a:t>
            </a:r>
            <a:endParaRPr lang="en-GB" dirty="0"/>
          </a:p>
          <a:p>
            <a:pPr marL="0" indent="0">
              <a:buNone/>
            </a:pPr>
            <a:r>
              <a:rPr lang="el-GR" dirty="0"/>
              <a:t> </a:t>
            </a:r>
            <a:endParaRPr lang="en-GB" dirty="0"/>
          </a:p>
          <a:p>
            <a:pPr marL="0" indent="0">
              <a:buNone/>
            </a:pPr>
            <a:r>
              <a:rPr lang="el-GR" dirty="0"/>
              <a:t>Οι τρεις πιο πάνω παράγοντες επικρατούν σε όλα τα κύτταρα και το αποτέλεσμα είναι όλα τα κύτταρα να διαθέτουν δυναμικό μεμβράνης. Οι αντλίες </a:t>
            </a:r>
            <a:r>
              <a:rPr lang="en-US" dirty="0"/>
              <a:t>Na</a:t>
            </a:r>
            <a:r>
              <a:rPr lang="el-GR" baseline="30000" dirty="0"/>
              <a:t>+</a:t>
            </a:r>
            <a:r>
              <a:rPr lang="el-GR" dirty="0"/>
              <a:t> και </a:t>
            </a:r>
            <a:r>
              <a:rPr lang="en-US" dirty="0"/>
              <a:t>K</a:t>
            </a:r>
            <a:r>
              <a:rPr lang="el-GR" baseline="30000" dirty="0"/>
              <a:t>+</a:t>
            </a:r>
            <a:r>
              <a:rPr lang="el-GR" dirty="0"/>
              <a:t> μεταφέρουν 3 ιόντα νατρίου έξω από το κύτταρο ενώ μεταφέρουν 2 ιόντα καλίου μέσα στο κύτταρο. Η μεταφορά είναι ενεργητική και το αποτέλεσμα των αντλιών αυτών είναι να γίνεται άνιση κατανομή αυτών των ιόντων και το εσωτερικό των κυττάρων να διαθέτει λιγότερα θετικά φορτία από το εξωτερικό των κυττάρων. </a:t>
            </a:r>
            <a:endParaRPr lang="en-GB" dirty="0"/>
          </a:p>
          <a:p>
            <a:endParaRPr lang="en-GB" dirty="0"/>
          </a:p>
        </p:txBody>
      </p:sp>
    </p:spTree>
    <p:extLst>
      <p:ext uri="{BB962C8B-B14F-4D97-AF65-F5344CB8AC3E}">
        <p14:creationId xmlns:p14="http://schemas.microsoft.com/office/powerpoint/2010/main" val="29771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19" y="389585"/>
            <a:ext cx="6257713" cy="616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74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9995"/>
            <a:ext cx="10515600" cy="5526968"/>
          </a:xfrm>
        </p:spPr>
        <p:txBody>
          <a:bodyPr>
            <a:normAutofit fontScale="92500" lnSpcReduction="20000"/>
          </a:bodyPr>
          <a:lstStyle/>
          <a:p>
            <a:r>
              <a:rPr lang="el-GR" dirty="0"/>
              <a:t>Οι αντλίες </a:t>
            </a:r>
            <a:r>
              <a:rPr lang="en-US" dirty="0"/>
              <a:t>Na</a:t>
            </a:r>
            <a:r>
              <a:rPr lang="el-GR" baseline="30000" dirty="0"/>
              <a:t>+</a:t>
            </a:r>
            <a:r>
              <a:rPr lang="el-GR" dirty="0"/>
              <a:t> και </a:t>
            </a:r>
            <a:r>
              <a:rPr lang="en-US" dirty="0"/>
              <a:t>K</a:t>
            </a:r>
            <a:r>
              <a:rPr lang="el-GR" baseline="30000" dirty="0"/>
              <a:t>+ </a:t>
            </a:r>
            <a:r>
              <a:rPr lang="el-GR" dirty="0"/>
              <a:t>ενισχύουν το αποτέλεσμα της παρουσίας των ανιόντων στο εσωτερικό των κυττάρων. Τα ανιόντα αυτά δεν μπορούν, λόγω μεγέθους, να εγκαταλείψουν το κύτταρο, αλλά ελκύουν κατιόντα από το εξωτερικό περιβάλλον. </a:t>
            </a:r>
            <a:endParaRPr lang="el-GR" dirty="0" smtClean="0"/>
          </a:p>
          <a:p>
            <a:r>
              <a:rPr lang="el-GR" dirty="0" smtClean="0"/>
              <a:t>Η </a:t>
            </a:r>
            <a:r>
              <a:rPr lang="el-GR" dirty="0"/>
              <a:t>πλασματική μεμβράνη δεν παρουσιάζει την ίδια διαπερατότητα στα κατιόντα. Για παράδειγμα, η πλασματική μεμβράνη ενός νευρώνα που βρίσκεται σε ηρεμία είναι κατά πολύ πιο διαπερατή στα </a:t>
            </a:r>
            <a:r>
              <a:rPr lang="en-US" dirty="0"/>
              <a:t>K</a:t>
            </a:r>
            <a:r>
              <a:rPr lang="el-GR" baseline="30000" dirty="0"/>
              <a:t>+ </a:t>
            </a:r>
            <a:r>
              <a:rPr lang="el-GR" dirty="0"/>
              <a:t>παρά σε οποιαδήποτε άλλα κατιόντα και το αποτέλεσμα αυτής της προτίμησης της μεμβράνης προς τα ιόντα καλίου είναι να παρατηρείται ισχυρή έλξη των ιόντων αυτών προς το εσωτερικό των κυττάρων. Είναι γι’ αυτούς ακριβώς τους λόγους που η συγκέντρωση των ιόντων καλίου στο εσωτερικό είναι κατά 30 φορές μεγαλύτερη από τη συγκέντρωση των ιόντων αυτών στο εξωτερικό των κυττάρων. </a:t>
            </a:r>
            <a:endParaRPr lang="el-GR" dirty="0" smtClean="0"/>
          </a:p>
          <a:p>
            <a:r>
              <a:rPr lang="el-GR" dirty="0" smtClean="0"/>
              <a:t>Και </a:t>
            </a:r>
            <a:r>
              <a:rPr lang="el-GR" dirty="0"/>
              <a:t>άλλα κατιόντα, πέραν των ιόντων καλίου, μπορούν να περάσουν στο εσωτερικό των κυττάρων αλλά ο ρυθμός με τον οποίο περνούν είναι σχετικά πολύ αργός. Το </a:t>
            </a:r>
            <a:r>
              <a:rPr lang="el-GR" dirty="0" smtClean="0"/>
              <a:t>σχήμα στην επόμενη διαφάνεια παρουσιάζει </a:t>
            </a:r>
            <a:r>
              <a:rPr lang="el-GR" dirty="0"/>
              <a:t>περιληπτικά τον τρόπο δημιουργίας του δυναμικού ηρεμίας.</a:t>
            </a:r>
            <a:endParaRPr lang="en-GB" dirty="0"/>
          </a:p>
        </p:txBody>
      </p:sp>
    </p:spTree>
    <p:extLst>
      <p:ext uri="{BB962C8B-B14F-4D97-AF65-F5344CB8AC3E}">
        <p14:creationId xmlns:p14="http://schemas.microsoft.com/office/powerpoint/2010/main" val="3801394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55" y="3752192"/>
            <a:ext cx="11855669" cy="3105807"/>
          </a:xfrm>
        </p:spPr>
        <p:txBody>
          <a:bodyPr>
            <a:noAutofit/>
          </a:bodyPr>
          <a:lstStyle/>
          <a:p>
            <a:pPr marL="0" indent="0">
              <a:buNone/>
            </a:pPr>
            <a:r>
              <a:rPr lang="en-GB" sz="2000" dirty="0"/>
              <a:t>Τα </a:t>
            </a:r>
            <a:r>
              <a:rPr lang="el-GR" sz="2000" dirty="0" smtClean="0"/>
              <a:t>ενδοκυτταρικά</a:t>
            </a:r>
            <a:r>
              <a:rPr lang="en-GB" sz="2000" dirty="0" smtClean="0"/>
              <a:t> </a:t>
            </a:r>
            <a:r>
              <a:rPr lang="en-GB" sz="2000" dirty="0"/>
              <a:t>και εξωκυτταρικά υγρά έχουν διαφορετική ιοντική σύνθεση. </a:t>
            </a:r>
            <a:r>
              <a:rPr lang="el-GR" sz="2000" dirty="0" smtClean="0"/>
              <a:t>Στο σχήμα</a:t>
            </a:r>
            <a:r>
              <a:rPr lang="en-GB" sz="2000" dirty="0" smtClean="0"/>
              <a:t> φαίνονται</a:t>
            </a:r>
            <a:r>
              <a:rPr lang="en-GB" sz="2000" dirty="0"/>
              <a:t>, κατά προσέγγιση, οι συγκεντρώσεις των ιόντων νατρίου, καλίου, χλωρίου και άλλων ανιόντων. Τα </a:t>
            </a:r>
            <a:r>
              <a:rPr lang="el-GR" sz="2000" dirty="0" smtClean="0"/>
              <a:t>ιόντα</a:t>
            </a:r>
            <a:r>
              <a:rPr lang="en-GB" sz="2000" dirty="0" smtClean="0"/>
              <a:t> </a:t>
            </a:r>
            <a:r>
              <a:rPr lang="en-GB" sz="2000" dirty="0"/>
              <a:t>καλίου διαχέονται έξω από το κύτταρο μέσα από πύλες πρωτεϊνικών καναλιών της μεμβράνης, όχι όμως και τα ανιόντα, λόγω του μεγέθους των. </a:t>
            </a:r>
            <a:r>
              <a:rPr lang="el-GR" sz="2000" dirty="0" smtClean="0"/>
              <a:t>Έτσι</a:t>
            </a:r>
            <a:r>
              <a:rPr lang="en-GB" sz="2000" dirty="0" smtClean="0"/>
              <a:t>, </a:t>
            </a:r>
            <a:r>
              <a:rPr lang="el-GR" sz="2000" dirty="0" smtClean="0"/>
              <a:t>το</a:t>
            </a:r>
            <a:r>
              <a:rPr lang="en-GB" sz="2000" dirty="0" smtClean="0"/>
              <a:t> </a:t>
            </a:r>
            <a:r>
              <a:rPr lang="el-GR" sz="2000" dirty="0" smtClean="0"/>
              <a:t>εσωτερικό</a:t>
            </a:r>
            <a:r>
              <a:rPr lang="en-GB" sz="2000" dirty="0" smtClean="0"/>
              <a:t> </a:t>
            </a:r>
            <a:r>
              <a:rPr lang="el-GR" sz="2000" dirty="0" smtClean="0"/>
              <a:t>των</a:t>
            </a:r>
            <a:r>
              <a:rPr lang="en-GB" sz="2000" dirty="0" smtClean="0"/>
              <a:t> </a:t>
            </a:r>
            <a:r>
              <a:rPr lang="el-GR" sz="2000" dirty="0" smtClean="0"/>
              <a:t>κυττάρων</a:t>
            </a:r>
            <a:r>
              <a:rPr lang="en-GB" sz="2000" dirty="0" smtClean="0"/>
              <a:t> </a:t>
            </a:r>
            <a:r>
              <a:rPr lang="el-GR" sz="2000" dirty="0" smtClean="0"/>
              <a:t>αναπτύσσει</a:t>
            </a:r>
            <a:r>
              <a:rPr lang="en-GB" sz="2000" dirty="0" smtClean="0"/>
              <a:t> </a:t>
            </a:r>
            <a:r>
              <a:rPr lang="el-GR" sz="2000" dirty="0" smtClean="0"/>
              <a:t>αρνητικό φορτίο.</a:t>
            </a:r>
            <a:r>
              <a:rPr lang="en-GB" sz="2000" dirty="0" smtClean="0"/>
              <a:t> </a:t>
            </a:r>
            <a:endParaRPr lang="el-GR" sz="2000" dirty="0" smtClean="0"/>
          </a:p>
          <a:p>
            <a:pPr marL="0" indent="0">
              <a:buNone/>
            </a:pPr>
            <a:r>
              <a:rPr lang="el-GR" sz="2000" dirty="0" smtClean="0"/>
              <a:t>Παρατηρείται</a:t>
            </a:r>
            <a:r>
              <a:rPr lang="en-GB" sz="2000" dirty="0" smtClean="0"/>
              <a:t>, </a:t>
            </a:r>
            <a:r>
              <a:rPr lang="en-GB" sz="2000" dirty="0"/>
              <a:t>λοιπόν, μια σταθερή μεταφορά ιόντων καλίου, με διάχυση, έξω από το κύτταρο </a:t>
            </a:r>
            <a:r>
              <a:rPr lang="en-GB" sz="2000" dirty="0" smtClean="0"/>
              <a:t>και ταυτόχρονα</a:t>
            </a:r>
            <a:r>
              <a:rPr lang="el-GR" sz="2000" dirty="0" smtClean="0"/>
              <a:t> μικρή</a:t>
            </a:r>
            <a:r>
              <a:rPr lang="en-GB" sz="2000" dirty="0" smtClean="0"/>
              <a:t> </a:t>
            </a:r>
            <a:r>
              <a:rPr lang="en-GB" sz="2000" dirty="0"/>
              <a:t>διάχυση ιόντων νατρίου από έξω προς το εσωτερικό των κυττάρων. Η </a:t>
            </a:r>
            <a:r>
              <a:rPr lang="el-GR" sz="2000" dirty="0" smtClean="0"/>
              <a:t>διαφορά</a:t>
            </a:r>
            <a:r>
              <a:rPr lang="en-GB" sz="2000" dirty="0" smtClean="0"/>
              <a:t> </a:t>
            </a:r>
            <a:r>
              <a:rPr lang="en-GB" sz="2000" dirty="0"/>
              <a:t>πάχους στα δυο βέλη του σχεδιαγράμματος αντικατοπτρίζει τη σχετική διαπερατότητα της πλασματικής μεμβράνης στα ιόντα νατρίου και καλίου. Η </a:t>
            </a:r>
            <a:r>
              <a:rPr lang="el-GR" sz="2000" dirty="0" smtClean="0"/>
              <a:t>αποκατάσταση της</a:t>
            </a:r>
            <a:r>
              <a:rPr lang="en-GB" sz="2000" dirty="0" smtClean="0"/>
              <a:t> </a:t>
            </a:r>
            <a:r>
              <a:rPr lang="en-GB" sz="2000" dirty="0"/>
              <a:t>ισορροπίας που τελικά θα επέφερε η διάχυση δεν επιτυγχάνεται, λόγω της δράσης της αντλίας ιόντων νατρίου / καλίου, η οποία βέβαια είναι ενεργητική διαδικασία και στηρίζεται στη χρησιμοποίηση ΑΤΡ (mM = χιλιοστό του mole.)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44" y="192381"/>
            <a:ext cx="7760692" cy="341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880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297" y="1228298"/>
            <a:ext cx="7981966" cy="453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85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627960"/>
            <a:ext cx="4144811" cy="5475383"/>
          </a:xfrm>
        </p:spPr>
        <p:txBody>
          <a:bodyPr>
            <a:normAutofit lnSpcReduction="10000"/>
          </a:bodyPr>
          <a:lstStyle/>
          <a:p>
            <a:pPr marL="0" indent="0">
              <a:buNone/>
            </a:pPr>
            <a:r>
              <a:rPr lang="el-GR" sz="2400" dirty="0"/>
              <a:t>Το δυναμικό ηρεμίας μπορεί να μετρηθεί χρησιμοποιώντας παλμογράφο και δύο ηλεκτρόδια, ένα τοποθετημένο στο </a:t>
            </a:r>
            <a:r>
              <a:rPr lang="el-GR" sz="2400" dirty="0" err="1"/>
              <a:t>νευράξονα</a:t>
            </a:r>
            <a:r>
              <a:rPr lang="el-GR" sz="2400" dirty="0"/>
              <a:t> του νευρώνα και ένα στο </a:t>
            </a:r>
            <a:r>
              <a:rPr lang="el-GR" sz="2400" dirty="0" err="1"/>
              <a:t>εξωκυττάριο</a:t>
            </a:r>
            <a:r>
              <a:rPr lang="el-GR" sz="2400" dirty="0"/>
              <a:t> περιβάλλον του νευρώνα. </a:t>
            </a:r>
            <a:endParaRPr lang="el-GR" sz="2400" dirty="0" smtClean="0"/>
          </a:p>
          <a:p>
            <a:pPr marL="0" indent="0">
              <a:buNone/>
            </a:pPr>
            <a:r>
              <a:rPr lang="el-GR" sz="2400" dirty="0" smtClean="0"/>
              <a:t>Το </a:t>
            </a:r>
            <a:r>
              <a:rPr lang="el-GR" sz="2400" dirty="0"/>
              <a:t>δυναμικό ηρεμίας μπορεί να διαφοροποιηθεί ως αποτέλεσμα ερεθίσματος. Αν γίνει θετικότερο, για παράδειγμα από –70</a:t>
            </a:r>
            <a:r>
              <a:rPr lang="en-US" sz="2400" dirty="0"/>
              <a:t>mV</a:t>
            </a:r>
            <a:r>
              <a:rPr lang="el-GR" sz="2400" dirty="0"/>
              <a:t> γίνει –50</a:t>
            </a:r>
            <a:r>
              <a:rPr lang="en-US" sz="2400" dirty="0"/>
              <a:t>mV</a:t>
            </a:r>
            <a:r>
              <a:rPr lang="el-GR" sz="2400" dirty="0"/>
              <a:t>, τότε έχουμε </a:t>
            </a:r>
            <a:r>
              <a:rPr lang="el-GR" sz="2400" b="1" dirty="0" err="1"/>
              <a:t>εκπόλωση</a:t>
            </a:r>
            <a:r>
              <a:rPr lang="el-GR" sz="2400" dirty="0"/>
              <a:t>, ενώ αν γίνει αρνητικότερο (π.χ. από -70</a:t>
            </a:r>
            <a:r>
              <a:rPr lang="en-GB" sz="2400" dirty="0"/>
              <a:t>mV</a:t>
            </a:r>
            <a:r>
              <a:rPr lang="el-GR" sz="2400" dirty="0"/>
              <a:t> γίνει -80 </a:t>
            </a:r>
            <a:r>
              <a:rPr lang="en-GB" sz="2400" dirty="0"/>
              <a:t>mV</a:t>
            </a:r>
            <a:r>
              <a:rPr lang="el-GR" sz="2400" dirty="0"/>
              <a:t>), τότε έχουμε </a:t>
            </a:r>
            <a:r>
              <a:rPr lang="el-GR" sz="2400" b="1" dirty="0" err="1"/>
              <a:t>υπερπόλωση</a:t>
            </a:r>
            <a:r>
              <a:rPr lang="el-GR" sz="2400" b="1" dirty="0"/>
              <a:t>.</a:t>
            </a: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289" y="569299"/>
            <a:ext cx="6695955" cy="553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980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1983"/>
          </a:xfrm>
        </p:spPr>
        <p:txBody>
          <a:bodyPr/>
          <a:lstStyle/>
          <a:p>
            <a:r>
              <a:rPr lang="el-GR" b="1" dirty="0"/>
              <a:t>Η νευρική ώση</a:t>
            </a:r>
            <a:endParaRPr lang="en-GB" b="1" dirty="0"/>
          </a:p>
        </p:txBody>
      </p:sp>
      <p:sp>
        <p:nvSpPr>
          <p:cNvPr id="3" name="Content Placeholder 2"/>
          <p:cNvSpPr>
            <a:spLocks noGrp="1"/>
          </p:cNvSpPr>
          <p:nvPr>
            <p:ph idx="1"/>
          </p:nvPr>
        </p:nvSpPr>
        <p:spPr>
          <a:xfrm>
            <a:off x="661012" y="1487277"/>
            <a:ext cx="10873648" cy="4175393"/>
          </a:xfrm>
        </p:spPr>
        <p:txBody>
          <a:bodyPr/>
          <a:lstStyle/>
          <a:p>
            <a:r>
              <a:rPr lang="el-GR" dirty="0"/>
              <a:t>Τα νευρικά και τα μυϊκά κύτταρα είναι κύτταρα ηλεκτρικά </a:t>
            </a:r>
            <a:r>
              <a:rPr lang="el-GR" b="1" dirty="0" err="1"/>
              <a:t>διεγέρσιμα</a:t>
            </a:r>
            <a:r>
              <a:rPr lang="el-GR" dirty="0"/>
              <a:t>. Τα κανάλια μέσα από τα οποία περνούν τα ιόντα νατρίου και καλίου διαθέτουν «πύλες» που ανοίγουν ή κλείνουν τους πόρους των καναλιών. </a:t>
            </a:r>
            <a:endParaRPr lang="el-GR" dirty="0" smtClean="0"/>
          </a:p>
          <a:p>
            <a:r>
              <a:rPr lang="el-GR" dirty="0" smtClean="0"/>
              <a:t>Αν </a:t>
            </a:r>
            <a:r>
              <a:rPr lang="el-GR" dirty="0"/>
              <a:t>θα ανοίξουν ή αν θα κλείσουν οι πύλες αυτό εξαρτάται από το δυναμικό μεμβράνης. Όταν το κύτταρο βρίσκεται σε ηρεμία, οι πύλες </a:t>
            </a:r>
            <a:r>
              <a:rPr lang="en-GB" dirty="0"/>
              <a:t>Na</a:t>
            </a:r>
            <a:r>
              <a:rPr lang="el-GR" baseline="30000" dirty="0"/>
              <a:t>+</a:t>
            </a:r>
            <a:r>
              <a:rPr lang="el-GR" dirty="0"/>
              <a:t> είναι κλειστές αλλά πολλές πύλες Κ</a:t>
            </a:r>
            <a:r>
              <a:rPr lang="el-GR" baseline="30000" dirty="0"/>
              <a:t>+</a:t>
            </a:r>
            <a:r>
              <a:rPr lang="el-GR" dirty="0"/>
              <a:t> είναι ανοικτές με αποτέλεσμα το κύτταρο να είναι περισσότερο διαπερατό στο Κ</a:t>
            </a:r>
            <a:r>
              <a:rPr lang="el-GR" baseline="30000" dirty="0"/>
              <a:t>+</a:t>
            </a:r>
            <a:r>
              <a:rPr lang="el-GR" dirty="0"/>
              <a:t> παρά στο </a:t>
            </a:r>
            <a:r>
              <a:rPr lang="en-GB" dirty="0"/>
              <a:t>Na</a:t>
            </a:r>
            <a:r>
              <a:rPr lang="el-GR" baseline="30000" dirty="0"/>
              <a:t>+ </a:t>
            </a:r>
            <a:r>
              <a:rPr lang="el-GR" dirty="0"/>
              <a:t>και έτσι να  δημιουργείται το δυναμικό ηρεμίας (-70</a:t>
            </a:r>
            <a:r>
              <a:rPr lang="en-GB" dirty="0"/>
              <a:t>mV</a:t>
            </a:r>
            <a:r>
              <a:rPr lang="el-GR" dirty="0"/>
              <a:t>).</a:t>
            </a:r>
            <a:endParaRPr lang="en-GB" dirty="0"/>
          </a:p>
          <a:p>
            <a:endParaRPr lang="en-GB" dirty="0"/>
          </a:p>
        </p:txBody>
      </p:sp>
    </p:spTree>
    <p:extLst>
      <p:ext uri="{BB962C8B-B14F-4D97-AF65-F5344CB8AC3E}">
        <p14:creationId xmlns:p14="http://schemas.microsoft.com/office/powerpoint/2010/main" val="2029717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6886" y="346841"/>
            <a:ext cx="3501845" cy="6227379"/>
          </a:xfrm>
        </p:spPr>
        <p:txBody>
          <a:bodyPr>
            <a:normAutofit fontScale="70000" lnSpcReduction="20000"/>
          </a:bodyPr>
          <a:lstStyle/>
          <a:p>
            <a:pPr marL="0" indent="0">
              <a:buNone/>
            </a:pPr>
            <a:r>
              <a:rPr lang="el-GR" b="1" dirty="0">
                <a:latin typeface="Arial" panose="020B0604020202020204" pitchFamily="34" charset="0"/>
                <a:cs typeface="Arial" panose="020B0604020202020204" pitchFamily="34" charset="0"/>
              </a:rPr>
              <a:t>Στο </a:t>
            </a:r>
            <a:r>
              <a:rPr lang="el-GR" b="1" dirty="0" smtClean="0">
                <a:latin typeface="Arial" panose="020B0604020202020204" pitchFamily="34" charset="0"/>
                <a:cs typeface="Arial" panose="020B0604020202020204" pitchFamily="34" charset="0"/>
              </a:rPr>
              <a:t>1</a:t>
            </a:r>
            <a:r>
              <a:rPr lang="en-US" b="1" dirty="0" smtClean="0">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τα κανάλια ιόντων νατρίου και καλίου είναι κλειστά. </a:t>
            </a:r>
            <a:endParaRPr lang="el-GR" b="1" dirty="0" smtClean="0">
              <a:latin typeface="Arial" panose="020B0604020202020204" pitchFamily="34" charset="0"/>
              <a:cs typeface="Arial" panose="020B0604020202020204" pitchFamily="34" charset="0"/>
            </a:endParaRPr>
          </a:p>
          <a:p>
            <a:pPr marL="0" indent="0">
              <a:buNone/>
            </a:pPr>
            <a:r>
              <a:rPr lang="el-GR" b="1" dirty="0" smtClean="0">
                <a:latin typeface="Arial" panose="020B0604020202020204" pitchFamily="34" charset="0"/>
                <a:cs typeface="Arial" panose="020B0604020202020204" pitchFamily="34" charset="0"/>
              </a:rPr>
              <a:t>Στο 2</a:t>
            </a:r>
            <a:r>
              <a:rPr lang="en-US" b="1" dirty="0" smtClean="0">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το ερέθισμα φτάνει την </a:t>
            </a:r>
            <a:r>
              <a:rPr lang="el-GR" b="1" dirty="0" err="1">
                <a:latin typeface="Arial" panose="020B0604020202020204" pitchFamily="34" charset="0"/>
                <a:cs typeface="Arial" panose="020B0604020202020204" pitchFamily="34" charset="0"/>
              </a:rPr>
              <a:t>κατώφλιο</a:t>
            </a:r>
            <a:r>
              <a:rPr lang="el-GR" b="1" dirty="0">
                <a:latin typeface="Arial" panose="020B0604020202020204" pitchFamily="34" charset="0"/>
                <a:cs typeface="Arial" panose="020B0604020202020204" pitchFamily="34" charset="0"/>
              </a:rPr>
              <a:t> τιμή και στο </a:t>
            </a:r>
            <a:r>
              <a:rPr lang="el-GR" b="1" dirty="0" smtClean="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παρατηρείται η φάση της </a:t>
            </a:r>
            <a:r>
              <a:rPr lang="el-GR" b="1" dirty="0" err="1">
                <a:latin typeface="Arial" panose="020B0604020202020204" pitchFamily="34" charset="0"/>
                <a:cs typeface="Arial" panose="020B0604020202020204" pitchFamily="34" charset="0"/>
              </a:rPr>
              <a:t>εκπόλωσης</a:t>
            </a:r>
            <a:r>
              <a:rPr lang="el-GR" b="1" dirty="0">
                <a:latin typeface="Arial" panose="020B0604020202020204" pitchFamily="34" charset="0"/>
                <a:cs typeface="Arial" panose="020B0604020202020204" pitchFamily="34" charset="0"/>
              </a:rPr>
              <a:t> και η δημιουργία του δυναμικού ενέργειας καθώς ανοίγουν οι πύλες των </a:t>
            </a:r>
            <a:r>
              <a:rPr lang="el-GR" b="1" dirty="0" err="1">
                <a:latin typeface="Arial" panose="020B0604020202020204" pitchFamily="34" charset="0"/>
                <a:cs typeface="Arial" panose="020B0604020202020204" pitchFamily="34" charset="0"/>
              </a:rPr>
              <a:t>Na</a:t>
            </a:r>
            <a:r>
              <a:rPr lang="el-GR" b="1" baseline="30000"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endParaRPr lang="el-GR" b="1" dirty="0" smtClean="0">
              <a:latin typeface="Arial" panose="020B0604020202020204" pitchFamily="34" charset="0"/>
              <a:cs typeface="Arial" panose="020B0604020202020204" pitchFamily="34" charset="0"/>
            </a:endParaRPr>
          </a:p>
          <a:p>
            <a:pPr marL="0" indent="0">
              <a:buNone/>
            </a:pPr>
            <a:r>
              <a:rPr lang="el-GR" b="1" dirty="0" smtClean="0">
                <a:latin typeface="Arial" panose="020B0604020202020204" pitchFamily="34" charset="0"/>
                <a:cs typeface="Arial" panose="020B0604020202020204" pitchFamily="34" charset="0"/>
              </a:rPr>
              <a:t>Στο 4</a:t>
            </a:r>
            <a:r>
              <a:rPr lang="en-US" b="1" dirty="0" smtClean="0">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παρατηρείται η φάση της </a:t>
            </a:r>
            <a:r>
              <a:rPr lang="el-GR" b="1" dirty="0" err="1">
                <a:latin typeface="Arial" panose="020B0604020202020204" pitchFamily="34" charset="0"/>
                <a:cs typeface="Arial" panose="020B0604020202020204" pitchFamily="34" charset="0"/>
              </a:rPr>
              <a:t>επαναπόλωσης</a:t>
            </a:r>
            <a:r>
              <a:rPr lang="el-GR" b="1" dirty="0">
                <a:latin typeface="Arial" panose="020B0604020202020204" pitchFamily="34" charset="0"/>
                <a:cs typeface="Arial" panose="020B0604020202020204" pitchFamily="34" charset="0"/>
              </a:rPr>
              <a:t> καθώς οι πύλες </a:t>
            </a:r>
            <a:r>
              <a:rPr lang="el-GR" b="1" dirty="0" err="1">
                <a:latin typeface="Arial" panose="020B0604020202020204" pitchFamily="34" charset="0"/>
                <a:cs typeface="Arial" panose="020B0604020202020204" pitchFamily="34" charset="0"/>
              </a:rPr>
              <a:t>Na</a:t>
            </a:r>
            <a:r>
              <a:rPr lang="el-GR" b="1" baseline="30000"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κλείνουν και ανοίγουν οι πύλες Κ</a:t>
            </a:r>
            <a:r>
              <a:rPr lang="el-GR" b="1" baseline="30000"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endParaRPr lang="el-GR" b="1" dirty="0" smtClean="0">
              <a:latin typeface="Arial" panose="020B0604020202020204" pitchFamily="34" charset="0"/>
              <a:cs typeface="Arial" panose="020B0604020202020204" pitchFamily="34" charset="0"/>
            </a:endParaRPr>
          </a:p>
          <a:p>
            <a:pPr marL="0" indent="0">
              <a:buNone/>
            </a:pPr>
            <a:r>
              <a:rPr lang="el-GR" b="1" dirty="0" smtClean="0">
                <a:latin typeface="Arial" panose="020B0604020202020204" pitchFamily="34" charset="0"/>
                <a:cs typeface="Arial" panose="020B0604020202020204" pitchFamily="34" charset="0"/>
              </a:rPr>
              <a:t>Στο 5</a:t>
            </a:r>
            <a:r>
              <a:rPr lang="en-US" b="1" dirty="0" smtClean="0">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παρατηρείται </a:t>
            </a:r>
            <a:r>
              <a:rPr lang="el-GR" b="1" dirty="0" err="1">
                <a:latin typeface="Arial" panose="020B0604020202020204" pitchFamily="34" charset="0"/>
                <a:cs typeface="Arial" panose="020B0604020202020204" pitchFamily="34" charset="0"/>
              </a:rPr>
              <a:t>υπερπόλωση</a:t>
            </a:r>
            <a:r>
              <a:rPr lang="el-GR" b="1" dirty="0">
                <a:latin typeface="Arial" panose="020B0604020202020204" pitchFamily="34" charset="0"/>
                <a:cs typeface="Arial" panose="020B0604020202020204" pitchFamily="34" charset="0"/>
              </a:rPr>
              <a:t> διότι οι πύλες Κ</a:t>
            </a:r>
            <a:r>
              <a:rPr lang="el-GR" b="1" baseline="30000"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είναι σχετικά αργές και κλείνουν λίγο μετά που κλείνουν οι πύλες </a:t>
            </a:r>
            <a:r>
              <a:rPr lang="el-GR" b="1" dirty="0" err="1">
                <a:latin typeface="Arial" panose="020B0604020202020204" pitchFamily="34" charset="0"/>
                <a:cs typeface="Arial" panose="020B0604020202020204" pitchFamily="34" charset="0"/>
              </a:rPr>
              <a:t>Na</a:t>
            </a:r>
            <a:r>
              <a:rPr lang="el-GR" b="1" baseline="30000"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Μετά από 2 </a:t>
            </a:r>
            <a:r>
              <a:rPr lang="en-US" b="1" dirty="0" err="1">
                <a:latin typeface="Arial" panose="020B0604020202020204" pitchFamily="34" charset="0"/>
                <a:cs typeface="Arial" panose="020B0604020202020204" pitchFamily="34" charset="0"/>
              </a:rPr>
              <a:t>msec</a:t>
            </a:r>
            <a:r>
              <a:rPr lang="el-GR" b="1" dirty="0">
                <a:latin typeface="Arial" panose="020B0604020202020204" pitchFamily="34" charset="0"/>
                <a:cs typeface="Arial" panose="020B0604020202020204" pitchFamily="34" charset="0"/>
              </a:rPr>
              <a:t> αποκαθίσταται το δυναμικό ηρεμίας και το σύστημα μπορεί να ανταποκριθεί στο επόμενο ερέθισμα.            </a:t>
            </a:r>
            <a:endParaRPr lang="en-GB" b="1" i="1" dirty="0">
              <a:latin typeface="Arial" panose="020B0604020202020204" pitchFamily="34" charset="0"/>
              <a:cs typeface="Arial" panose="020B0604020202020204" pitchFamily="34" charset="0"/>
            </a:endParaRP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48" y="174401"/>
            <a:ext cx="7293166" cy="616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79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953"/>
            <a:ext cx="10515600" cy="819806"/>
          </a:xfrm>
        </p:spPr>
        <p:txBody>
          <a:bodyPr/>
          <a:lstStyle/>
          <a:p>
            <a:r>
              <a:rPr lang="el-GR" b="1" dirty="0"/>
              <a:t>ΝΕΥΡΙΚΟ ΣΥΣΤΗΜΑ</a:t>
            </a:r>
            <a:endParaRPr lang="en-GB" b="1" dirty="0"/>
          </a:p>
        </p:txBody>
      </p:sp>
      <p:pic>
        <p:nvPicPr>
          <p:cNvPr id="6" name="Picture 5"/>
          <p:cNvPicPr>
            <a:picLocks noChangeAspect="1"/>
          </p:cNvPicPr>
          <p:nvPr/>
        </p:nvPicPr>
        <p:blipFill>
          <a:blip r:embed="rId2"/>
          <a:stretch>
            <a:fillRect/>
          </a:stretch>
        </p:blipFill>
        <p:spPr>
          <a:xfrm>
            <a:off x="838200" y="1200150"/>
            <a:ext cx="8143946" cy="5498438"/>
          </a:xfrm>
          <a:prstGeom prst="rect">
            <a:avLst/>
          </a:prstGeom>
        </p:spPr>
      </p:pic>
      <p:sp>
        <p:nvSpPr>
          <p:cNvPr id="7" name="TextBox 6"/>
          <p:cNvSpPr txBox="1"/>
          <p:nvPr/>
        </p:nvSpPr>
        <p:spPr>
          <a:xfrm>
            <a:off x="9159766" y="504497"/>
            <a:ext cx="2695903" cy="5324535"/>
          </a:xfrm>
          <a:prstGeom prst="rect">
            <a:avLst/>
          </a:prstGeom>
          <a:noFill/>
        </p:spPr>
        <p:txBody>
          <a:bodyPr wrap="square" rtlCol="0">
            <a:spAutoFit/>
          </a:bodyPr>
          <a:lstStyle/>
          <a:p>
            <a:r>
              <a:rPr lang="el-GR" sz="2000" dirty="0" smtClean="0"/>
              <a:t>Το</a:t>
            </a:r>
            <a:r>
              <a:rPr lang="en-GB" sz="2000" dirty="0" smtClean="0"/>
              <a:t> </a:t>
            </a:r>
            <a:r>
              <a:rPr lang="el-GR" sz="2000" b="1" dirty="0" smtClean="0"/>
              <a:t>Σωματικό</a:t>
            </a:r>
            <a:r>
              <a:rPr lang="en-GB" sz="2000" b="1" dirty="0" smtClean="0"/>
              <a:t> </a:t>
            </a:r>
            <a:r>
              <a:rPr lang="en-GB" sz="2000" b="1" dirty="0"/>
              <a:t>Νευρικό Σύστημα</a:t>
            </a:r>
            <a:r>
              <a:rPr lang="en-GB" sz="2000" dirty="0"/>
              <a:t> </a:t>
            </a:r>
            <a:r>
              <a:rPr lang="el-GR" sz="2000" dirty="0" smtClean="0"/>
              <a:t> ελέγχει τις συνειδητές λειτουργίες.</a:t>
            </a:r>
          </a:p>
          <a:p>
            <a:endParaRPr lang="el-GR" sz="2000" dirty="0" smtClean="0"/>
          </a:p>
          <a:p>
            <a:r>
              <a:rPr lang="el-GR" sz="2000" dirty="0" smtClean="0"/>
              <a:t>Το </a:t>
            </a:r>
            <a:r>
              <a:rPr lang="el-GR" sz="2000" b="1" dirty="0" smtClean="0"/>
              <a:t>Αυτόνομο</a:t>
            </a:r>
            <a:r>
              <a:rPr lang="en-GB" sz="2000" b="1" dirty="0" smtClean="0"/>
              <a:t> </a:t>
            </a:r>
            <a:r>
              <a:rPr lang="el-GR" sz="2000" b="1" dirty="0" smtClean="0"/>
              <a:t>Νευρικό Σύστημα</a:t>
            </a:r>
            <a:r>
              <a:rPr lang="en-GB" sz="2000" dirty="0" smtClean="0"/>
              <a:t> </a:t>
            </a:r>
            <a:r>
              <a:rPr lang="en-GB" sz="2000" dirty="0"/>
              <a:t>είναι υπεύθυνο για τη διατήρηση σταθερού εσωτερικού περιβάλλοντος (υπεύθυνο για την ομοιόσταση). </a:t>
            </a:r>
            <a:r>
              <a:rPr lang="el-GR" sz="2000" dirty="0" smtClean="0"/>
              <a:t>Το</a:t>
            </a:r>
            <a:r>
              <a:rPr lang="en-GB" sz="2000" dirty="0" smtClean="0"/>
              <a:t> </a:t>
            </a:r>
            <a:r>
              <a:rPr lang="el-GR" sz="2000" dirty="0" smtClean="0"/>
              <a:t>σύστημα αυτό λειτουργεί αυτόνομα χωρίς</a:t>
            </a:r>
            <a:r>
              <a:rPr lang="en-GB" sz="2000" dirty="0" smtClean="0"/>
              <a:t> </a:t>
            </a:r>
            <a:r>
              <a:rPr lang="en-GB" sz="2000" dirty="0"/>
              <a:t>την άμεση συμμετοχή της συνείδησης. </a:t>
            </a:r>
            <a:r>
              <a:rPr lang="en-GB" sz="2000" dirty="0" smtClean="0"/>
              <a:t> </a:t>
            </a:r>
            <a:endParaRPr lang="en-GB" sz="2000" dirty="0"/>
          </a:p>
        </p:txBody>
      </p:sp>
    </p:spTree>
    <p:extLst>
      <p:ext uri="{BB962C8B-B14F-4D97-AF65-F5344CB8AC3E}">
        <p14:creationId xmlns:p14="http://schemas.microsoft.com/office/powerpoint/2010/main" val="17235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5590"/>
            <a:ext cx="12191999" cy="5791373"/>
          </a:xfrm>
        </p:spPr>
        <p:txBody>
          <a:bodyPr>
            <a:normAutofit fontScale="55000" lnSpcReduction="20000"/>
          </a:bodyPr>
          <a:lstStyle/>
          <a:p>
            <a:r>
              <a:rPr lang="el-GR" sz="3800" dirty="0"/>
              <a:t>Όταν ο βαθμός της </a:t>
            </a:r>
            <a:r>
              <a:rPr lang="el-GR" sz="3800" dirty="0" err="1"/>
              <a:t>εκπόλωσης</a:t>
            </a:r>
            <a:r>
              <a:rPr lang="el-GR" sz="3800" dirty="0"/>
              <a:t> της μεμβράνης φτάσει σε μια κρίσιμη τιμή που ονομάζεται </a:t>
            </a:r>
            <a:r>
              <a:rPr lang="el-GR" sz="3800" b="1" dirty="0" err="1"/>
              <a:t>κατώφλιος</a:t>
            </a:r>
            <a:r>
              <a:rPr lang="el-GR" sz="3800" b="1" dirty="0"/>
              <a:t> τιμή – </a:t>
            </a:r>
            <a:r>
              <a:rPr lang="el-GR" sz="3800" dirty="0"/>
              <a:t>ελάχιστη τιμή εντάσεως του ερεθίσματος - (</a:t>
            </a:r>
            <a:r>
              <a:rPr lang="el-GR" sz="3800" dirty="0" smtClean="0"/>
              <a:t>μεταξύ -</a:t>
            </a:r>
            <a:r>
              <a:rPr lang="el-GR" sz="3800" dirty="0"/>
              <a:t>50</a:t>
            </a:r>
            <a:r>
              <a:rPr lang="en-US" sz="3800" dirty="0"/>
              <a:t>mV</a:t>
            </a:r>
            <a:r>
              <a:rPr lang="el-GR" sz="3800" dirty="0"/>
              <a:t> και -55</a:t>
            </a:r>
            <a:r>
              <a:rPr lang="en-US" sz="3800" dirty="0"/>
              <a:t>mV</a:t>
            </a:r>
            <a:r>
              <a:rPr lang="el-GR" sz="3800" dirty="0"/>
              <a:t>) παράγεται </a:t>
            </a:r>
            <a:r>
              <a:rPr lang="el-GR" sz="3800" b="1" dirty="0"/>
              <a:t>νευρική ώση</a:t>
            </a:r>
            <a:r>
              <a:rPr lang="el-GR" sz="3800" dirty="0"/>
              <a:t> ή </a:t>
            </a:r>
            <a:r>
              <a:rPr lang="el-GR" sz="3800" b="1" dirty="0"/>
              <a:t>δυναμικό ενέργειας</a:t>
            </a:r>
            <a:r>
              <a:rPr lang="el-GR" sz="3800" dirty="0"/>
              <a:t>. Η </a:t>
            </a:r>
            <a:r>
              <a:rPr lang="el-GR" sz="3800" dirty="0" err="1"/>
              <a:t>εκπόλωση</a:t>
            </a:r>
            <a:r>
              <a:rPr lang="el-GR" sz="3800" dirty="0"/>
              <a:t> αυτή έχει ως αποτέλεσμα να ανοίξουν τα κανάλια </a:t>
            </a:r>
            <a:r>
              <a:rPr lang="en-GB" sz="3800" dirty="0"/>
              <a:t>Na</a:t>
            </a:r>
            <a:r>
              <a:rPr lang="el-GR" sz="3800" baseline="30000" dirty="0"/>
              <a:t>+</a:t>
            </a:r>
            <a:r>
              <a:rPr lang="el-GR" sz="3800" dirty="0"/>
              <a:t> και Κ</a:t>
            </a:r>
            <a:r>
              <a:rPr lang="el-GR" sz="3800" baseline="30000" dirty="0"/>
              <a:t>+</a:t>
            </a:r>
            <a:r>
              <a:rPr lang="el-GR" sz="3800" dirty="0"/>
              <a:t>, μόνο που τα κανάλια </a:t>
            </a:r>
            <a:r>
              <a:rPr lang="en-GB" sz="3800" dirty="0"/>
              <a:t>Na</a:t>
            </a:r>
            <a:r>
              <a:rPr lang="el-GR" sz="3800" baseline="30000" dirty="0"/>
              <a:t>+</a:t>
            </a:r>
            <a:r>
              <a:rPr lang="el-GR" sz="3800" dirty="0"/>
              <a:t> ανοίγουν πρώτα. </a:t>
            </a:r>
            <a:r>
              <a:rPr lang="el-GR" sz="3800" dirty="0" smtClean="0"/>
              <a:t>Παρατηρείται </a:t>
            </a:r>
            <a:r>
              <a:rPr lang="el-GR" sz="3800" dirty="0"/>
              <a:t>ραγδαία διάχυση </a:t>
            </a:r>
            <a:r>
              <a:rPr lang="en-GB" sz="3800" dirty="0"/>
              <a:t>Na</a:t>
            </a:r>
            <a:r>
              <a:rPr lang="el-GR" sz="3800" baseline="30000" dirty="0"/>
              <a:t>+</a:t>
            </a:r>
            <a:r>
              <a:rPr lang="el-GR" sz="3800" dirty="0"/>
              <a:t> στο εσωτερικό του κυττάρου που διαρκεί 1</a:t>
            </a:r>
            <a:r>
              <a:rPr lang="en-GB" sz="3800" dirty="0" err="1"/>
              <a:t>ms</a:t>
            </a:r>
            <a:r>
              <a:rPr lang="el-GR" sz="3800" dirty="0"/>
              <a:t> και το δυναμικό μεμβράνης κινείται προς το θετικότερο. </a:t>
            </a:r>
            <a:r>
              <a:rPr lang="el-GR" sz="3800" dirty="0" smtClean="0"/>
              <a:t>Υπάρχει δηλαδή αναστροφή </a:t>
            </a:r>
            <a:r>
              <a:rPr lang="el-GR" sz="3800" dirty="0"/>
              <a:t>στην πολικότητα της μεμβράνης καθώς τα </a:t>
            </a:r>
            <a:r>
              <a:rPr lang="en-GB" sz="3800" dirty="0"/>
              <a:t>Na</a:t>
            </a:r>
            <a:r>
              <a:rPr lang="el-GR" sz="3800" baseline="30000" dirty="0"/>
              <a:t>+</a:t>
            </a:r>
            <a:r>
              <a:rPr lang="el-GR" sz="3800" dirty="0"/>
              <a:t> διαχέονται με ραγδαίους ρυθμούς στο εσωτερικό του κυττάρου. Το δυναμικό μεμβράνης αγγίζει τα +30</a:t>
            </a:r>
            <a:r>
              <a:rPr lang="en-US" sz="3800" dirty="0"/>
              <a:t>mV</a:t>
            </a:r>
            <a:r>
              <a:rPr lang="el-GR" sz="3800" dirty="0"/>
              <a:t> καθώς κλείνουν οι πύλες στα κανάλια των ιόντων νατρίου και αρχίζουν  να ανοίγουν  οι πύλες στα  κανάλια των ιόντων καλίου γεγονός που διαρκεί πάλιν 1</a:t>
            </a:r>
            <a:r>
              <a:rPr lang="en-GB" sz="3800" dirty="0" err="1"/>
              <a:t>ms</a:t>
            </a:r>
            <a:r>
              <a:rPr lang="el-GR" sz="3800" dirty="0"/>
              <a:t>. Το δυναμικό ενέργειας φτάνει τα +30</a:t>
            </a:r>
            <a:r>
              <a:rPr lang="en-US" sz="3800" dirty="0"/>
              <a:t>mV</a:t>
            </a:r>
            <a:r>
              <a:rPr lang="el-GR" sz="3800" dirty="0"/>
              <a:t> πριν ανοίξουν οι πύλες των καναλιών των ιόντων καλίου και αρχίζει η διάχυση των ιόντων από μέσα προς τα έξω (</a:t>
            </a:r>
            <a:r>
              <a:rPr lang="el-GR" sz="3800" dirty="0" err="1"/>
              <a:t>επαναπόλωση</a:t>
            </a:r>
            <a:r>
              <a:rPr lang="el-GR" sz="3800" dirty="0"/>
              <a:t>). Η συνεχιζόμενη έξοδος των ιόντων καλίου προκαλεί πρώτα </a:t>
            </a:r>
            <a:r>
              <a:rPr lang="el-GR" sz="3800" dirty="0" err="1"/>
              <a:t>υπερπόλωση</a:t>
            </a:r>
            <a:r>
              <a:rPr lang="el-GR" sz="3800" dirty="0"/>
              <a:t> ενώ στη συνέχεια, με τη βοήθεια της αντλίας </a:t>
            </a:r>
            <a:r>
              <a:rPr lang="el-GR" sz="3800" dirty="0" err="1"/>
              <a:t>ίόντων</a:t>
            </a:r>
            <a:r>
              <a:rPr lang="el-GR" sz="3800" dirty="0"/>
              <a:t> νατρίου/καλίου, επανέρχεται το δυναμικό ηρεμίας.  </a:t>
            </a:r>
            <a:endParaRPr lang="en-GB" sz="3800" dirty="0"/>
          </a:p>
          <a:p>
            <a:r>
              <a:rPr lang="el-GR" sz="3800" dirty="0" smtClean="0"/>
              <a:t>Τα </a:t>
            </a:r>
            <a:r>
              <a:rPr lang="el-GR" sz="3800" dirty="0"/>
              <a:t>δυναμικό ενέργειας έχει δυο βασικά χαρακτηριστικά. Κατ’ αρχή, η παραγωγή του ακολουθεί το νόμο του «</a:t>
            </a:r>
            <a:r>
              <a:rPr lang="el-GR" sz="3800" b="1" dirty="0"/>
              <a:t>όλο ή τίποτα</a:t>
            </a:r>
            <a:r>
              <a:rPr lang="el-GR" sz="3800" dirty="0"/>
              <a:t>», δηλαδή, η </a:t>
            </a:r>
            <a:r>
              <a:rPr lang="el-GR" sz="3800" dirty="0" err="1"/>
              <a:t>εκπολωτική</a:t>
            </a:r>
            <a:r>
              <a:rPr lang="el-GR" sz="3800" dirty="0"/>
              <a:t> διέγερση θα προκαλέσει τη δημιουργία του δυναμικού ενεργείας αν και όταν φτάσει την </a:t>
            </a:r>
            <a:r>
              <a:rPr lang="el-GR" sz="3800" dirty="0" err="1"/>
              <a:t>κατώφλιο</a:t>
            </a:r>
            <a:r>
              <a:rPr lang="el-GR" sz="3800" dirty="0"/>
              <a:t> τιμή και μόνο τότε. Διεγέρσεις μικρότερης έντασης δεν προκαλούν παραγωγή δυναμικού ενέργειας. Μετά, τα δυναμικά ενέργειας αποτελούν πάντοτε ξεχωριστά γεγονότα, δηλαδή, το κάθε ένα είναι αυτόνομο και αυτό γιατί αμέσως μετά την παραγωγή του δυναμικού ενέργειας, η μεμβράνη καθίσταται ανερέθιστη για ένα πολύ σύντομο χρονικό διάστημα. Αυτή η περίοδος λέγεται </a:t>
            </a:r>
            <a:r>
              <a:rPr lang="el-GR" sz="3800" b="1" dirty="0"/>
              <a:t>ανερέθιστη περίοδος</a:t>
            </a:r>
            <a:r>
              <a:rPr lang="el-GR" sz="3800" dirty="0"/>
              <a:t> και για να δημιουργηθεί μια νέα ώση, πρέπει το επόμενο </a:t>
            </a:r>
            <a:r>
              <a:rPr lang="el-GR" sz="3800" dirty="0" err="1"/>
              <a:t>υπερκατώφλιο</a:t>
            </a:r>
            <a:r>
              <a:rPr lang="el-GR" sz="3800" dirty="0"/>
              <a:t> ερέθισμα να φτάσει στο νευρώνα μετά την ανερέθιστη περίοδο, δηλαδή, αφού περάσουν περίπου 2 </a:t>
            </a:r>
            <a:r>
              <a:rPr lang="en-US" sz="3800" dirty="0" err="1"/>
              <a:t>msec</a:t>
            </a:r>
            <a:r>
              <a:rPr lang="el-GR" sz="3800" dirty="0"/>
              <a:t>, αφού τόσο διαρκεί το δυναμικό ενέργειας.</a:t>
            </a:r>
            <a:endParaRPr lang="en-GB" sz="3800" dirty="0"/>
          </a:p>
          <a:p>
            <a:r>
              <a:rPr lang="el-GR" sz="3800" dirty="0" smtClean="0"/>
              <a:t>Η </a:t>
            </a:r>
            <a:r>
              <a:rPr lang="el-GR" sz="3800" dirty="0"/>
              <a:t>παραγωγή του δυναμικού ενέργειας </a:t>
            </a:r>
            <a:r>
              <a:rPr lang="el-GR" sz="3800" dirty="0" smtClean="0"/>
              <a:t>(νευρική </a:t>
            </a:r>
            <a:r>
              <a:rPr lang="el-GR" sz="3800" dirty="0"/>
              <a:t>ώση) είναι αποτέλεσμα της παθητικής και μόνο διάχυσης ιόντων. Η αντλία ιόντων νατρίου και καλίου, που είναι </a:t>
            </a:r>
            <a:r>
              <a:rPr lang="el-GR" sz="3800" dirty="0" smtClean="0"/>
              <a:t>ενεργητική</a:t>
            </a:r>
            <a:r>
              <a:rPr lang="el-GR" sz="3800" dirty="0"/>
              <a:t>, επαναφέρει τις συγκεντρώσεις αυτών των ιόντων στην προ της </a:t>
            </a:r>
            <a:r>
              <a:rPr lang="el-GR" sz="3800" dirty="0" err="1"/>
              <a:t>εκπόλωσης</a:t>
            </a:r>
            <a:r>
              <a:rPr lang="el-GR" sz="3800" dirty="0"/>
              <a:t> κατάσταση (δυναμικό ενέργειας).</a:t>
            </a:r>
            <a:endParaRPr lang="en-GB" sz="3800" dirty="0"/>
          </a:p>
          <a:p>
            <a:endParaRPr lang="en-GB" dirty="0"/>
          </a:p>
        </p:txBody>
      </p:sp>
    </p:spTree>
    <p:extLst>
      <p:ext uri="{BB962C8B-B14F-4D97-AF65-F5344CB8AC3E}">
        <p14:creationId xmlns:p14="http://schemas.microsoft.com/office/powerpoint/2010/main" val="43696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950"/>
          </a:xfrm>
        </p:spPr>
        <p:txBody>
          <a:bodyPr/>
          <a:lstStyle/>
          <a:p>
            <a:r>
              <a:rPr lang="el-GR" b="1" dirty="0" smtClean="0"/>
              <a:t>Η αγωγή της νευρικής ώσης</a:t>
            </a:r>
            <a:endParaRPr lang="en-GB" b="1" dirty="0"/>
          </a:p>
        </p:txBody>
      </p:sp>
      <p:sp>
        <p:nvSpPr>
          <p:cNvPr id="3" name="Content Placeholder 2"/>
          <p:cNvSpPr>
            <a:spLocks noGrp="1"/>
          </p:cNvSpPr>
          <p:nvPr>
            <p:ph idx="1"/>
          </p:nvPr>
        </p:nvSpPr>
        <p:spPr>
          <a:xfrm>
            <a:off x="838200" y="1399142"/>
            <a:ext cx="10515600" cy="4777821"/>
          </a:xfrm>
        </p:spPr>
        <p:txBody>
          <a:bodyPr>
            <a:normAutofit fontScale="85000" lnSpcReduction="10000"/>
          </a:bodyPr>
          <a:lstStyle/>
          <a:p>
            <a:r>
              <a:rPr lang="el-GR" dirty="0"/>
              <a:t>Στην ακρίβεια, οι ώσεις δεν «ταξιδεύουν» κατά μήκος του </a:t>
            </a:r>
            <a:r>
              <a:rPr lang="el-GR" dirty="0" err="1"/>
              <a:t>νευράξονα</a:t>
            </a:r>
            <a:r>
              <a:rPr lang="el-GR" dirty="0"/>
              <a:t> σε ένα νευρώνα. Πρόκειται καλύτερα για γεγονότα που επισυμβαίνουν ξανά και ξανά σε διαφορετικά σημεία της μεμβράνης του </a:t>
            </a:r>
            <a:r>
              <a:rPr lang="el-GR" dirty="0" err="1"/>
              <a:t>νευράξονα</a:t>
            </a:r>
            <a:r>
              <a:rPr lang="el-GR" dirty="0"/>
              <a:t>. Έχουμε ήδη περιγράψει τον τρόπο με τον οποίο δημιουργείται η ώση. </a:t>
            </a:r>
            <a:endParaRPr lang="el-GR" dirty="0" smtClean="0"/>
          </a:p>
          <a:p>
            <a:r>
              <a:rPr lang="el-GR" dirty="0" smtClean="0"/>
              <a:t>Η </a:t>
            </a:r>
            <a:r>
              <a:rPr lang="el-GR" dirty="0"/>
              <a:t>ίδια η ώση (δυναμικό ενέργειας) λειτουργεί ως επί μέρους </a:t>
            </a:r>
            <a:r>
              <a:rPr lang="el-GR" dirty="0" err="1"/>
              <a:t>εκπολωτικό</a:t>
            </a:r>
            <a:r>
              <a:rPr lang="el-GR" dirty="0"/>
              <a:t> ερέθισμα. Κάθε δυναμικό ενέργειας στα πρώτα του στάδια αντικατοπτρίζει την αναστροφή της πολικότητας της μεμβράνης καθώς γίνεται η ραγδαία διάχυση των </a:t>
            </a:r>
            <a:r>
              <a:rPr lang="en-GB" dirty="0"/>
              <a:t>Na</a:t>
            </a:r>
            <a:r>
              <a:rPr lang="el-GR" baseline="30000" dirty="0"/>
              <a:t>+</a:t>
            </a:r>
            <a:r>
              <a:rPr lang="el-GR" dirty="0"/>
              <a:t> στον </a:t>
            </a:r>
            <a:r>
              <a:rPr lang="el-GR" dirty="0" err="1"/>
              <a:t>νευράξονα</a:t>
            </a:r>
            <a:r>
              <a:rPr lang="el-GR" dirty="0"/>
              <a:t>. Τα θετικά φορτισμένα ιόντα </a:t>
            </a:r>
            <a:r>
              <a:rPr lang="el-GR" dirty="0" err="1"/>
              <a:t>εκπολώνουν</a:t>
            </a:r>
            <a:r>
              <a:rPr lang="el-GR" dirty="0"/>
              <a:t> το επόμενο τμήμα του </a:t>
            </a:r>
            <a:r>
              <a:rPr lang="el-GR" dirty="0" err="1"/>
              <a:t>νευράξονα</a:t>
            </a:r>
            <a:r>
              <a:rPr lang="el-GR" dirty="0"/>
              <a:t> το οποίο παράγει το επόμενο δυναμικό ενέργειας ενώ το προηγούμενο τμήμα επανέρχεται στην κατάσταση ηρεμίας, κάτι ανάλογο με το πλήθος σε ένα κατάμεστο στάδιο όταν δημιουργεί το γνωστό «κύμα». Καθώς σηκώνονται τα άτομα από το κάθισμά τους (</a:t>
            </a:r>
            <a:r>
              <a:rPr lang="el-GR" dirty="0" err="1"/>
              <a:t>εκπόλωση</a:t>
            </a:r>
            <a:r>
              <a:rPr lang="el-GR" dirty="0"/>
              <a:t>) και σηκώνουν τα χέρια (κορύφωση του δυναμικού ενέργειας) και μετά </a:t>
            </a:r>
            <a:r>
              <a:rPr lang="el-GR" dirty="0" err="1"/>
              <a:t>ξανακάθονται</a:t>
            </a:r>
            <a:r>
              <a:rPr lang="el-GR" dirty="0"/>
              <a:t> (εδώ βέβαια δεν παρατηρείται </a:t>
            </a:r>
            <a:r>
              <a:rPr lang="el-GR" dirty="0" err="1"/>
              <a:t>υπερπόλωση</a:t>
            </a:r>
            <a:r>
              <a:rPr lang="el-GR" dirty="0"/>
              <a:t>) δίνεται η εντύπωση ενός κύματος που ταξιδεύει. Ας κοιτάξουμε, όμως, λίγο πιο αναλυτικά τον τρόπο αγωγής της νευρικής ώσης.</a:t>
            </a:r>
            <a:endParaRPr lang="en-GB" dirty="0"/>
          </a:p>
          <a:p>
            <a:endParaRPr lang="en-GB" dirty="0"/>
          </a:p>
        </p:txBody>
      </p:sp>
    </p:spTree>
    <p:extLst>
      <p:ext uri="{BB962C8B-B14F-4D97-AF65-F5344CB8AC3E}">
        <p14:creationId xmlns:p14="http://schemas.microsoft.com/office/powerpoint/2010/main" val="1289495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8978"/>
            <a:ext cx="10515600" cy="5537985"/>
          </a:xfrm>
        </p:spPr>
        <p:txBody>
          <a:bodyPr/>
          <a:lstStyle/>
          <a:p>
            <a:r>
              <a:rPr lang="el-GR" dirty="0"/>
              <a:t>Στο σημείο ερεθισμού, κάπου 7000 ιόντα νατρίου διαχέονται ραγδαία στο κύτταρο από το </a:t>
            </a:r>
            <a:r>
              <a:rPr lang="el-GR" dirty="0" err="1"/>
              <a:t>εξωκυττάριο</a:t>
            </a:r>
            <a:r>
              <a:rPr lang="el-GR" dirty="0"/>
              <a:t> υγρό, δημιουργώντας ρεύμα ιόντων μεταξύ του </a:t>
            </a:r>
            <a:r>
              <a:rPr lang="el-GR" dirty="0" err="1"/>
              <a:t>εξωκυττάριου</a:t>
            </a:r>
            <a:r>
              <a:rPr lang="el-GR" dirty="0"/>
              <a:t> υγρού και του κυτταροπλάσματος. Το ηλεκτρικό ρεύμα διαπερνά την πλασματική μεμβράνη, λίγο πιο πέρα από το σημείο ερεθισμού, με αποτέλεσμα να την ερεθίσει και να προκαλέσει </a:t>
            </a:r>
            <a:r>
              <a:rPr lang="el-GR" dirty="0" err="1"/>
              <a:t>εκπόλωση</a:t>
            </a:r>
            <a:r>
              <a:rPr lang="el-GR" dirty="0"/>
              <a:t> και δημιουργία δεύτερου δυναμικού ενέργειας. Η ροή του ηλεκτρικού ρεύματος επαναλαμβάνεται και η μεμβράνη ερεθίζεται σε ακόμη πιο απόμακρο σημείο από το σημείο του αρχικού ερεθισμού. </a:t>
            </a:r>
            <a:endParaRPr lang="en-GB" dirty="0"/>
          </a:p>
          <a:p>
            <a:r>
              <a:rPr lang="el-GR" dirty="0" smtClean="0"/>
              <a:t>Σε </a:t>
            </a:r>
            <a:r>
              <a:rPr lang="el-GR" dirty="0"/>
              <a:t>τελική ανάλυση, η δημιουργία της νευρικής ώσης και η αγωγή της είναι το αποτέλεσμα των ηλεκτροχημικών γεγονότων που παρατηρούνται κατά μήκος της μεμβράνης.  </a:t>
            </a:r>
            <a:endParaRPr lang="en-GB" dirty="0"/>
          </a:p>
        </p:txBody>
      </p:sp>
    </p:spTree>
    <p:extLst>
      <p:ext uri="{BB962C8B-B14F-4D97-AF65-F5344CB8AC3E}">
        <p14:creationId xmlns:p14="http://schemas.microsoft.com/office/powerpoint/2010/main" val="2677132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3860" y="492584"/>
            <a:ext cx="6499952" cy="6052192"/>
          </a:xfrm>
        </p:spPr>
        <p:txBody>
          <a:bodyPr>
            <a:normAutofit fontScale="55000" lnSpcReduction="20000"/>
          </a:bodyPr>
          <a:lstStyle/>
          <a:p>
            <a:pPr marL="0" indent="0" algn="ctr">
              <a:buNone/>
            </a:pPr>
            <a:r>
              <a:rPr lang="el-GR" sz="4400" b="1" dirty="0" smtClean="0"/>
              <a:t>Παραστατικά η νευρική ώση</a:t>
            </a:r>
          </a:p>
          <a:p>
            <a:r>
              <a:rPr lang="el-GR" sz="5100" dirty="0"/>
              <a:t>Στο (1), δημιουργείται ώση καθώς διαχέονται τα ιόντα νατρίου στο κύτταρο. Η </a:t>
            </a:r>
            <a:r>
              <a:rPr lang="el-GR" sz="5100" dirty="0" err="1"/>
              <a:t>εκπόλωση</a:t>
            </a:r>
            <a:r>
              <a:rPr lang="el-GR" sz="5100" dirty="0"/>
              <a:t> του πρώτου δυναμικού ενέργειας επηρεάζει το άμεσο περιβάλλον της μεμβράνης (λόγω των τοπικών ηλεκτρικών ρευμάτων) με αποτέλεσμα να </a:t>
            </a:r>
            <a:r>
              <a:rPr lang="el-GR" sz="5100" dirty="0" err="1"/>
              <a:t>εκπολωθεί</a:t>
            </a:r>
            <a:r>
              <a:rPr lang="el-GR" sz="5100" dirty="0"/>
              <a:t> το επόμενο τμήμα όπου και δημιουργείται νέο δυναμικό ενεργείας (2). </a:t>
            </a:r>
            <a:endParaRPr lang="el-GR" sz="5100" dirty="0" smtClean="0"/>
          </a:p>
          <a:p>
            <a:r>
              <a:rPr lang="el-GR" sz="5100" dirty="0" smtClean="0"/>
              <a:t>Το </a:t>
            </a:r>
            <a:r>
              <a:rPr lang="el-GR" sz="5100" dirty="0"/>
              <a:t>πρώτο τμήμα </a:t>
            </a:r>
            <a:r>
              <a:rPr lang="el-GR" sz="5100" dirty="0" err="1"/>
              <a:t>επαναπολώνεται</a:t>
            </a:r>
            <a:r>
              <a:rPr lang="el-GR" sz="5100" dirty="0"/>
              <a:t> καθώς διαχέονται εκτός κυττάρου τα ιόντα καλίου. </a:t>
            </a:r>
            <a:endParaRPr lang="el-GR" sz="5100" dirty="0" smtClean="0"/>
          </a:p>
          <a:p>
            <a:r>
              <a:rPr lang="el-GR" sz="5100" dirty="0" smtClean="0"/>
              <a:t>Στο </a:t>
            </a:r>
            <a:r>
              <a:rPr lang="el-GR" sz="5100" dirty="0"/>
              <a:t>(3) παρατηρείται επανάληψη των γεγονότων που συντηρούνται από τα τοπικά ρεύματα ιόντων τα οποία είναι υπεύθυνα στην ουσία για τη δημιουργία του επόμενου δυναμικού ενέργειας. </a:t>
            </a:r>
            <a:endParaRPr lang="en-GB" sz="5100" i="1"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37" y="272935"/>
            <a:ext cx="3737549" cy="627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3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860"/>
            <a:ext cx="10515600" cy="5615103"/>
          </a:xfrm>
        </p:spPr>
        <p:txBody>
          <a:bodyPr>
            <a:normAutofit fontScale="92500" lnSpcReduction="10000"/>
          </a:bodyPr>
          <a:lstStyle/>
          <a:p>
            <a:r>
              <a:rPr lang="el-GR" dirty="0" smtClean="0"/>
              <a:t>Το </a:t>
            </a:r>
            <a:r>
              <a:rPr lang="el-GR" dirty="0"/>
              <a:t>μέγεθος των δυναμικών ενέργειας είναι πάντοτε το ίδιο και δεν εξαρτάται από την ένταση του ερεθίσματος. Η ένταση του ερεθίσματος επηρεάζει τη συχνότητα των δυναμικών ενέργειας. Η ταχύτητα διάδοσης εξαρτάται από τη διάμετρο του </a:t>
            </a:r>
            <a:r>
              <a:rPr lang="el-GR" dirty="0" err="1"/>
              <a:t>νευράξονα</a:t>
            </a:r>
            <a:r>
              <a:rPr lang="el-GR" dirty="0"/>
              <a:t> και το είδος του, αν υπάρχει ή όχι </a:t>
            </a:r>
            <a:r>
              <a:rPr lang="el-GR" dirty="0" err="1"/>
              <a:t>μυελίνη</a:t>
            </a:r>
            <a:r>
              <a:rPr lang="el-GR" dirty="0"/>
              <a:t>, για παράδειγμα</a:t>
            </a:r>
            <a:r>
              <a:rPr lang="el-GR" dirty="0" smtClean="0"/>
              <a:t>.</a:t>
            </a:r>
          </a:p>
          <a:p>
            <a:r>
              <a:rPr lang="el-GR" dirty="0"/>
              <a:t>Στα θηλαστικά έχει αναπτυχθεί μηχανισμός ταχύτερης διάδοσης των ώσεων στον οποίο συμμετέχει η </a:t>
            </a:r>
            <a:r>
              <a:rPr lang="el-GR" dirty="0" err="1"/>
              <a:t>μυελίνη</a:t>
            </a:r>
            <a:r>
              <a:rPr lang="el-GR" dirty="0"/>
              <a:t> που εναποτίθεται στον </a:t>
            </a:r>
            <a:r>
              <a:rPr lang="el-GR" dirty="0" err="1"/>
              <a:t>νευράξονα</a:t>
            </a:r>
            <a:r>
              <a:rPr lang="el-GR" dirty="0"/>
              <a:t> από τα κύτταρα </a:t>
            </a:r>
            <a:r>
              <a:rPr lang="en-US" dirty="0"/>
              <a:t>Schwann</a:t>
            </a:r>
            <a:r>
              <a:rPr lang="el-GR" dirty="0"/>
              <a:t>. Στους </a:t>
            </a:r>
            <a:r>
              <a:rPr lang="el-GR" dirty="0" err="1"/>
              <a:t>εμμύελους</a:t>
            </a:r>
            <a:r>
              <a:rPr lang="el-GR" dirty="0"/>
              <a:t> νευρώνες, οι </a:t>
            </a:r>
            <a:r>
              <a:rPr lang="el-GR" dirty="0" err="1"/>
              <a:t>διαμεμβρανικές</a:t>
            </a:r>
            <a:r>
              <a:rPr lang="el-GR" dirty="0"/>
              <a:t> πρωτεΐνες που επιτρέπουν την είσοδο και έξοδο των ιόντων, βρίσκονται μόνο στα κενά του </a:t>
            </a:r>
            <a:r>
              <a:rPr lang="el-GR" dirty="0" err="1"/>
              <a:t>νευράξονα</a:t>
            </a:r>
            <a:r>
              <a:rPr lang="el-GR" dirty="0"/>
              <a:t>, δηλαδή εκεί όπου δεν υπάρχει </a:t>
            </a:r>
            <a:r>
              <a:rPr lang="el-GR" dirty="0" err="1"/>
              <a:t>μυελίνη</a:t>
            </a:r>
            <a:r>
              <a:rPr lang="el-GR" dirty="0"/>
              <a:t>. Το </a:t>
            </a:r>
            <a:r>
              <a:rPr lang="el-GR" dirty="0" err="1"/>
              <a:t>εξωκυττάριο</a:t>
            </a:r>
            <a:r>
              <a:rPr lang="el-GR" dirty="0"/>
              <a:t> υγρό βρίσκεται σε επαφή με το </a:t>
            </a:r>
            <a:r>
              <a:rPr lang="el-GR" dirty="0" err="1"/>
              <a:t>νευράξονα</a:t>
            </a:r>
            <a:r>
              <a:rPr lang="el-GR" dirty="0"/>
              <a:t> μόνο εκεί που δεν υπάρχει </a:t>
            </a:r>
            <a:r>
              <a:rPr lang="el-GR" dirty="0" err="1"/>
              <a:t>μυελίνη</a:t>
            </a:r>
            <a:r>
              <a:rPr lang="el-GR" dirty="0"/>
              <a:t> και μόνο σ’ αυτά τα σημεία μπορεί να γίνει ανταλλαγή ιόντων μεταξύ του κυττάρου και του περιβάλλοντός του. Έτσι, η νευρική ώση δε διαδίδεται κατά συνεχή τρόπο κατά μήκος του </a:t>
            </a:r>
            <a:r>
              <a:rPr lang="el-GR" dirty="0" err="1"/>
              <a:t>νευράξονα</a:t>
            </a:r>
            <a:r>
              <a:rPr lang="el-GR" dirty="0"/>
              <a:t>, αλλά, «πηδά» από κενό σε κενό, αποφεύγοντας το μονωμένο μέρος του </a:t>
            </a:r>
            <a:r>
              <a:rPr lang="el-GR" dirty="0" err="1"/>
              <a:t>νευράξονα</a:t>
            </a:r>
            <a:r>
              <a:rPr lang="el-GR" dirty="0"/>
              <a:t>. Με αυτό τον τρόπο η ταχύτητα διάδοσης των νευρικών ώσεων αυξάνεται σημαντικά.  </a:t>
            </a:r>
            <a:endParaRPr lang="en-GB" dirty="0"/>
          </a:p>
          <a:p>
            <a:endParaRPr lang="en-GB" dirty="0"/>
          </a:p>
        </p:txBody>
      </p:sp>
    </p:spTree>
    <p:extLst>
      <p:ext uri="{BB962C8B-B14F-4D97-AF65-F5344CB8AC3E}">
        <p14:creationId xmlns:p14="http://schemas.microsoft.com/office/powerpoint/2010/main" val="3729225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000" b="1" dirty="0"/>
              <a:t>Ο </a:t>
            </a:r>
            <a:r>
              <a:rPr lang="el-GR" sz="2000" b="1" dirty="0" smtClean="0"/>
              <a:t>πίνακας </a:t>
            </a:r>
            <a:r>
              <a:rPr lang="el-GR" sz="2000" b="1" dirty="0"/>
              <a:t>παρουσιάζει, ενδεικτικά, την ταχύτητα αγωγής ορισμένων </a:t>
            </a:r>
            <a:r>
              <a:rPr lang="el-GR" sz="2000" b="1" dirty="0" err="1"/>
              <a:t>νευραξόνων</a:t>
            </a:r>
            <a:r>
              <a:rPr lang="el-GR" sz="2000" b="1" dirty="0"/>
              <a:t>. Γενικά η ταχύτητα επηρεάζεται από τη διάμετρο του </a:t>
            </a:r>
            <a:r>
              <a:rPr lang="el-GR" sz="2000" b="1" dirty="0" err="1"/>
              <a:t>νευράξονα</a:t>
            </a:r>
            <a:r>
              <a:rPr lang="el-GR" sz="2000" b="1" dirty="0"/>
              <a:t> και είναι ανάλογη με τη διατομή του </a:t>
            </a:r>
            <a:r>
              <a:rPr lang="el-GR" sz="2000" b="1" dirty="0" err="1"/>
              <a:t>νευράξονα</a:t>
            </a:r>
            <a:r>
              <a:rPr lang="el-GR" sz="2000" b="1" dirty="0"/>
              <a:t>. Αυτό σημαίνει πως όσο πιο μεγάλη είναι η διάμετρος του </a:t>
            </a:r>
            <a:r>
              <a:rPr lang="el-GR" sz="2000" b="1" dirty="0" err="1"/>
              <a:t>νευράξονα</a:t>
            </a:r>
            <a:r>
              <a:rPr lang="el-GR" sz="2000" b="1" dirty="0"/>
              <a:t>, τόσο πιο μεγάλη θα είναι και η ταχύτητα αγωγής της νευρικής ώσης</a:t>
            </a:r>
            <a:r>
              <a:rPr lang="el-GR" sz="1800" dirty="0"/>
              <a:t>.</a:t>
            </a:r>
            <a:r>
              <a:rPr lang="en-GB" sz="1800" dirty="0"/>
              <a:t/>
            </a:r>
            <a:br>
              <a:rPr lang="en-GB" sz="1800" dirty="0"/>
            </a:br>
            <a:endParaRPr lang="en-GB"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018" y="1690688"/>
            <a:ext cx="7693319" cy="489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452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μεταβίβαση της νευρικής ώσης από κύτταρο σε κύτταρο</a:t>
            </a:r>
            <a:endParaRPr lang="en-GB" b="1" dirty="0"/>
          </a:p>
        </p:txBody>
      </p:sp>
      <p:sp>
        <p:nvSpPr>
          <p:cNvPr id="3" name="Content Placeholder 2"/>
          <p:cNvSpPr>
            <a:spLocks noGrp="1"/>
          </p:cNvSpPr>
          <p:nvPr>
            <p:ph idx="1"/>
          </p:nvPr>
        </p:nvSpPr>
        <p:spPr/>
        <p:txBody>
          <a:bodyPr>
            <a:normAutofit fontScale="92500" lnSpcReduction="10000"/>
          </a:bodyPr>
          <a:lstStyle/>
          <a:p>
            <a:r>
              <a:rPr lang="el-GR" dirty="0"/>
              <a:t>Το σημείο όπου γίνεται η μεταβίβαση μιας ώσης από το ένα κύτταρο στο άλλο, λέγεται </a:t>
            </a:r>
            <a:r>
              <a:rPr lang="el-GR" b="1" dirty="0"/>
              <a:t>σύναψη</a:t>
            </a:r>
            <a:r>
              <a:rPr lang="el-GR" dirty="0"/>
              <a:t>. Η κάθε σύναψη περιλαμβάνει την </a:t>
            </a:r>
            <a:r>
              <a:rPr lang="el-GR" b="1" dirty="0" err="1"/>
              <a:t>προσυναπτική</a:t>
            </a:r>
            <a:r>
              <a:rPr lang="el-GR" b="1" dirty="0"/>
              <a:t> μεμβράνη</a:t>
            </a:r>
            <a:r>
              <a:rPr lang="el-GR" dirty="0"/>
              <a:t> του ενός κυττάρου, τη </a:t>
            </a:r>
            <a:r>
              <a:rPr lang="el-GR" b="1" dirty="0" err="1"/>
              <a:t>μετασυναπτική</a:t>
            </a:r>
            <a:r>
              <a:rPr lang="el-GR" b="1" dirty="0"/>
              <a:t> μεμβράνη </a:t>
            </a:r>
            <a:r>
              <a:rPr lang="el-GR" dirty="0"/>
              <a:t>του επόμενου κυττάρου και ένα μικρό διάστημα που χωρίζει τις δυο μεμβράνες το οποίο ονομάζεται </a:t>
            </a:r>
            <a:r>
              <a:rPr lang="el-GR" b="1" dirty="0" err="1"/>
              <a:t>συναπτική</a:t>
            </a:r>
            <a:r>
              <a:rPr lang="el-GR" b="1" dirty="0"/>
              <a:t> σχισμή </a:t>
            </a:r>
            <a:r>
              <a:rPr lang="el-GR" dirty="0"/>
              <a:t>και το οποίο έχει εύρος μόλις 20nm.</a:t>
            </a:r>
          </a:p>
          <a:p>
            <a:r>
              <a:rPr lang="el-GR" dirty="0" smtClean="0"/>
              <a:t>Όταν </a:t>
            </a:r>
            <a:r>
              <a:rPr lang="el-GR" dirty="0"/>
              <a:t>η νευρική ώση φτάσει στο </a:t>
            </a:r>
            <a:r>
              <a:rPr lang="el-GR" dirty="0" err="1"/>
              <a:t>συναπτικό</a:t>
            </a:r>
            <a:r>
              <a:rPr lang="el-GR" dirty="0"/>
              <a:t> άκρο ενός νευρώνα, προκαλείται ένα χημικό μήνυμα το οποίο «γεφυρώνει» τη </a:t>
            </a:r>
            <a:r>
              <a:rPr lang="el-GR" dirty="0" err="1"/>
              <a:t>συναπτική</a:t>
            </a:r>
            <a:r>
              <a:rPr lang="el-GR" dirty="0"/>
              <a:t> σχισμή και </a:t>
            </a:r>
            <a:r>
              <a:rPr lang="el-GR" dirty="0" err="1"/>
              <a:t>επαναδημιουργεί</a:t>
            </a:r>
            <a:r>
              <a:rPr lang="el-GR" dirty="0"/>
              <a:t> νευρική ώση στη </a:t>
            </a:r>
            <a:r>
              <a:rPr lang="el-GR" dirty="0" err="1"/>
              <a:t>μετασυναπτική</a:t>
            </a:r>
            <a:r>
              <a:rPr lang="el-GR" dirty="0"/>
              <a:t> μεμβράνη. Αυτό σημαίνει πως οι πιο πολλές συνάψεις είναι χημικές, αλλά, υπάρχουν και ορισμένες που είναι ηλεκτρικές και απαντώνται κυρίως σε ασπόνδυλους οργανισμούς. Η μελέτη της δομής της σύναψης ρίχνει άπλετο φως στη λειτουργία της. </a:t>
            </a:r>
            <a:endParaRPr lang="en-GB" dirty="0"/>
          </a:p>
        </p:txBody>
      </p:sp>
    </p:spTree>
    <p:extLst>
      <p:ext uri="{BB962C8B-B14F-4D97-AF65-F5344CB8AC3E}">
        <p14:creationId xmlns:p14="http://schemas.microsoft.com/office/powerpoint/2010/main" val="594640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353" y="387580"/>
            <a:ext cx="7603326" cy="587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96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r>
              <a:rPr lang="el-GR" sz="1800" dirty="0"/>
              <a:t>Στο κυτταρόπλασμα, λίγο πριν το </a:t>
            </a:r>
            <a:r>
              <a:rPr lang="el-GR" sz="1800" dirty="0" err="1"/>
              <a:t>προσυναπτικό</a:t>
            </a:r>
            <a:r>
              <a:rPr lang="el-GR" sz="1800" dirty="0"/>
              <a:t> άκρο, </a:t>
            </a:r>
            <a:r>
              <a:rPr lang="el-GR" sz="1800" dirty="0" smtClean="0"/>
              <a:t>υπάρχουν </a:t>
            </a:r>
            <a:r>
              <a:rPr lang="el-GR" sz="1800" dirty="0"/>
              <a:t>πολυάριθμα </a:t>
            </a:r>
            <a:r>
              <a:rPr lang="el-GR" sz="1800" dirty="0" err="1"/>
              <a:t>κυστίδια</a:t>
            </a:r>
            <a:r>
              <a:rPr lang="el-GR" sz="1800" dirty="0"/>
              <a:t>, που ονομάζονται </a:t>
            </a:r>
            <a:r>
              <a:rPr lang="el-GR" sz="1800" b="1" dirty="0" err="1"/>
              <a:t>συναπτικά</a:t>
            </a:r>
            <a:r>
              <a:rPr lang="el-GR" sz="1800" b="1" dirty="0"/>
              <a:t> </a:t>
            </a:r>
            <a:r>
              <a:rPr lang="el-GR" sz="1800" b="1" dirty="0" err="1"/>
              <a:t>κυστίδια</a:t>
            </a:r>
            <a:r>
              <a:rPr lang="el-GR" sz="1800" dirty="0"/>
              <a:t>. Κάθε </a:t>
            </a:r>
            <a:r>
              <a:rPr lang="el-GR" sz="1800" dirty="0" smtClean="0"/>
              <a:t>ένα περιέχει </a:t>
            </a:r>
            <a:r>
              <a:rPr lang="el-GR" sz="1800" dirty="0"/>
              <a:t>χιλιάδες μόρια ειδικών χημικών ουσιών, των νευροδιαβιβαστών, όπως είναι η </a:t>
            </a:r>
            <a:r>
              <a:rPr lang="el-GR" sz="1800" dirty="0" err="1"/>
              <a:t>ακετυλοχολίνη</a:t>
            </a:r>
            <a:r>
              <a:rPr lang="el-GR" sz="1800" dirty="0"/>
              <a:t>, η </a:t>
            </a:r>
            <a:r>
              <a:rPr lang="el-GR" sz="1800" dirty="0" err="1"/>
              <a:t>επινεφρίνη</a:t>
            </a:r>
            <a:r>
              <a:rPr lang="el-GR" sz="1800" dirty="0"/>
              <a:t> και η </a:t>
            </a:r>
            <a:r>
              <a:rPr lang="el-GR" sz="1800" dirty="0" err="1"/>
              <a:t>σεροτονίνη</a:t>
            </a:r>
            <a:r>
              <a:rPr lang="el-GR" sz="1800" dirty="0"/>
              <a:t>. Ο νευροδιαβιβαστής εκκρίνεται στη </a:t>
            </a:r>
            <a:r>
              <a:rPr lang="el-GR" sz="1800" dirty="0" err="1"/>
              <a:t>συναπτική</a:t>
            </a:r>
            <a:r>
              <a:rPr lang="el-GR" sz="1800" dirty="0"/>
              <a:t> σχισμή και αποτελεί ένα είδος </a:t>
            </a:r>
            <a:r>
              <a:rPr lang="el-GR" sz="1800" dirty="0" err="1"/>
              <a:t>διακυτταρικού</a:t>
            </a:r>
            <a:r>
              <a:rPr lang="el-GR" sz="1800" dirty="0"/>
              <a:t> αγγελιαφόρου (χημικό μήνυμα). Όταν φτάσει η νευρική ώση στο </a:t>
            </a:r>
            <a:r>
              <a:rPr lang="el-GR" sz="1800" dirty="0" err="1"/>
              <a:t>συναπτικό</a:t>
            </a:r>
            <a:r>
              <a:rPr lang="el-GR" sz="1800" dirty="0"/>
              <a:t> άκρο </a:t>
            </a:r>
            <a:r>
              <a:rPr lang="el-GR" sz="1800" dirty="0" err="1"/>
              <a:t>εκπολώνεται</a:t>
            </a:r>
            <a:r>
              <a:rPr lang="el-GR" sz="1800" dirty="0"/>
              <a:t> τελικά η </a:t>
            </a:r>
            <a:r>
              <a:rPr lang="el-GR" sz="1800" dirty="0" err="1"/>
              <a:t>προσυναπτική</a:t>
            </a:r>
            <a:r>
              <a:rPr lang="el-GR" sz="1800" dirty="0"/>
              <a:t> μεμβράνη και αυτό έχει ως αποτέλεσμα να εισέλθουν στο κύτταρο ιόντα ασβεστίου μέσα από κανάλια </a:t>
            </a:r>
            <a:r>
              <a:rPr lang="el-GR" sz="1800" dirty="0" err="1"/>
              <a:t>διαμεμβρανικών</a:t>
            </a:r>
            <a:r>
              <a:rPr lang="el-GR" sz="1800" dirty="0"/>
              <a:t> πρωτεϊνών που διαθέτουν πύλες. Η παρουσία των ιόντων ασβεστίου (</a:t>
            </a:r>
            <a:r>
              <a:rPr lang="en-US" sz="1800" dirty="0"/>
              <a:t>Ca</a:t>
            </a:r>
            <a:r>
              <a:rPr lang="el-GR" sz="1800" baseline="30000" dirty="0"/>
              <a:t>2+</a:t>
            </a:r>
            <a:r>
              <a:rPr lang="el-GR" sz="1800" dirty="0"/>
              <a:t>) στο κύτταρο διεγείρει τα </a:t>
            </a:r>
            <a:r>
              <a:rPr lang="el-GR" sz="1800" dirty="0" err="1"/>
              <a:t>συναπτικά</a:t>
            </a:r>
            <a:r>
              <a:rPr lang="el-GR" sz="1800" dirty="0"/>
              <a:t> </a:t>
            </a:r>
            <a:r>
              <a:rPr lang="el-GR" sz="1800" dirty="0" err="1"/>
              <a:t>κυστίδια</a:t>
            </a:r>
            <a:r>
              <a:rPr lang="el-GR" sz="1800" dirty="0"/>
              <a:t> ώστε να προχωρήσουν προς την </a:t>
            </a:r>
            <a:r>
              <a:rPr lang="el-GR" sz="1800" dirty="0" err="1"/>
              <a:t>προσυναπτική</a:t>
            </a:r>
            <a:r>
              <a:rPr lang="el-GR" sz="1800" dirty="0"/>
              <a:t> μεμβράνη και να συνενωθούν μαζί της με αποτέλεσμα, ο νευροδιαβιβαστής που περιέχουν να αδειάσει στη </a:t>
            </a:r>
            <a:r>
              <a:rPr lang="el-GR" sz="1800" dirty="0" err="1"/>
              <a:t>συναπτική</a:t>
            </a:r>
            <a:r>
              <a:rPr lang="el-GR" sz="1800" dirty="0"/>
              <a:t> σχισμή (</a:t>
            </a:r>
            <a:r>
              <a:rPr lang="el-GR" sz="1800" dirty="0" err="1"/>
              <a:t>εξωκυττάρωση</a:t>
            </a:r>
            <a:r>
              <a:rPr lang="el-GR" sz="1800" dirty="0"/>
              <a:t>). Η παρουσία ενός και μόνο δυναμικού ενέργειας μπορεί να προκαλέσει την αντίδραση χιλιάδων </a:t>
            </a:r>
            <a:r>
              <a:rPr lang="el-GR" sz="1800" dirty="0" err="1"/>
              <a:t>συναπτικών</a:t>
            </a:r>
            <a:r>
              <a:rPr lang="el-GR" sz="1800" dirty="0"/>
              <a:t> </a:t>
            </a:r>
            <a:r>
              <a:rPr lang="el-GR" sz="1800" dirty="0" err="1"/>
              <a:t>κυστιδίων</a:t>
            </a:r>
            <a:r>
              <a:rPr lang="el-GR" sz="1800" dirty="0"/>
              <a:t>.</a:t>
            </a:r>
            <a:endParaRPr lang="en-GB" sz="1800" dirty="0"/>
          </a:p>
          <a:p>
            <a:r>
              <a:rPr lang="el-GR" sz="1800" dirty="0"/>
              <a:t>Η </a:t>
            </a:r>
            <a:r>
              <a:rPr lang="el-GR" sz="1800" dirty="0" err="1"/>
              <a:t>μετασυναπτκή</a:t>
            </a:r>
            <a:r>
              <a:rPr lang="el-GR" sz="1800" dirty="0"/>
              <a:t> μεμβράνη είναι ειδικά προσαρμοσμένη για να ανταποκρίνεται στην παρουσία των νευροδιαβιβαστών. </a:t>
            </a:r>
            <a:r>
              <a:rPr lang="el-GR" sz="1800" dirty="0" err="1"/>
              <a:t>Διαμεμβρανικές</a:t>
            </a:r>
            <a:r>
              <a:rPr lang="el-GR" sz="1800" dirty="0"/>
              <a:t> πρωτεΐνες στο μέρος της </a:t>
            </a:r>
            <a:r>
              <a:rPr lang="el-GR" sz="1800" dirty="0" err="1"/>
              <a:t>μετασυναπτικής</a:t>
            </a:r>
            <a:r>
              <a:rPr lang="el-GR" sz="1800" dirty="0"/>
              <a:t> μεμβράνης που είναι απέναντι από την </a:t>
            </a:r>
            <a:r>
              <a:rPr lang="el-GR" sz="1800" dirty="0" err="1"/>
              <a:t>προσυναπτική</a:t>
            </a:r>
            <a:r>
              <a:rPr lang="el-GR" sz="1800" dirty="0"/>
              <a:t>, διαθέτουν υποδοχείς των οποίων η λειτουργία είναι να δεσμεύουν τα μόρια του νευροδιαβιβαστή. Μόλις συμβεί αυτό, ανοίγουν στη </a:t>
            </a:r>
            <a:r>
              <a:rPr lang="el-GR" sz="1800" dirty="0" err="1"/>
              <a:t>μετασυναπτική</a:t>
            </a:r>
            <a:r>
              <a:rPr lang="el-GR" sz="1800" dirty="0"/>
              <a:t> μεμβράνη οι πύλες των καναλιών </a:t>
            </a:r>
            <a:r>
              <a:rPr lang="en-US" sz="1800" dirty="0"/>
              <a:t>Na</a:t>
            </a:r>
            <a:r>
              <a:rPr lang="el-GR" sz="1800" baseline="30000" dirty="0"/>
              <a:t>+</a:t>
            </a:r>
            <a:r>
              <a:rPr lang="el-GR" sz="1800" dirty="0"/>
              <a:t> με αποτέλεσμα να εισχωρήσουν τα ιόντα νατρίου στο εσωτερικό του κυττάρου και να προκαλέσουν </a:t>
            </a:r>
            <a:r>
              <a:rPr lang="el-GR" sz="1800" dirty="0" err="1"/>
              <a:t>εκπόλωση</a:t>
            </a:r>
            <a:r>
              <a:rPr lang="el-GR" sz="1800" dirty="0"/>
              <a:t> και δημιουργία δυναμικού ενέργειας. </a:t>
            </a:r>
            <a:r>
              <a:rPr lang="el-GR" sz="1800" dirty="0" smtClean="0"/>
              <a:t>Έτσι, ο </a:t>
            </a:r>
            <a:r>
              <a:rPr lang="el-GR" sz="1800" dirty="0"/>
              <a:t>κύκλος της διέγερσης μεταδίδεται στο επόμενο κύτταρο. Στη συνέχεια, τα μόρια του νευροδιαβιβαστή διασπώνται με την επίδραση ενζύμου. Αυτό προκαλεί το κλείσιμο των πυλών των καναλιών </a:t>
            </a:r>
            <a:r>
              <a:rPr lang="en-GB" sz="1800" dirty="0"/>
              <a:t>Na</a:t>
            </a:r>
            <a:r>
              <a:rPr lang="el-GR" sz="1800" baseline="30000" dirty="0"/>
              <a:t>+</a:t>
            </a:r>
            <a:r>
              <a:rPr lang="el-GR" sz="1800" dirty="0"/>
              <a:t> και τον τερματισμό της </a:t>
            </a:r>
            <a:r>
              <a:rPr lang="el-GR" sz="1800" dirty="0" smtClean="0"/>
              <a:t>διαδικασίας. </a:t>
            </a:r>
            <a:r>
              <a:rPr lang="el-GR" sz="1800" dirty="0"/>
              <a:t>Τα προϊόντα διάσπασης του νευροδιαβιβαστή καταλήγουν στο </a:t>
            </a:r>
            <a:r>
              <a:rPr lang="el-GR" sz="1800" dirty="0" err="1" smtClean="0"/>
              <a:t>προσυναπτικό</a:t>
            </a:r>
            <a:r>
              <a:rPr lang="el-GR" sz="1800" dirty="0" smtClean="0"/>
              <a:t> κύτταρο </a:t>
            </a:r>
            <a:r>
              <a:rPr lang="el-GR" sz="1800" dirty="0"/>
              <a:t>και χρησιμοποιούνται για τη σύνθεση νέων μορίων του νευροδιαβιβαστή. Αν ο νευροδιαβιβαστής δε διασπαστεί τότε η </a:t>
            </a:r>
            <a:r>
              <a:rPr lang="el-GR" sz="1800" dirty="0" err="1"/>
              <a:t>μετασυναπτική</a:t>
            </a:r>
            <a:r>
              <a:rPr lang="el-GR" sz="1800" dirty="0"/>
              <a:t> μεμβράνη παραμένει </a:t>
            </a:r>
            <a:r>
              <a:rPr lang="el-GR" sz="1800" dirty="0" err="1"/>
              <a:t>εκπολωμένη</a:t>
            </a:r>
            <a:r>
              <a:rPr lang="el-GR" sz="1800" dirty="0"/>
              <a:t> και δεν μπορεί να δεχθεί νέα ερεθίσματα. Αν η </a:t>
            </a:r>
            <a:r>
              <a:rPr lang="el-GR" sz="1800" dirty="0" err="1"/>
              <a:t>εκπόλωση</a:t>
            </a:r>
            <a:r>
              <a:rPr lang="el-GR" sz="1800" dirty="0"/>
              <a:t> που προκαλεί ο νευροδιαβιβαστής δεν είναι επαρκής, δηλαδή, δεν ξεπερνά την κατώφλια τιμή, τότε δε θα δημιουργηθεί ώση στο κύτταρο.</a:t>
            </a:r>
            <a:endParaRPr lang="en-GB" sz="1800" dirty="0"/>
          </a:p>
          <a:p>
            <a:r>
              <a:rPr lang="el-GR" sz="1800" dirty="0" smtClean="0"/>
              <a:t>Επίσης</a:t>
            </a:r>
            <a:r>
              <a:rPr lang="el-GR" sz="1800" dirty="0"/>
              <a:t>, εκτός από διέγερση, υπάρχουν και νευροδιαβιβαστές που προκαλούν αναστολή, δηλαδή, </a:t>
            </a:r>
            <a:r>
              <a:rPr lang="el-GR" sz="1800" dirty="0" err="1"/>
              <a:t>υπερπόλωση</a:t>
            </a:r>
            <a:r>
              <a:rPr lang="el-GR" sz="1800" dirty="0"/>
              <a:t> αντί </a:t>
            </a:r>
            <a:r>
              <a:rPr lang="el-GR" sz="1800" dirty="0" err="1"/>
              <a:t>εκπόλωση</a:t>
            </a:r>
            <a:r>
              <a:rPr lang="el-GR" sz="1800" dirty="0"/>
              <a:t> του </a:t>
            </a:r>
            <a:r>
              <a:rPr lang="el-GR" sz="1800" dirty="0" err="1"/>
              <a:t>μετασυναπτικού</a:t>
            </a:r>
            <a:r>
              <a:rPr lang="el-GR" sz="1800" dirty="0"/>
              <a:t> νευρώνα.</a:t>
            </a:r>
            <a:endParaRPr lang="en-GB" sz="1800" dirty="0"/>
          </a:p>
          <a:p>
            <a:r>
              <a:rPr lang="el-GR" sz="1800" dirty="0" smtClean="0"/>
              <a:t>Μια </a:t>
            </a:r>
            <a:r>
              <a:rPr lang="el-GR" sz="1800" dirty="0"/>
              <a:t>σημαντική λειτουργία των συνάψεων είναι το γεγονός ότι εξασφαλίζουν τη μεταβίβαση μιας νευρικής ώσης προς μια μόνο κατεύθυνση διότι τα </a:t>
            </a:r>
            <a:r>
              <a:rPr lang="el-GR" sz="1800" dirty="0" err="1"/>
              <a:t>συναπτικά</a:t>
            </a:r>
            <a:r>
              <a:rPr lang="el-GR" sz="1800" dirty="0"/>
              <a:t> </a:t>
            </a:r>
            <a:r>
              <a:rPr lang="el-GR" sz="1800" dirty="0" err="1"/>
              <a:t>κυστίδια</a:t>
            </a:r>
            <a:r>
              <a:rPr lang="el-GR" sz="1800" dirty="0"/>
              <a:t> βρίσκονται στη μια μόνο πλευρά του </a:t>
            </a:r>
            <a:r>
              <a:rPr lang="el-GR" sz="1800" dirty="0" err="1"/>
              <a:t>συναπτικού</a:t>
            </a:r>
            <a:r>
              <a:rPr lang="el-GR" sz="1800" dirty="0"/>
              <a:t> χώρου.</a:t>
            </a:r>
            <a:endParaRPr lang="en-GB" sz="1800" dirty="0"/>
          </a:p>
        </p:txBody>
      </p:sp>
    </p:spTree>
    <p:extLst>
      <p:ext uri="{BB962C8B-B14F-4D97-AF65-F5344CB8AC3E}">
        <p14:creationId xmlns:p14="http://schemas.microsoft.com/office/powerpoint/2010/main" val="2584604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899"/>
          </a:xfrm>
        </p:spPr>
        <p:txBody>
          <a:bodyPr/>
          <a:lstStyle/>
          <a:p>
            <a:r>
              <a:rPr lang="el-GR" b="1" dirty="0"/>
              <a:t>Αντανακλαστικά</a:t>
            </a:r>
            <a:endParaRPr lang="en-GB" b="1" dirty="0"/>
          </a:p>
        </p:txBody>
      </p:sp>
      <p:sp>
        <p:nvSpPr>
          <p:cNvPr id="3" name="Content Placeholder 2"/>
          <p:cNvSpPr>
            <a:spLocks noGrp="1"/>
          </p:cNvSpPr>
          <p:nvPr>
            <p:ph idx="1"/>
          </p:nvPr>
        </p:nvSpPr>
        <p:spPr>
          <a:xfrm>
            <a:off x="838200" y="1366092"/>
            <a:ext cx="10515600" cy="4810871"/>
          </a:xfrm>
        </p:spPr>
        <p:txBody>
          <a:bodyPr/>
          <a:lstStyle/>
          <a:p>
            <a:r>
              <a:rPr lang="el-GR" dirty="0"/>
              <a:t>Αντανακλαστικό είναι η στερεότυπη, αυτόματη απάντηση του νευρικού συστήματος μετά από την επίδραση ενός ερεθίσματος</a:t>
            </a:r>
            <a:r>
              <a:rPr lang="el-GR" dirty="0" smtClean="0"/>
              <a:t>.</a:t>
            </a:r>
            <a:r>
              <a:rPr lang="el-GR" dirty="0"/>
              <a:t> </a:t>
            </a:r>
            <a:endParaRPr lang="en-GB" dirty="0"/>
          </a:p>
          <a:p>
            <a:r>
              <a:rPr lang="el-GR" dirty="0"/>
              <a:t>Έχει ήδη λεχθεί ότι οι νευρώνες και τα μυϊκά κύτταρα είναι </a:t>
            </a:r>
            <a:r>
              <a:rPr lang="el-GR" dirty="0" err="1"/>
              <a:t>διεγέρσιμα</a:t>
            </a:r>
            <a:r>
              <a:rPr lang="el-GR" dirty="0"/>
              <a:t> κύτταρα. Θα δούμε στη συνέχεια τον τρόπο συνεργασίας ενός μυϊκού κυττάρου και ενός νευρώνα σε ένα από τα απλούστερα αντανακλαστικά του ανθρώπινου οργανισμού, στο </a:t>
            </a:r>
            <a:r>
              <a:rPr lang="el-GR" dirty="0" err="1"/>
              <a:t>μυοτατικό</a:t>
            </a:r>
            <a:r>
              <a:rPr lang="el-GR" dirty="0"/>
              <a:t> αντανακλαστικό, που περιλαμβάνει τη συμμετοχή αισθητικών και κινητικών νευρώνων μόνο.</a:t>
            </a:r>
            <a:endParaRPr lang="en-GB" dirty="0"/>
          </a:p>
          <a:p>
            <a:endParaRPr lang="en-GB" dirty="0"/>
          </a:p>
        </p:txBody>
      </p:sp>
    </p:spTree>
    <p:extLst>
      <p:ext uri="{BB962C8B-B14F-4D97-AF65-F5344CB8AC3E}">
        <p14:creationId xmlns:p14="http://schemas.microsoft.com/office/powerpoint/2010/main" val="291619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718"/>
            <a:ext cx="10515600" cy="802770"/>
          </a:xfrm>
        </p:spPr>
        <p:txBody>
          <a:bodyPr/>
          <a:lstStyle/>
          <a:p>
            <a:r>
              <a:rPr lang="el-GR" b="1" dirty="0"/>
              <a:t>Κεντρικό Νευρικό Σύστημα</a:t>
            </a:r>
            <a:endParaRPr lang="en-GB" b="1" dirty="0"/>
          </a:p>
        </p:txBody>
      </p:sp>
      <p:sp>
        <p:nvSpPr>
          <p:cNvPr id="3" name="Content Placeholder 2"/>
          <p:cNvSpPr>
            <a:spLocks noGrp="1"/>
          </p:cNvSpPr>
          <p:nvPr>
            <p:ph idx="1"/>
          </p:nvPr>
        </p:nvSpPr>
        <p:spPr>
          <a:xfrm>
            <a:off x="361497" y="1232808"/>
            <a:ext cx="6891557" cy="4944156"/>
          </a:xfrm>
        </p:spPr>
        <p:txBody>
          <a:bodyPr>
            <a:normAutofit fontScale="92500" lnSpcReduction="20000"/>
          </a:bodyPr>
          <a:lstStyle/>
          <a:p>
            <a:r>
              <a:rPr lang="el-GR" sz="2200" dirty="0"/>
              <a:t>Το Κεντρικό Νευρικό Σύστημα (ΚΝΣ) είναι δέκτης μηνυμάτων τόσο από το εσωτερικό όσον και από το εξωτερικό περιβάλλον. Τα μηνύματα δημιουργούνται από διάφορα ερεθίσματα και μεταφέρονται ως </a:t>
            </a:r>
            <a:r>
              <a:rPr lang="el-GR" sz="2200" b="1" dirty="0"/>
              <a:t>νευρικές ώσεις</a:t>
            </a:r>
            <a:r>
              <a:rPr lang="el-GR" sz="2200" dirty="0"/>
              <a:t> μέσω των περιφερικών νεύρων (αισθητική οδός). </a:t>
            </a:r>
            <a:endParaRPr lang="el-GR" sz="2200" dirty="0" smtClean="0"/>
          </a:p>
          <a:p>
            <a:r>
              <a:rPr lang="el-GR" sz="2200" dirty="0" smtClean="0"/>
              <a:t>Στο </a:t>
            </a:r>
            <a:r>
              <a:rPr lang="el-GR" sz="2200" dirty="0"/>
              <a:t>ΚΝΣ τα μηνύματα αξιολογούνται και αν υπάρχει ανάγκη, διαβιβάζονται εντολές (κινητική οδός) που πάλι έχουν τη μορφή νευρικών ώσεων, στα εκτελεστικά όργανα που είναι οι μύες και οι αδένες. Οι νευρικές ώσεις που φτάνουν στον εγκέφαλο από τα περιφερικά νεύρα και αφορούν συνειδητές λειτουργίες καταλήγουν στο </a:t>
            </a:r>
            <a:r>
              <a:rPr lang="el-GR" sz="2200" b="1" dirty="0"/>
              <a:t>φλοιό </a:t>
            </a:r>
            <a:r>
              <a:rPr lang="el-GR" sz="2200" dirty="0"/>
              <a:t>των ημισφαιρίων του</a:t>
            </a:r>
            <a:r>
              <a:rPr lang="el-GR" sz="2200" b="1" dirty="0"/>
              <a:t> </a:t>
            </a:r>
            <a:r>
              <a:rPr lang="el-GR" sz="2200" dirty="0"/>
              <a:t>εγκεφάλου, ενώ οι νευρικές ώσεις που αφορούν την ομοιόσταση </a:t>
            </a:r>
            <a:r>
              <a:rPr lang="el-GR" sz="2200" dirty="0" smtClean="0"/>
              <a:t>μεταφέρονται</a:t>
            </a:r>
            <a:r>
              <a:rPr lang="en-GB" sz="2200" dirty="0" smtClean="0"/>
              <a:t> </a:t>
            </a:r>
            <a:r>
              <a:rPr lang="el-GR" sz="2200" dirty="0" smtClean="0"/>
              <a:t>τόσο στον υποθάλαμο όσο και στο </a:t>
            </a:r>
            <a:r>
              <a:rPr lang="el-GR" sz="2200" b="1" dirty="0"/>
              <a:t>στέλεχος</a:t>
            </a:r>
            <a:r>
              <a:rPr lang="el-GR" sz="2200" dirty="0"/>
              <a:t> </a:t>
            </a:r>
            <a:r>
              <a:rPr lang="el-GR" sz="2200" dirty="0" smtClean="0"/>
              <a:t>του εγκεφάλου που </a:t>
            </a:r>
            <a:r>
              <a:rPr lang="el-GR" sz="2200" dirty="0"/>
              <a:t>αποτελείται </a:t>
            </a:r>
            <a:r>
              <a:rPr lang="el-GR" sz="2200" dirty="0" smtClean="0"/>
              <a:t>από </a:t>
            </a:r>
            <a:r>
              <a:rPr lang="el-GR" sz="2200" dirty="0"/>
              <a:t>τον </a:t>
            </a:r>
            <a:r>
              <a:rPr lang="el-GR" sz="2200" b="1" dirty="0"/>
              <a:t>προμήκη μυελό</a:t>
            </a:r>
            <a:r>
              <a:rPr lang="el-GR" sz="2200" dirty="0"/>
              <a:t>, τη </a:t>
            </a:r>
            <a:r>
              <a:rPr lang="el-GR" sz="2200" b="1" dirty="0"/>
              <a:t>γέφυρα</a:t>
            </a:r>
            <a:r>
              <a:rPr lang="el-GR" sz="2200" dirty="0"/>
              <a:t> και </a:t>
            </a:r>
            <a:r>
              <a:rPr lang="el-GR" sz="2200" dirty="0" smtClean="0"/>
              <a:t>το </a:t>
            </a:r>
            <a:r>
              <a:rPr lang="el-GR" sz="2200" b="1" dirty="0" err="1" smtClean="0"/>
              <a:t>μεσεγκέφαλο</a:t>
            </a:r>
            <a:r>
              <a:rPr lang="el-GR" sz="2200" dirty="0" smtClean="0"/>
              <a:t>. </a:t>
            </a:r>
          </a:p>
          <a:p>
            <a:r>
              <a:rPr lang="el-GR" sz="2200" dirty="0" smtClean="0"/>
              <a:t>Το </a:t>
            </a:r>
            <a:r>
              <a:rPr lang="el-GR" sz="2200" dirty="0"/>
              <a:t>νευρικό σύστημα αποτελείται κυρίως από </a:t>
            </a:r>
            <a:r>
              <a:rPr lang="el-GR" sz="2200" b="1" dirty="0"/>
              <a:t>νευρικά κύτταρα ή νευρώνες</a:t>
            </a:r>
            <a:r>
              <a:rPr lang="el-GR" sz="2200" dirty="0"/>
              <a:t> και από νευρογλοία (</a:t>
            </a:r>
            <a:r>
              <a:rPr lang="el-GR" sz="2200" b="1" dirty="0"/>
              <a:t>νευρογλοιακά κύτταρα</a:t>
            </a:r>
            <a:r>
              <a:rPr lang="el-GR" sz="2200" dirty="0"/>
              <a:t> </a:t>
            </a:r>
            <a:r>
              <a:rPr lang="el-GR" sz="2200" dirty="0" smtClean="0"/>
              <a:t>που είναι μη νευρικά κύτταρα με </a:t>
            </a:r>
            <a:r>
              <a:rPr lang="el-GR" sz="2200" dirty="0"/>
              <a:t>ποικίλα σχήματα τα οποία συμβάλλουν </a:t>
            </a:r>
            <a:r>
              <a:rPr lang="el-GR" sz="2200" dirty="0" smtClean="0"/>
              <a:t>στη </a:t>
            </a:r>
            <a:r>
              <a:rPr lang="el-GR" sz="2200" dirty="0"/>
              <a:t>διατήρηση της </a:t>
            </a:r>
            <a:r>
              <a:rPr lang="el-GR" sz="2200" dirty="0" smtClean="0"/>
              <a:t>ομοιόστασης </a:t>
            </a:r>
            <a:r>
              <a:rPr lang="el-GR" sz="2200" dirty="0"/>
              <a:t>και παρέχουν στήριξη και προστασία </a:t>
            </a:r>
            <a:r>
              <a:rPr lang="el-GR" sz="2000" dirty="0"/>
              <a:t>στους </a:t>
            </a:r>
            <a:r>
              <a:rPr lang="el-GR" sz="2000" dirty="0" smtClean="0"/>
              <a:t>νευρώνες του εγκεφάλου) και </a:t>
            </a:r>
            <a:r>
              <a:rPr lang="el-GR" sz="2000" dirty="0"/>
              <a:t>μεσοκυττάρια ουσία). </a:t>
            </a: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054" y="873579"/>
            <a:ext cx="4577449" cy="551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80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3000"/>
          </a:xfrm>
        </p:spPr>
        <p:txBody>
          <a:bodyPr/>
          <a:lstStyle/>
          <a:p>
            <a:r>
              <a:rPr lang="el-GR" b="1" dirty="0"/>
              <a:t>Το </a:t>
            </a:r>
            <a:r>
              <a:rPr lang="el-GR" b="1" dirty="0" err="1"/>
              <a:t>μυοτατικό</a:t>
            </a:r>
            <a:r>
              <a:rPr lang="el-GR" b="1" dirty="0"/>
              <a:t> αντανακλαστικό του γονάτου</a:t>
            </a:r>
            <a:endParaRPr lang="en-GB" b="1" dirty="0"/>
          </a:p>
        </p:txBody>
      </p:sp>
      <p:sp>
        <p:nvSpPr>
          <p:cNvPr id="3" name="Content Placeholder 2"/>
          <p:cNvSpPr>
            <a:spLocks noGrp="1"/>
          </p:cNvSpPr>
          <p:nvPr>
            <p:ph idx="1"/>
          </p:nvPr>
        </p:nvSpPr>
        <p:spPr>
          <a:xfrm>
            <a:off x="838200" y="1498294"/>
            <a:ext cx="10515600" cy="4678669"/>
          </a:xfrm>
        </p:spPr>
        <p:txBody>
          <a:bodyPr>
            <a:normAutofit fontScale="92500" lnSpcReduction="10000"/>
          </a:bodyPr>
          <a:lstStyle/>
          <a:p>
            <a:r>
              <a:rPr lang="el-GR" dirty="0"/>
              <a:t>Όπως φαίνεται στο σχεδιάγραμμα στην επόμενη </a:t>
            </a:r>
            <a:r>
              <a:rPr lang="el-GR" dirty="0" smtClean="0"/>
              <a:t>διαφάνεια, </a:t>
            </a:r>
            <a:r>
              <a:rPr lang="el-GR" dirty="0"/>
              <a:t>ο τένοντας κάτω από την επιγονατίδα δέχεται απότομο κτύπημα. Το χτύπημα προκαλεί απότομη διάταση του τετρακέφαλου και αυτή η διάταση εντοπίζεται από αισθητικούς υποδοχείς στον τετρακέφαλο. Η διαπερατότητα της μεμβράνης των υποδοχέων στο </a:t>
            </a:r>
            <a:r>
              <a:rPr lang="el-GR" dirty="0" err="1"/>
              <a:t>Na</a:t>
            </a:r>
            <a:r>
              <a:rPr lang="el-GR" baseline="30000" dirty="0"/>
              <a:t>+</a:t>
            </a:r>
            <a:r>
              <a:rPr lang="el-GR" dirty="0"/>
              <a:t> αυξάνεται με αποτέλεσμα να προκληθεί είσοδος </a:t>
            </a:r>
            <a:r>
              <a:rPr lang="el-GR" dirty="0" err="1"/>
              <a:t>Na</a:t>
            </a:r>
            <a:r>
              <a:rPr lang="el-GR" baseline="30000" dirty="0"/>
              <a:t>+</a:t>
            </a:r>
            <a:r>
              <a:rPr lang="el-GR" dirty="0"/>
              <a:t>, </a:t>
            </a:r>
            <a:r>
              <a:rPr lang="el-GR" dirty="0" err="1"/>
              <a:t>εκπόλωση</a:t>
            </a:r>
            <a:r>
              <a:rPr lang="el-GR" dirty="0"/>
              <a:t> και δημιουργία νευρικών ώσεων. </a:t>
            </a:r>
            <a:endParaRPr lang="el-GR" dirty="0" smtClean="0"/>
          </a:p>
          <a:p>
            <a:r>
              <a:rPr lang="el-GR" dirty="0" smtClean="0"/>
              <a:t>Οι </a:t>
            </a:r>
            <a:r>
              <a:rPr lang="el-GR" dirty="0"/>
              <a:t>ώσεις άγονται στο νωτιαίο μυελό όπου οι αισθητικοί νευρώνες συνάπτονται με κινητικούς νευρώνες. Ακολουθεί η διέγερση των κινητικών νευρώνων των οποίων οι νευρικές ώσεις  άγονται στις </a:t>
            </a:r>
            <a:r>
              <a:rPr lang="el-GR" dirty="0" err="1"/>
              <a:t>νευρομυϊκές</a:t>
            </a:r>
            <a:r>
              <a:rPr lang="el-GR" dirty="0"/>
              <a:t> συνάψεις όπου απελευθερώνεται </a:t>
            </a:r>
            <a:r>
              <a:rPr lang="el-GR" dirty="0" err="1"/>
              <a:t>ακετυλοχολίνη</a:t>
            </a:r>
            <a:r>
              <a:rPr lang="el-GR" dirty="0"/>
              <a:t> η οποία οδηγεί στη διέγερση και συστολή του τετρακέφαλου. Η διαδικασία που περιγράψαμε είναι εξαιρετικά γρήγορη και συνολικά διαρκεί μόνο 40 </a:t>
            </a:r>
            <a:r>
              <a:rPr lang="el-GR" dirty="0" err="1"/>
              <a:t>msec</a:t>
            </a:r>
            <a:r>
              <a:rPr lang="el-GR" dirty="0"/>
              <a:t>. </a:t>
            </a:r>
            <a:endParaRPr lang="en-GB" dirty="0"/>
          </a:p>
        </p:txBody>
      </p:sp>
    </p:spTree>
    <p:extLst>
      <p:ext uri="{BB962C8B-B14F-4D97-AF65-F5344CB8AC3E}">
        <p14:creationId xmlns:p14="http://schemas.microsoft.com/office/powerpoint/2010/main" val="3432204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984" y="568899"/>
            <a:ext cx="7936467" cy="579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481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5248"/>
            <a:ext cx="4156710" cy="5361715"/>
          </a:xfrm>
        </p:spPr>
        <p:txBody>
          <a:bodyPr>
            <a:normAutofit fontScale="92500" lnSpcReduction="20000"/>
          </a:bodyPr>
          <a:lstStyle/>
          <a:p>
            <a:r>
              <a:rPr lang="el-GR" dirty="0"/>
              <a:t>Τα αντανακλαστικά έχουν μεγάλη σημασία στην επιβίωση των οργανισμών. Άλλα </a:t>
            </a:r>
            <a:r>
              <a:rPr lang="el-GR" dirty="0" smtClean="0"/>
              <a:t>παραδείγματα </a:t>
            </a:r>
            <a:r>
              <a:rPr lang="el-GR" dirty="0"/>
              <a:t>αντανακλαστικών είναι το εικονιζόμενο αντανακλαστικό που παριστάνει την απομάκρυνση του χεριού από καυτή επιφάνεια (μπορείτε να περιγράψετε το αντανακλαστικό αυτό;), η μείωση του ανοίγματος της κόρης του ματιού σε έντονο φως, η ρύθμιση του καρδιακού ρυθμού και η ρύθμιση της αρτηριακής πίεσης.      </a:t>
            </a:r>
            <a:endParaRPr lang="en-GB" dirty="0"/>
          </a:p>
          <a:p>
            <a:endParaRPr lang="en-GB" dirty="0"/>
          </a:p>
        </p:txBody>
      </p:sp>
      <p:pic>
        <p:nvPicPr>
          <p:cNvPr id="10242" name="Picture 2" descr="Image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920" y="910906"/>
            <a:ext cx="5037138"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7303770" y="3749040"/>
            <a:ext cx="3383280" cy="369332"/>
          </a:xfrm>
          <a:prstGeom prst="rect">
            <a:avLst/>
          </a:prstGeom>
          <a:noFill/>
        </p:spPr>
        <p:txBody>
          <a:bodyPr wrap="square" rtlCol="0">
            <a:spAutoFit/>
          </a:bodyPr>
          <a:lstStyle/>
          <a:p>
            <a:pPr algn="ctr"/>
            <a:r>
              <a:rPr lang="el-GR" b="1" dirty="0" smtClean="0"/>
              <a:t>Αντανακλαστικό τόξο</a:t>
            </a:r>
            <a:endParaRPr lang="en-GB" b="1" dirty="0"/>
          </a:p>
        </p:txBody>
      </p:sp>
    </p:spTree>
    <p:extLst>
      <p:ext uri="{BB962C8B-B14F-4D97-AF65-F5344CB8AC3E}">
        <p14:creationId xmlns:p14="http://schemas.microsoft.com/office/powerpoint/2010/main" val="2771586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011"/>
          </a:xfrm>
        </p:spPr>
        <p:txBody>
          <a:bodyPr/>
          <a:lstStyle/>
          <a:p>
            <a:r>
              <a:rPr lang="el-GR" dirty="0" smtClean="0">
                <a:solidFill>
                  <a:srgbClr val="FF0000"/>
                </a:solidFill>
              </a:rPr>
              <a:t>Ερώτηση </a:t>
            </a:r>
            <a:r>
              <a:rPr lang="el-GR" dirty="0" err="1" smtClean="0">
                <a:solidFill>
                  <a:srgbClr val="FF0000"/>
                </a:solidFill>
              </a:rPr>
              <a:t>Παγκυπρίων</a:t>
            </a:r>
            <a:endParaRPr lang="en-GB"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9" y="1169534"/>
            <a:ext cx="63754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5448" y="4627109"/>
            <a:ext cx="6310765" cy="1477328"/>
          </a:xfrm>
          <a:prstGeom prst="rect">
            <a:avLst/>
          </a:prstGeom>
        </p:spPr>
        <p:txBody>
          <a:bodyPr wrap="square">
            <a:spAutoFit/>
          </a:bodyPr>
          <a:lstStyle/>
          <a:p>
            <a:r>
              <a:rPr lang="el-GR" dirty="0"/>
              <a:t>(α) Να ονομάσετε τις δομές 1 έως 4 και τα κύτταρα 5 στο πιο πάνω Σχήμα 2. (μονάδες 2,5) </a:t>
            </a:r>
            <a:endParaRPr lang="el-GR" dirty="0" smtClean="0"/>
          </a:p>
          <a:p>
            <a:r>
              <a:rPr lang="el-GR" dirty="0" smtClean="0"/>
              <a:t>(</a:t>
            </a:r>
            <a:r>
              <a:rPr lang="el-GR" dirty="0"/>
              <a:t>β) Να αναφέρετε, με βάση τη μορφολογία του νευρώνα, κατά πόσο πρόκειται για κινητικό, αισθητικό ή ενδιάμεσο νευρώνα.</a:t>
            </a:r>
          </a:p>
          <a:p>
            <a:r>
              <a:rPr lang="el-GR" dirty="0"/>
              <a:t>(μονάδα 0,5)</a:t>
            </a:r>
            <a:endParaRPr lang="en-GB" dirty="0"/>
          </a:p>
        </p:txBody>
      </p:sp>
      <p:sp>
        <p:nvSpPr>
          <p:cNvPr id="5" name="Rectangle 4"/>
          <p:cNvSpPr/>
          <p:nvPr/>
        </p:nvSpPr>
        <p:spPr>
          <a:xfrm>
            <a:off x="7649934" y="1169534"/>
            <a:ext cx="4073979" cy="4247317"/>
          </a:xfrm>
          <a:prstGeom prst="rect">
            <a:avLst/>
          </a:prstGeom>
        </p:spPr>
        <p:txBody>
          <a:bodyPr wrap="square">
            <a:spAutoFit/>
          </a:bodyPr>
          <a:lstStyle/>
          <a:p>
            <a:r>
              <a:rPr lang="el-GR" dirty="0"/>
              <a:t>(γ) Να αναφέρετε δύο (2) διαφορετικά είδη κυττάρων (ιστών) με τα οποία ο νευρώνας έρχεται σε επαφή μέσω των δομών 4</a:t>
            </a:r>
            <a:r>
              <a:rPr lang="el-GR" dirty="0" smtClean="0"/>
              <a:t>. (</a:t>
            </a:r>
            <a:r>
              <a:rPr lang="el-GR" dirty="0"/>
              <a:t>μονάδα 1</a:t>
            </a:r>
            <a:r>
              <a:rPr lang="el-GR" dirty="0" smtClean="0"/>
              <a:t>)</a:t>
            </a:r>
          </a:p>
          <a:p>
            <a:endParaRPr lang="el-GR" dirty="0"/>
          </a:p>
          <a:p>
            <a:r>
              <a:rPr lang="el-GR" dirty="0"/>
              <a:t>(δ) Η σκλήρυνση κατά πλάκας είναι μια σοβαρή ασθένεια, η οποία προκαλείται από καταστροφή της </a:t>
            </a:r>
            <a:r>
              <a:rPr lang="el-GR" dirty="0" err="1"/>
              <a:t>μυελίνης</a:t>
            </a:r>
            <a:r>
              <a:rPr lang="el-GR" dirty="0"/>
              <a:t> στα κύτταρα 5, και οδηγεί, μεταξύ άλλων, σε κινητικά ή αισθητηριακά προβλήματα, αναπηρία και θάνατο. Να εξηγήσετε, με βάση τη φυσιολογική λειτουργία της </a:t>
            </a:r>
            <a:r>
              <a:rPr lang="el-GR" dirty="0" err="1"/>
              <a:t>μυελίνης</a:t>
            </a:r>
            <a:r>
              <a:rPr lang="el-GR" dirty="0"/>
              <a:t>, γιατί η καταστροφή της οδηγεί το άτομο π.χ. σε κινητικά προβλήματα.</a:t>
            </a:r>
          </a:p>
          <a:p>
            <a:r>
              <a:rPr lang="el-GR" dirty="0"/>
              <a:t>(μονάδα 1)</a:t>
            </a:r>
            <a:endParaRPr lang="en-GB" dirty="0"/>
          </a:p>
        </p:txBody>
      </p:sp>
    </p:spTree>
    <p:extLst>
      <p:ext uri="{BB962C8B-B14F-4D97-AF65-F5344CB8AC3E}">
        <p14:creationId xmlns:p14="http://schemas.microsoft.com/office/powerpoint/2010/main" val="28313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47" y="367393"/>
            <a:ext cx="5142347" cy="375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00694" y="436700"/>
            <a:ext cx="6096000" cy="3139321"/>
          </a:xfrm>
          <a:prstGeom prst="rect">
            <a:avLst/>
          </a:prstGeom>
        </p:spPr>
        <p:txBody>
          <a:bodyPr>
            <a:spAutoFit/>
          </a:bodyPr>
          <a:lstStyle/>
          <a:p>
            <a:r>
              <a:rPr lang="el-GR" dirty="0"/>
              <a:t>Το </a:t>
            </a:r>
            <a:r>
              <a:rPr lang="el-GR" dirty="0" smtClean="0"/>
              <a:t>Σχήμα </a:t>
            </a:r>
            <a:r>
              <a:rPr lang="el-GR" dirty="0"/>
              <a:t>5 παρουσιάζει μια γραφική παράσταση στην οποία καταγράφονται οι αλλαγές στο δυναμικό της μεμβράνης ενός νευρώνα κατά τη διάρκεια μιας νευρικής ώσης. </a:t>
            </a:r>
            <a:endParaRPr lang="el-GR" dirty="0" smtClean="0"/>
          </a:p>
          <a:p>
            <a:r>
              <a:rPr lang="el-GR" dirty="0"/>
              <a:t>(α) Να ονομάσετε τα δυναμικά 1 έως 4 στην πιο πάνω γραφική παράσταση. </a:t>
            </a:r>
            <a:r>
              <a:rPr lang="el-GR" dirty="0" smtClean="0"/>
              <a:t>(</a:t>
            </a:r>
            <a:r>
              <a:rPr lang="el-GR" dirty="0"/>
              <a:t>μονάδες 2) </a:t>
            </a:r>
          </a:p>
          <a:p>
            <a:r>
              <a:rPr lang="el-GR" dirty="0"/>
              <a:t>(β) Να ονομάσετε τις φάσεις Α, Β και Γ, καθώς και την Περίοδο Χ κατά την οποία δεν μπορεί να δημιουργηθεί νέα νευρική ώση. </a:t>
            </a:r>
            <a:r>
              <a:rPr lang="el-GR" dirty="0" smtClean="0"/>
              <a:t>(</a:t>
            </a:r>
            <a:r>
              <a:rPr lang="el-GR" dirty="0"/>
              <a:t>μονάδες 2) </a:t>
            </a:r>
          </a:p>
          <a:p>
            <a:r>
              <a:rPr lang="el-GR" dirty="0"/>
              <a:t>(γ) Να εξηγήσετε πώς επιτυγχάνεται η άνοδος του δυναμικού, στη Φάση Α, με βάση τη διαπερατότητα της μεμβράνης στα ιόντα </a:t>
            </a:r>
            <a:r>
              <a:rPr lang="el-GR" dirty="0" err="1"/>
              <a:t>Νa</a:t>
            </a:r>
            <a:r>
              <a:rPr lang="el-GR" dirty="0"/>
              <a:t>+ και K+. </a:t>
            </a:r>
            <a:r>
              <a:rPr lang="el-GR" dirty="0" smtClean="0"/>
              <a:t>(</a:t>
            </a:r>
            <a:r>
              <a:rPr lang="el-GR" dirty="0"/>
              <a:t>μονάδες 2) </a:t>
            </a:r>
            <a:endParaRPr lang="en-GB" dirty="0"/>
          </a:p>
        </p:txBody>
      </p:sp>
    </p:spTree>
    <p:extLst>
      <p:ext uri="{BB962C8B-B14F-4D97-AF65-F5344CB8AC3E}">
        <p14:creationId xmlns:p14="http://schemas.microsoft.com/office/powerpoint/2010/main" val="2261035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8093" y="288018"/>
            <a:ext cx="6000750" cy="5355312"/>
          </a:xfrm>
          <a:prstGeom prst="rect">
            <a:avLst/>
          </a:prstGeom>
        </p:spPr>
        <p:txBody>
          <a:bodyPr wrap="square">
            <a:spAutoFit/>
          </a:bodyPr>
          <a:lstStyle/>
          <a:p>
            <a:r>
              <a:rPr lang="el-GR" dirty="0"/>
              <a:t>(δ) Στο </a:t>
            </a:r>
            <a:r>
              <a:rPr lang="el-GR" dirty="0" smtClean="0"/>
              <a:t>Σχήμα </a:t>
            </a:r>
            <a:r>
              <a:rPr lang="el-GR" dirty="0"/>
              <a:t>6, απεικονίζεται μια </a:t>
            </a:r>
            <a:r>
              <a:rPr lang="el-GR" dirty="0" err="1"/>
              <a:t>νευρομυική</a:t>
            </a:r>
            <a:r>
              <a:rPr lang="el-GR" dirty="0"/>
              <a:t> σύναψη</a:t>
            </a:r>
            <a:r>
              <a:rPr lang="el-GR" dirty="0" smtClean="0"/>
              <a:t>.</a:t>
            </a:r>
          </a:p>
          <a:p>
            <a:endParaRPr lang="el-GR" dirty="0" smtClean="0"/>
          </a:p>
          <a:p>
            <a:r>
              <a:rPr lang="el-GR" dirty="0"/>
              <a:t>ι. Να περιγράψετε συνοπτικά, με τη βοήθεια των πέντε (5) σταδίων που φαίνονται στο πιο πάνω Σχήμα 6, τον μηχανισμό με τον οποίο μεταβιβάζεται η νευρική ώση από τον </a:t>
            </a:r>
            <a:r>
              <a:rPr lang="el-GR" dirty="0" err="1"/>
              <a:t>προσυναπτικό</a:t>
            </a:r>
            <a:r>
              <a:rPr lang="el-GR" dirty="0"/>
              <a:t> νευρώνα στο </a:t>
            </a:r>
            <a:r>
              <a:rPr lang="el-GR" dirty="0" err="1"/>
              <a:t>μετασυναπτικό</a:t>
            </a:r>
            <a:r>
              <a:rPr lang="el-GR" dirty="0"/>
              <a:t> </a:t>
            </a:r>
            <a:r>
              <a:rPr lang="el-GR" dirty="0" err="1"/>
              <a:t>μυικό</a:t>
            </a:r>
            <a:r>
              <a:rPr lang="el-GR" dirty="0"/>
              <a:t> κύτταρο (</a:t>
            </a:r>
            <a:r>
              <a:rPr lang="el-GR" dirty="0" err="1"/>
              <a:t>μυική</a:t>
            </a:r>
            <a:r>
              <a:rPr lang="el-GR" dirty="0"/>
              <a:t> ίνα) για να συσπαστεί. </a:t>
            </a:r>
            <a:r>
              <a:rPr lang="el-GR" dirty="0" smtClean="0"/>
              <a:t>(</a:t>
            </a:r>
            <a:r>
              <a:rPr lang="el-GR" dirty="0"/>
              <a:t>μονάδες 2,5) </a:t>
            </a:r>
            <a:endParaRPr lang="el-GR" dirty="0" smtClean="0"/>
          </a:p>
          <a:p>
            <a:endParaRPr lang="el-GR" dirty="0"/>
          </a:p>
          <a:p>
            <a:r>
              <a:rPr lang="el-GR" dirty="0" err="1"/>
              <a:t>ιι</a:t>
            </a:r>
            <a:r>
              <a:rPr lang="el-GR" dirty="0"/>
              <a:t>. Η μυασθένεια </a:t>
            </a:r>
            <a:r>
              <a:rPr lang="el-GR" dirty="0" err="1"/>
              <a:t>Gravis</a:t>
            </a:r>
            <a:r>
              <a:rPr lang="el-GR" dirty="0"/>
              <a:t> είναι μία χρόνια </a:t>
            </a:r>
            <a:r>
              <a:rPr lang="el-GR" dirty="0" err="1"/>
              <a:t>αυτοάνοση</a:t>
            </a:r>
            <a:r>
              <a:rPr lang="el-GR" dirty="0"/>
              <a:t> </a:t>
            </a:r>
            <a:r>
              <a:rPr lang="el-GR" dirty="0" err="1"/>
              <a:t>νευρομυική</a:t>
            </a:r>
            <a:r>
              <a:rPr lang="el-GR" dirty="0"/>
              <a:t> νόσος η οποία χαρακτηρίζεται από </a:t>
            </a:r>
            <a:r>
              <a:rPr lang="el-GR" dirty="0" err="1"/>
              <a:t>μυική</a:t>
            </a:r>
            <a:r>
              <a:rPr lang="el-GR" dirty="0"/>
              <a:t> αδυναμία που επιδεινώνεται μετά από περίοδο άσκησης και βελτιώνεται μετά από ξεκούραση. </a:t>
            </a:r>
          </a:p>
          <a:p>
            <a:r>
              <a:rPr lang="el-GR" dirty="0"/>
              <a:t>Η νόσος προκαλείται από </a:t>
            </a:r>
            <a:r>
              <a:rPr lang="el-GR" dirty="0" err="1"/>
              <a:t>αυτοαντισώματα</a:t>
            </a:r>
            <a:r>
              <a:rPr lang="el-GR" dirty="0"/>
              <a:t> τα οποία συνδέονται με τον υποδοχέα της </a:t>
            </a:r>
            <a:r>
              <a:rPr lang="el-GR" dirty="0" err="1"/>
              <a:t>ακετυλοχολίνης</a:t>
            </a:r>
            <a:r>
              <a:rPr lang="el-GR" dirty="0"/>
              <a:t> και τον καθιστούν ανενεργό ή τον καταστρέφουν, με τελικό αποτέλεσμα την αδυναμία του μυ να συσπαστεί. </a:t>
            </a:r>
          </a:p>
          <a:p>
            <a:r>
              <a:rPr lang="el-GR" dirty="0"/>
              <a:t>Να εξηγήσετε, σε τρία (3) βήματα, γιατί η σύνδεση των </a:t>
            </a:r>
            <a:r>
              <a:rPr lang="el-GR" dirty="0" err="1"/>
              <a:t>αυτοαντισωμάτων</a:t>
            </a:r>
            <a:r>
              <a:rPr lang="el-GR" dirty="0"/>
              <a:t> στον υποδοχέα έχει ως τελικό αποτέλεσμα την αδυναμία του μυ να συσπαστεί. </a:t>
            </a:r>
            <a:r>
              <a:rPr lang="el-GR" dirty="0" smtClean="0"/>
              <a:t>(</a:t>
            </a:r>
            <a:r>
              <a:rPr lang="el-GR" dirty="0"/>
              <a:t>μονάδες 1,5) </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16" y="288018"/>
            <a:ext cx="5518150"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75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95807" cy="777875"/>
          </a:xfrm>
        </p:spPr>
        <p:txBody>
          <a:bodyPr/>
          <a:lstStyle/>
          <a:p>
            <a:r>
              <a:rPr lang="el-GR" b="1" dirty="0" smtClean="0"/>
              <a:t>Το</a:t>
            </a:r>
            <a:r>
              <a:rPr lang="en-GB" b="1" dirty="0" smtClean="0"/>
              <a:t> </a:t>
            </a:r>
            <a:r>
              <a:rPr lang="el-GR" b="1" dirty="0" smtClean="0"/>
              <a:t>νευρικό</a:t>
            </a:r>
            <a:r>
              <a:rPr lang="en-GB" b="1" dirty="0" smtClean="0"/>
              <a:t> </a:t>
            </a:r>
            <a:r>
              <a:rPr lang="el-GR" b="1" dirty="0" smtClean="0"/>
              <a:t>κύτταρο</a:t>
            </a:r>
            <a:endParaRPr lang="en-GB"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2521" y="1545376"/>
            <a:ext cx="7274379" cy="481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41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0311" y="0"/>
            <a:ext cx="4677413" cy="6858000"/>
          </a:xfrm>
          <a:prstGeom prst="rect">
            <a:avLst/>
          </a:prstGeom>
        </p:spPr>
      </p:pic>
    </p:spTree>
    <p:extLst>
      <p:ext uri="{BB962C8B-B14F-4D97-AF65-F5344CB8AC3E}">
        <p14:creationId xmlns:p14="http://schemas.microsoft.com/office/powerpoint/2010/main" val="382179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021" y="767443"/>
            <a:ext cx="11160579" cy="5409520"/>
          </a:xfrm>
        </p:spPr>
        <p:txBody>
          <a:bodyPr>
            <a:normAutofit fontScale="85000" lnSpcReduction="20000"/>
          </a:bodyPr>
          <a:lstStyle/>
          <a:p>
            <a:r>
              <a:rPr lang="el-GR" dirty="0"/>
              <a:t>Οι νευρώνες αποτελούν τις δομικές και λειτουργικές μονάδες του νευρικού συστήματος. </a:t>
            </a:r>
            <a:endParaRPr lang="el-GR" dirty="0" smtClean="0"/>
          </a:p>
          <a:p>
            <a:r>
              <a:rPr lang="el-GR" b="1" dirty="0" smtClean="0"/>
              <a:t>Ο </a:t>
            </a:r>
            <a:r>
              <a:rPr lang="el-GR" b="1" dirty="0"/>
              <a:t>νευρώνας αποτελείται από το </a:t>
            </a:r>
            <a:r>
              <a:rPr lang="el-GR" b="1" u="sng" dirty="0"/>
              <a:t>κυτταρικό σώμα</a:t>
            </a:r>
            <a:r>
              <a:rPr lang="el-GR" b="1" dirty="0"/>
              <a:t>, τους </a:t>
            </a:r>
            <a:r>
              <a:rPr lang="el-GR" b="1" u="sng" dirty="0" err="1"/>
              <a:t>δενδρίτες</a:t>
            </a:r>
            <a:r>
              <a:rPr lang="el-GR" b="1" dirty="0"/>
              <a:t>, </a:t>
            </a:r>
            <a:r>
              <a:rPr lang="el-GR" b="1" dirty="0" smtClean="0"/>
              <a:t>το </a:t>
            </a:r>
            <a:r>
              <a:rPr lang="el-GR" b="1" u="sng" dirty="0" err="1"/>
              <a:t>νευράξονα</a:t>
            </a:r>
            <a:r>
              <a:rPr lang="el-GR" b="1" dirty="0"/>
              <a:t> και τα </a:t>
            </a:r>
            <a:r>
              <a:rPr lang="el-GR" b="1" u="sng" dirty="0" err="1"/>
              <a:t>προσυναπτικά</a:t>
            </a:r>
            <a:r>
              <a:rPr lang="el-GR" b="1" u="sng" dirty="0"/>
              <a:t> </a:t>
            </a:r>
            <a:r>
              <a:rPr lang="el-GR" b="1" u="sng" dirty="0" smtClean="0"/>
              <a:t>άκρα (τελικά </a:t>
            </a:r>
            <a:r>
              <a:rPr lang="el-GR" b="1" u="sng" dirty="0" err="1" smtClean="0"/>
              <a:t>κομβία</a:t>
            </a:r>
            <a:r>
              <a:rPr lang="el-GR" b="1" u="sng" dirty="0" smtClean="0"/>
              <a:t>)</a:t>
            </a:r>
            <a:r>
              <a:rPr lang="el-GR" b="1" dirty="0" smtClean="0"/>
              <a:t>.</a:t>
            </a:r>
            <a:r>
              <a:rPr lang="el-GR" dirty="0" smtClean="0"/>
              <a:t> </a:t>
            </a:r>
          </a:p>
          <a:p>
            <a:r>
              <a:rPr lang="el-GR" dirty="0" smtClean="0"/>
              <a:t>Οι</a:t>
            </a:r>
            <a:r>
              <a:rPr lang="en-GB" dirty="0" smtClean="0"/>
              <a:t> </a:t>
            </a:r>
            <a:r>
              <a:rPr lang="en-GB" dirty="0" err="1"/>
              <a:t>δενδρίτες</a:t>
            </a:r>
            <a:r>
              <a:rPr lang="en-GB" dirty="0"/>
              <a:t> </a:t>
            </a:r>
            <a:r>
              <a:rPr lang="el-GR" dirty="0"/>
              <a:t>είναι</a:t>
            </a:r>
            <a:r>
              <a:rPr lang="en-GB" dirty="0"/>
              <a:t> απ</a:t>
            </a:r>
            <a:r>
              <a:rPr lang="en-GB" dirty="0" err="1"/>
              <a:t>οφυάδες</a:t>
            </a:r>
            <a:r>
              <a:rPr lang="en-GB" dirty="0"/>
              <a:t> </a:t>
            </a:r>
            <a:r>
              <a:rPr lang="el-GR" dirty="0"/>
              <a:t>του</a:t>
            </a:r>
            <a:r>
              <a:rPr lang="en-GB" dirty="0"/>
              <a:t> </a:t>
            </a:r>
            <a:r>
              <a:rPr lang="en-GB" dirty="0" err="1"/>
              <a:t>κυττ</a:t>
            </a:r>
            <a:r>
              <a:rPr lang="en-GB" dirty="0"/>
              <a:t>αροπλάσματος και διακλαδίζονται εκτεταμένα. </a:t>
            </a:r>
            <a:r>
              <a:rPr lang="el-GR" dirty="0" smtClean="0"/>
              <a:t>Μαζί</a:t>
            </a:r>
            <a:r>
              <a:rPr lang="en-GB" dirty="0" smtClean="0"/>
              <a:t> </a:t>
            </a:r>
            <a:r>
              <a:rPr lang="el-GR" dirty="0" smtClean="0"/>
              <a:t>με το σώμα</a:t>
            </a:r>
            <a:r>
              <a:rPr lang="en-GB" dirty="0" smtClean="0"/>
              <a:t> </a:t>
            </a:r>
            <a:r>
              <a:rPr lang="en-GB" dirty="0"/>
              <a:t>αποτελούν την κύρια περιοχή υποδοχής μηνυμάτων. </a:t>
            </a:r>
            <a:endParaRPr lang="el-GR" dirty="0" smtClean="0"/>
          </a:p>
          <a:p>
            <a:r>
              <a:rPr lang="el-GR" dirty="0" smtClean="0"/>
              <a:t>Το σώμα περιέχει</a:t>
            </a:r>
            <a:r>
              <a:rPr lang="en-GB" dirty="0" smtClean="0"/>
              <a:t> </a:t>
            </a:r>
            <a:r>
              <a:rPr lang="en-GB" dirty="0"/>
              <a:t>τον πυρήνα του νευρώνα, ενώ, το πιο εντυπωσιακό χαρακτηριστικό των νευρώνων είναι οι μεγάλου μήκους ινώδεις προεξοχές, οι οποίες αυξάνουν σημαντικά την απόσταση στην οποία ο νευρώνας μπορεί να στείλει μήνυμα. </a:t>
            </a:r>
            <a:endParaRPr lang="el-GR" dirty="0" smtClean="0"/>
          </a:p>
          <a:p>
            <a:r>
              <a:rPr lang="el-GR" dirty="0" smtClean="0"/>
              <a:t>Υπάρχουν δύο είδη</a:t>
            </a:r>
            <a:r>
              <a:rPr lang="en-GB" dirty="0" smtClean="0"/>
              <a:t> </a:t>
            </a:r>
            <a:r>
              <a:rPr lang="el-GR" dirty="0" smtClean="0"/>
              <a:t>τέτοιων</a:t>
            </a:r>
            <a:r>
              <a:rPr lang="en-GB" dirty="0" smtClean="0"/>
              <a:t> </a:t>
            </a:r>
            <a:r>
              <a:rPr lang="el-GR" dirty="0" smtClean="0"/>
              <a:t>προεξοχών</a:t>
            </a:r>
            <a:r>
              <a:rPr lang="en-GB" dirty="0" smtClean="0"/>
              <a:t>, </a:t>
            </a:r>
            <a:r>
              <a:rPr lang="el-GR" dirty="0" smtClean="0"/>
              <a:t>οι</a:t>
            </a:r>
            <a:r>
              <a:rPr lang="en-GB" dirty="0" smtClean="0"/>
              <a:t> </a:t>
            </a:r>
            <a:r>
              <a:rPr lang="el-GR" dirty="0" err="1" smtClean="0"/>
              <a:t>δενδρίτες</a:t>
            </a:r>
            <a:r>
              <a:rPr lang="en-GB" dirty="0" smtClean="0"/>
              <a:t> </a:t>
            </a:r>
            <a:r>
              <a:rPr lang="el-GR" dirty="0" smtClean="0"/>
              <a:t>που μεταφέρουν</a:t>
            </a:r>
            <a:r>
              <a:rPr lang="en-GB" dirty="0" smtClean="0"/>
              <a:t> </a:t>
            </a:r>
            <a:r>
              <a:rPr lang="en-GB" dirty="0"/>
              <a:t>μηνύματα προς το σώμα και οι νευράξονες που μεταφέρουν μηνύματα μακριά από το σώμα. </a:t>
            </a:r>
            <a:endParaRPr lang="el-GR" dirty="0" smtClean="0"/>
          </a:p>
          <a:p>
            <a:r>
              <a:rPr lang="el-GR" dirty="0" smtClean="0"/>
              <a:t>Σε ορισμένους</a:t>
            </a:r>
            <a:r>
              <a:rPr lang="en-GB" dirty="0" smtClean="0"/>
              <a:t> </a:t>
            </a:r>
            <a:r>
              <a:rPr lang="el-GR" dirty="0" smtClean="0"/>
              <a:t>νευρώνες</a:t>
            </a:r>
            <a:r>
              <a:rPr lang="en-GB" dirty="0" smtClean="0"/>
              <a:t>, </a:t>
            </a:r>
            <a:r>
              <a:rPr lang="el-GR" dirty="0" smtClean="0"/>
              <a:t>το μήκος των</a:t>
            </a:r>
            <a:r>
              <a:rPr lang="en-GB" dirty="0" smtClean="0"/>
              <a:t> </a:t>
            </a:r>
            <a:r>
              <a:rPr lang="en-GB" dirty="0" err="1"/>
              <a:t>νευρ</a:t>
            </a:r>
            <a:r>
              <a:rPr lang="en-GB" dirty="0"/>
              <a:t>αξόνων μπορεί να ξεπερνά το 1 μέτρο ενώ η διάμετρος τους φθάνει μέχρι και το 0,1</a:t>
            </a:r>
            <a:r>
              <a:rPr lang="en-US" dirty="0"/>
              <a:t>mm</a:t>
            </a:r>
            <a:r>
              <a:rPr lang="en-GB" dirty="0"/>
              <a:t>. </a:t>
            </a:r>
            <a:endParaRPr lang="el-GR" dirty="0" smtClean="0"/>
          </a:p>
          <a:p>
            <a:r>
              <a:rPr lang="el-GR" dirty="0" smtClean="0"/>
              <a:t>Πολλοί</a:t>
            </a:r>
            <a:r>
              <a:rPr lang="en-GB" dirty="0" smtClean="0"/>
              <a:t> </a:t>
            </a:r>
            <a:r>
              <a:rPr lang="el-GR" dirty="0" smtClean="0"/>
              <a:t>νευρώνες</a:t>
            </a:r>
            <a:r>
              <a:rPr lang="en-GB" dirty="0" smtClean="0"/>
              <a:t> </a:t>
            </a:r>
            <a:r>
              <a:rPr lang="el-GR" dirty="0" smtClean="0"/>
              <a:t>έχουν</a:t>
            </a:r>
            <a:r>
              <a:rPr lang="en-GB" dirty="0" smtClean="0"/>
              <a:t> </a:t>
            </a:r>
            <a:r>
              <a:rPr lang="en-GB" dirty="0" err="1"/>
              <a:t>νευράξονες</a:t>
            </a:r>
            <a:r>
              <a:rPr lang="en-GB" dirty="0"/>
              <a:t> </a:t>
            </a:r>
            <a:r>
              <a:rPr lang="el-GR" dirty="0" smtClean="0"/>
              <a:t>οι οποίοι</a:t>
            </a:r>
            <a:r>
              <a:rPr lang="en-GB" dirty="0" smtClean="0"/>
              <a:t> </a:t>
            </a:r>
            <a:r>
              <a:rPr lang="en-GB" dirty="0"/>
              <a:t>π</a:t>
            </a:r>
            <a:r>
              <a:rPr lang="en-GB" dirty="0" err="1"/>
              <a:t>ερι</a:t>
            </a:r>
            <a:r>
              <a:rPr lang="en-GB" dirty="0"/>
              <a:t>βάλλονται από περίβλημα </a:t>
            </a:r>
            <a:r>
              <a:rPr lang="en-GB" b="1" dirty="0"/>
              <a:t>μυελίνης</a:t>
            </a:r>
            <a:r>
              <a:rPr lang="en-GB" dirty="0"/>
              <a:t>. Η </a:t>
            </a:r>
            <a:r>
              <a:rPr lang="el-GR" dirty="0" err="1" smtClean="0"/>
              <a:t>μυελίνη</a:t>
            </a:r>
            <a:r>
              <a:rPr lang="en-GB" dirty="0" smtClean="0"/>
              <a:t> </a:t>
            </a:r>
            <a:r>
              <a:rPr lang="el-GR" dirty="0" smtClean="0"/>
              <a:t>επηρεάζει σημαντικά</a:t>
            </a:r>
            <a:r>
              <a:rPr lang="en-GB" dirty="0" smtClean="0"/>
              <a:t> </a:t>
            </a:r>
            <a:r>
              <a:rPr lang="en-GB" dirty="0"/>
              <a:t>τη μεταβίβαση των νευρικών ώσεων. </a:t>
            </a:r>
            <a:endParaRPr lang="el-GR" dirty="0" smtClean="0"/>
          </a:p>
          <a:p>
            <a:r>
              <a:rPr lang="el-GR" dirty="0" smtClean="0"/>
              <a:t>Οι </a:t>
            </a:r>
            <a:r>
              <a:rPr lang="el-GR" dirty="0"/>
              <a:t>τελικές απολήξεις των </a:t>
            </a:r>
            <a:r>
              <a:rPr lang="el-GR" dirty="0" err="1"/>
              <a:t>δενδρυλίων</a:t>
            </a:r>
            <a:r>
              <a:rPr lang="el-GR" dirty="0"/>
              <a:t> του </a:t>
            </a:r>
            <a:r>
              <a:rPr lang="el-GR" dirty="0" err="1"/>
              <a:t>νευράξονα</a:t>
            </a:r>
            <a:r>
              <a:rPr lang="el-GR" dirty="0"/>
              <a:t> έχουν στα άκρα διογκώσεις, τα </a:t>
            </a:r>
            <a:r>
              <a:rPr lang="el-GR" b="1" dirty="0"/>
              <a:t>τελικά κομβία</a:t>
            </a:r>
            <a:r>
              <a:rPr lang="el-GR" dirty="0"/>
              <a:t>. </a:t>
            </a:r>
            <a:endParaRPr lang="en-GB" dirty="0"/>
          </a:p>
        </p:txBody>
      </p:sp>
    </p:spTree>
    <p:extLst>
      <p:ext uri="{BB962C8B-B14F-4D97-AF65-F5344CB8AC3E}">
        <p14:creationId xmlns:p14="http://schemas.microsoft.com/office/powerpoint/2010/main" val="105873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145" y="693963"/>
            <a:ext cx="9661134" cy="557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832"/>
          </a:xfrm>
        </p:spPr>
        <p:txBody>
          <a:bodyPr>
            <a:normAutofit fontScale="90000"/>
          </a:bodyPr>
          <a:lstStyle/>
          <a:p>
            <a:r>
              <a:rPr lang="el-GR" b="1" dirty="0"/>
              <a:t>Το περίβλημα </a:t>
            </a:r>
            <a:r>
              <a:rPr lang="el-GR" b="1" dirty="0" err="1"/>
              <a:t>μυελίνης</a:t>
            </a:r>
            <a:r>
              <a:rPr lang="el-GR" b="1" dirty="0"/>
              <a:t> των νευρικών κυττάρων</a:t>
            </a:r>
            <a:endParaRPr lang="en-GB" b="1" dirty="0"/>
          </a:p>
        </p:txBody>
      </p:sp>
      <p:sp>
        <p:nvSpPr>
          <p:cNvPr id="3" name="Content Placeholder 2"/>
          <p:cNvSpPr>
            <a:spLocks noGrp="1"/>
          </p:cNvSpPr>
          <p:nvPr>
            <p:ph idx="1"/>
          </p:nvPr>
        </p:nvSpPr>
        <p:spPr>
          <a:xfrm>
            <a:off x="838200" y="1412421"/>
            <a:ext cx="10515600" cy="4764542"/>
          </a:xfrm>
        </p:spPr>
        <p:txBody>
          <a:bodyPr>
            <a:normAutofit fontScale="85000" lnSpcReduction="20000"/>
          </a:bodyPr>
          <a:lstStyle/>
          <a:p>
            <a:r>
              <a:rPr lang="el-GR" dirty="0" smtClean="0"/>
              <a:t>Οι </a:t>
            </a:r>
            <a:r>
              <a:rPr lang="el-GR" dirty="0" err="1"/>
              <a:t>νευράξονες</a:t>
            </a:r>
            <a:r>
              <a:rPr lang="el-GR" dirty="0"/>
              <a:t> διακρίνονται σε </a:t>
            </a:r>
            <a:r>
              <a:rPr lang="el-GR" b="1" dirty="0" err="1"/>
              <a:t>εμμύελους</a:t>
            </a:r>
            <a:r>
              <a:rPr lang="el-GR" dirty="0"/>
              <a:t> και </a:t>
            </a:r>
            <a:r>
              <a:rPr lang="el-GR" b="1" dirty="0" err="1"/>
              <a:t>αμύελους</a:t>
            </a:r>
            <a:r>
              <a:rPr lang="el-GR" dirty="0"/>
              <a:t> αναλόγως του αν περιβάλλονται από </a:t>
            </a:r>
            <a:r>
              <a:rPr lang="el-GR" dirty="0" err="1"/>
              <a:t>μυελίνη</a:t>
            </a:r>
            <a:r>
              <a:rPr lang="el-GR" dirty="0"/>
              <a:t> ή όχι. Η </a:t>
            </a:r>
            <a:r>
              <a:rPr lang="el-GR" dirty="0" err="1"/>
              <a:t>μυελίνη</a:t>
            </a:r>
            <a:r>
              <a:rPr lang="el-GR" dirty="0"/>
              <a:t> αποτελείται κυρίως από πρωτεΐνες και λιπίδια. Η καταστροφή της προκαλεί ορισμένες σοβαρές ασθένειες όπως η σκλήρυνση κατά πλάκας.</a:t>
            </a:r>
            <a:endParaRPr lang="en-GB" dirty="0"/>
          </a:p>
          <a:p>
            <a:r>
              <a:rPr lang="el-GR" dirty="0" smtClean="0"/>
              <a:t>Τα </a:t>
            </a:r>
            <a:r>
              <a:rPr lang="el-GR" dirty="0"/>
              <a:t>κύτταρα </a:t>
            </a:r>
            <a:r>
              <a:rPr lang="en-US" dirty="0"/>
              <a:t>Schwann</a:t>
            </a:r>
            <a:r>
              <a:rPr lang="el-GR" dirty="0"/>
              <a:t> είναι είδος νευρογλοιακών κυττάρων τα οποία περιβάλλουν τα νευρικά κύτταρα. Η νευρογλοία αποτελείται από νευρογλοιακά κύτταρα τα οποία παρέχουν υποστηρικτικές και ανοσοποιητικές ιδιότητες στα νευρικά κύτταρα καθώς και μονωτικές ιδιότητες. Επίσης, ρυθμίζουν τη σύσταση του χημικού περιβάλλοντος στο νευρικό ιστό. </a:t>
            </a:r>
            <a:endParaRPr lang="en-GB" dirty="0"/>
          </a:p>
          <a:p>
            <a:r>
              <a:rPr lang="el-GR" dirty="0" smtClean="0"/>
              <a:t>Τα </a:t>
            </a:r>
            <a:r>
              <a:rPr lang="el-GR" dirty="0"/>
              <a:t>κύτταρα </a:t>
            </a:r>
            <a:r>
              <a:rPr lang="en-US" dirty="0"/>
              <a:t>Schwann</a:t>
            </a:r>
            <a:r>
              <a:rPr lang="el-GR" dirty="0"/>
              <a:t> περιβάλλουν τους </a:t>
            </a:r>
            <a:r>
              <a:rPr lang="el-GR" dirty="0" err="1"/>
              <a:t>νευράξονες</a:t>
            </a:r>
            <a:r>
              <a:rPr lang="el-GR" dirty="0"/>
              <a:t> των περιφερικών νεύρων. Έτσι, ο </a:t>
            </a:r>
            <a:r>
              <a:rPr lang="el-GR" dirty="0" err="1"/>
              <a:t>νευράξονας</a:t>
            </a:r>
            <a:r>
              <a:rPr lang="el-GR" dirty="0"/>
              <a:t> αποκτά ένα στρώμα </a:t>
            </a:r>
            <a:r>
              <a:rPr lang="el-GR" dirty="0" err="1"/>
              <a:t>μυελίνης</a:t>
            </a:r>
            <a:r>
              <a:rPr lang="el-GR" dirty="0"/>
              <a:t> γύρω του που επιδρά σημαντικά στην ταχύτητα με την οποία άγεται η νευρική ώση κατά μήκος του. Στο </a:t>
            </a:r>
            <a:r>
              <a:rPr lang="el-GR" dirty="0" smtClean="0"/>
              <a:t>σχήμα της επόμενης διαφάνειας φαίνεται </a:t>
            </a:r>
            <a:r>
              <a:rPr lang="el-GR" dirty="0"/>
              <a:t>ο τρόπος που διπλώνονται τα κύτταρα </a:t>
            </a:r>
            <a:r>
              <a:rPr lang="el-GR" dirty="0" err="1"/>
              <a:t>Schwann</a:t>
            </a:r>
            <a:r>
              <a:rPr lang="el-GR" dirty="0"/>
              <a:t> για να περιβάλλουν το </a:t>
            </a:r>
            <a:r>
              <a:rPr lang="el-GR" dirty="0" err="1"/>
              <a:t>νευράξονα</a:t>
            </a:r>
            <a:r>
              <a:rPr lang="el-GR" dirty="0"/>
              <a:t>. Προσέξτε επίσης ότι το περίβλημα δεν είναι συνεχόμενο αλλά είναι διακεκομμένο, κάτι που βοηθά στην αγωγή των νευρικών ώσεων. </a:t>
            </a:r>
            <a:endParaRPr lang="en-GB" dirty="0"/>
          </a:p>
        </p:txBody>
      </p:sp>
    </p:spTree>
    <p:extLst>
      <p:ext uri="{BB962C8B-B14F-4D97-AF65-F5344CB8AC3E}">
        <p14:creationId xmlns:p14="http://schemas.microsoft.com/office/powerpoint/2010/main" val="54985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8-05-SchwannCell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8" y="530679"/>
            <a:ext cx="10145787" cy="390252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1142997" y="4584157"/>
            <a:ext cx="10145787" cy="1200329"/>
          </a:xfrm>
          <a:prstGeom prst="rect">
            <a:avLst/>
          </a:prstGeom>
        </p:spPr>
        <p:txBody>
          <a:bodyPr wrap="square">
            <a:spAutoFit/>
          </a:bodyPr>
          <a:lstStyle/>
          <a:p>
            <a:r>
              <a:rPr lang="el-GR" sz="2400" dirty="0"/>
              <a:t>Στις απολήξεις των νευρώνων υπάρχουν τα </a:t>
            </a:r>
            <a:r>
              <a:rPr lang="el-GR" sz="2400" b="1" dirty="0" err="1"/>
              <a:t>προσυναπτικά</a:t>
            </a:r>
            <a:r>
              <a:rPr lang="el-GR" sz="2400" b="1" dirty="0"/>
              <a:t> άκρα</a:t>
            </a:r>
            <a:r>
              <a:rPr lang="el-GR" sz="2400" dirty="0"/>
              <a:t>, τα οποία είναι υπεύθυνα για τη μετάδοση των νευρικών ώσεων από τον ένα νευρώνα στον άλλο ή ακόμη από νευρώνα σε μυϊκό ή αδενικό κύτταρο.</a:t>
            </a:r>
            <a:endParaRPr lang="en-GB" sz="2400" dirty="0"/>
          </a:p>
        </p:txBody>
      </p:sp>
    </p:spTree>
    <p:extLst>
      <p:ext uri="{BB962C8B-B14F-4D97-AF65-F5344CB8AC3E}">
        <p14:creationId xmlns:p14="http://schemas.microsoft.com/office/powerpoint/2010/main" val="3462067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3737</Words>
  <Application>Microsoft Office PowerPoint</Application>
  <PresentationFormat>Custom</PresentationFormat>
  <Paragraphs>103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ΝΕΥΡΙΚΟ</vt:lpstr>
      <vt:lpstr>ΝΕΥΡΙΚΟ ΣΥΣΤΗΜΑ</vt:lpstr>
      <vt:lpstr>Κεντρικό Νευρικό Σύστημα</vt:lpstr>
      <vt:lpstr>Το νευρικό κύτταρο</vt:lpstr>
      <vt:lpstr>PowerPoint Presentation</vt:lpstr>
      <vt:lpstr>PowerPoint Presentation</vt:lpstr>
      <vt:lpstr>PowerPoint Presentation</vt:lpstr>
      <vt:lpstr>Το περίβλημα μυελίνης των νευρικών κυττάρων</vt:lpstr>
      <vt:lpstr>PowerPoint Presentation</vt:lpstr>
      <vt:lpstr>PowerPoint Presentation</vt:lpstr>
      <vt:lpstr>PowerPoint Presentation</vt:lpstr>
      <vt:lpstr>Δυναμικό μεμβράνης</vt:lpstr>
      <vt:lpstr>PowerPoint Presentation</vt:lpstr>
      <vt:lpstr>PowerPoint Presentation</vt:lpstr>
      <vt:lpstr>PowerPoint Presentation</vt:lpstr>
      <vt:lpstr>PowerPoint Presentation</vt:lpstr>
      <vt:lpstr>PowerPoint Presentation</vt:lpstr>
      <vt:lpstr>Η νευρική ώση</vt:lpstr>
      <vt:lpstr>PowerPoint Presentation</vt:lpstr>
      <vt:lpstr>PowerPoint Presentation</vt:lpstr>
      <vt:lpstr>Η αγωγή της νευρικής ώσης</vt:lpstr>
      <vt:lpstr>PowerPoint Presentation</vt:lpstr>
      <vt:lpstr>PowerPoint Presentation</vt:lpstr>
      <vt:lpstr>PowerPoint Presentation</vt:lpstr>
      <vt:lpstr>Ο πίνακας παρουσιάζει, ενδεικτικά, την ταχύτητα αγωγής ορισμένων νευραξόνων. Γενικά η ταχύτητα επηρεάζεται από τη διάμετρο του νευράξονα και είναι ανάλογη με τη διατομή του νευράξονα. Αυτό σημαίνει πως όσο πιο μεγάλη είναι η διάμετρος του νευράξονα, τόσο πιο μεγάλη θα είναι και η ταχύτητα αγωγής της νευρικής ώσης. </vt:lpstr>
      <vt:lpstr>Η μεταβίβαση της νευρικής ώσης από κύτταρο σε κύτταρο</vt:lpstr>
      <vt:lpstr>PowerPoint Presentation</vt:lpstr>
      <vt:lpstr>PowerPoint Presentation</vt:lpstr>
      <vt:lpstr>Αντανακλαστικά</vt:lpstr>
      <vt:lpstr>Το μυοτατικό αντανακλαστικό του γονάτου</vt:lpstr>
      <vt:lpstr>PowerPoint Presentation</vt:lpstr>
      <vt:lpstr>PowerPoint Presentation</vt:lpstr>
      <vt:lpstr>Ερώτηση Παγκυπρίων</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 HADJINEOPHYTOU</cp:lastModifiedBy>
  <cp:revision>70</cp:revision>
  <cp:lastPrinted>2017-10-02T14:06:26Z</cp:lastPrinted>
  <dcterms:created xsi:type="dcterms:W3CDTF">2017-08-22T21:19:01Z</dcterms:created>
  <dcterms:modified xsi:type="dcterms:W3CDTF">2018-06-06T11:38:33Z</dcterms:modified>
</cp:coreProperties>
</file>