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58" r:id="rId5"/>
    <p:sldId id="259" r:id="rId6"/>
    <p:sldId id="260" r:id="rId7"/>
    <p:sldId id="261" r:id="rId8"/>
    <p:sldId id="263" r:id="rId9"/>
    <p:sldId id="264" r:id="rId10"/>
    <p:sldId id="268" r:id="rId11"/>
    <p:sldId id="265" r:id="rId12"/>
    <p:sldId id="26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4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9/7/2015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9/7/2015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9/7/2015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9/7/2015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9/7/2015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9/7/2015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9/7/2015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9/7/2015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9/7/2015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upload.wikimedia.org/wikipedia/commons/0/0d/Latin_Poet_Ovid.jpg"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900" b="1" dirty="0" err="1" smtClean="0"/>
              <a:t>Lectio</a:t>
            </a:r>
            <a:r>
              <a:rPr lang="el-GR" sz="8900" b="1" dirty="0" smtClean="0"/>
              <a:t> Ⅰ</a:t>
            </a: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2884580" y="3581400"/>
            <a:ext cx="6259420" cy="1101248"/>
          </a:xfrm>
        </p:spPr>
        <p:txBody>
          <a:bodyPr>
            <a:noAutofit/>
          </a:bodyPr>
          <a:lstStyle/>
          <a:p>
            <a:r>
              <a:rPr lang="el-GR" sz="4400" b="1" dirty="0" smtClean="0"/>
              <a:t>Ο εξόριστος ποιητής</a:t>
            </a:r>
            <a:endParaRPr lang="en-US" sz="4400" dirty="0"/>
          </a:p>
        </p:txBody>
      </p:sp>
      <p:pic>
        <p:nvPicPr>
          <p:cNvPr id="11266" name="Picture 2" descr="Αρχείο:Latin Poet Ovid.jpg">
            <a:hlinkClick r:id="rId2"/>
          </p:cNvPr>
          <p:cNvPicPr>
            <a:picLocks noChangeAspect="1" noChangeArrowheads="1"/>
          </p:cNvPicPr>
          <p:nvPr/>
        </p:nvPicPr>
        <p:blipFill>
          <a:blip r:embed="rId3" cstate="print"/>
          <a:srcRect/>
          <a:stretch>
            <a:fillRect/>
          </a:stretch>
        </p:blipFill>
        <p:spPr bwMode="auto">
          <a:xfrm>
            <a:off x="0" y="3733800"/>
            <a:ext cx="2674315" cy="3124200"/>
          </a:xfrm>
          <a:prstGeom prst="rect">
            <a:avLst/>
          </a:prstGeom>
          <a:noFill/>
        </p:spPr>
      </p:pic>
      <p:pic>
        <p:nvPicPr>
          <p:cNvPr id="11268" name="Picture 4" descr="http://www.romaniatourism.com/images/constanta/constanta-ovidius.jpg"/>
          <p:cNvPicPr>
            <a:picLocks noChangeAspect="1" noChangeArrowheads="1"/>
          </p:cNvPicPr>
          <p:nvPr/>
        </p:nvPicPr>
        <p:blipFill>
          <a:blip r:embed="rId4" cstate="print"/>
          <a:srcRect/>
          <a:stretch>
            <a:fillRect/>
          </a:stretch>
        </p:blipFill>
        <p:spPr bwMode="auto">
          <a:xfrm>
            <a:off x="0" y="0"/>
            <a:ext cx="2683782" cy="35814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1143000"/>
          </a:xfrm>
          <a:solidFill>
            <a:schemeClr val="tx2">
              <a:lumMod val="75000"/>
            </a:schemeClr>
          </a:solidFill>
        </p:spPr>
        <p:txBody>
          <a:bodyPr/>
          <a:lstStyle/>
          <a:p>
            <a:r>
              <a:rPr lang="el-GR" dirty="0" smtClean="0"/>
              <a:t>ΟδηγιεΣ </a:t>
            </a:r>
            <a:r>
              <a:rPr lang="el-GR" dirty="0" smtClean="0"/>
              <a:t>για τη </a:t>
            </a:r>
            <a:r>
              <a:rPr lang="el-GR" dirty="0" smtClean="0"/>
              <a:t>συνταξη</a:t>
            </a:r>
            <a:r>
              <a:rPr lang="el-GR" dirty="0" smtClean="0"/>
              <a:t>:</a:t>
            </a:r>
            <a:endParaRPr lang="en-US" dirty="0"/>
          </a:p>
        </p:txBody>
      </p:sp>
      <p:sp>
        <p:nvSpPr>
          <p:cNvPr id="3" name="Content Placeholder 2"/>
          <p:cNvSpPr>
            <a:spLocks noGrp="1"/>
          </p:cNvSpPr>
          <p:nvPr>
            <p:ph idx="1"/>
          </p:nvPr>
        </p:nvSpPr>
        <p:spPr>
          <a:xfrm>
            <a:off x="152400" y="1609416"/>
            <a:ext cx="7696200" cy="5248584"/>
          </a:xfrm>
          <a:solidFill>
            <a:schemeClr val="accent1">
              <a:lumMod val="20000"/>
              <a:lumOff val="80000"/>
            </a:schemeClr>
          </a:solidFill>
        </p:spPr>
        <p:txBody>
          <a:bodyPr>
            <a:normAutofit/>
          </a:bodyPr>
          <a:lstStyle/>
          <a:p>
            <a:r>
              <a:rPr lang="el-GR" sz="3600" dirty="0" smtClean="0"/>
              <a:t>Το </a:t>
            </a:r>
            <a:r>
              <a:rPr lang="el-GR" sz="3600" dirty="0" smtClean="0"/>
              <a:t>επίθετο, ως επιθετικός ή κατηγορηματικός προσδιορισμός ή ως κατηγορούμενο, συμφωνεί με το ουσιαστικό </a:t>
            </a:r>
            <a:r>
              <a:rPr lang="el-GR" sz="4000" b="1" u="sng" dirty="0" smtClean="0">
                <a:solidFill>
                  <a:schemeClr val="tx2">
                    <a:lumMod val="75000"/>
                  </a:schemeClr>
                </a:solidFill>
              </a:rPr>
              <a:t>στο γένος, στον αριθμό και στην πτώση</a:t>
            </a:r>
            <a:r>
              <a:rPr lang="el-GR" sz="3600" dirty="0" smtClean="0"/>
              <a:t>, και κανονικά βρίσκεται </a:t>
            </a:r>
            <a:r>
              <a:rPr lang="el-GR" sz="3600" b="1" u="sng" dirty="0" smtClean="0">
                <a:solidFill>
                  <a:schemeClr val="tx2">
                    <a:lumMod val="75000"/>
                  </a:schemeClr>
                </a:solidFill>
              </a:rPr>
              <a:t>μετά</a:t>
            </a:r>
            <a:r>
              <a:rPr lang="el-GR" sz="3600" dirty="0" smtClean="0"/>
              <a:t> το ουσιαστικό, π.χ. de terrā gelidā.</a:t>
            </a:r>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7772400" cy="6629400"/>
          </a:xfrm>
        </p:spPr>
        <p:txBody>
          <a:bodyPr>
            <a:noAutofit/>
          </a:bodyPr>
          <a:lstStyle/>
          <a:p>
            <a:pPr>
              <a:buNone/>
            </a:pPr>
            <a:r>
              <a:rPr lang="en-US" sz="1600" u="sng" dirty="0" err="1" smtClean="0"/>
              <a:t>Συντακτική</a:t>
            </a:r>
            <a:r>
              <a:rPr lang="en-US" sz="1600" u="sng" dirty="0" smtClean="0"/>
              <a:t> </a:t>
            </a:r>
            <a:r>
              <a:rPr lang="en-US" sz="1600" u="sng" dirty="0" err="1" smtClean="0"/>
              <a:t>ανάλυση</a:t>
            </a:r>
            <a:r>
              <a:rPr lang="en-US" sz="1600" u="sng" dirty="0" smtClean="0"/>
              <a:t> </a:t>
            </a:r>
            <a:r>
              <a:rPr lang="en-US" sz="1600" u="sng" dirty="0" err="1" smtClean="0"/>
              <a:t>των</a:t>
            </a:r>
            <a:r>
              <a:rPr lang="en-US" sz="1600" u="sng" dirty="0" smtClean="0"/>
              <a:t> </a:t>
            </a:r>
            <a:r>
              <a:rPr lang="en-US" sz="1600" u="sng" dirty="0" err="1" smtClean="0"/>
              <a:t>προτάσεων</a:t>
            </a:r>
            <a:r>
              <a:rPr lang="en-US" sz="1600" u="sng" dirty="0" smtClean="0"/>
              <a:t> </a:t>
            </a:r>
            <a:r>
              <a:rPr lang="en-US" sz="1600" u="sng" dirty="0" err="1" smtClean="0"/>
              <a:t>που</a:t>
            </a:r>
            <a:r>
              <a:rPr lang="en-US" sz="1600" u="sng" dirty="0" smtClean="0"/>
              <a:t> </a:t>
            </a:r>
            <a:r>
              <a:rPr lang="en-US" sz="1600" u="sng" dirty="0" err="1" smtClean="0"/>
              <a:t>ακολουθούν</a:t>
            </a:r>
            <a:endParaRPr lang="en-US" sz="1600" dirty="0" smtClean="0"/>
          </a:p>
          <a:p>
            <a:pPr>
              <a:buNone/>
            </a:pPr>
            <a:r>
              <a:rPr lang="el-GR" sz="1600" dirty="0" smtClean="0"/>
              <a:t> </a:t>
            </a:r>
            <a:endParaRPr lang="en-US" sz="1600" dirty="0" smtClean="0"/>
          </a:p>
          <a:p>
            <a:pPr lvl="0">
              <a:buNone/>
            </a:pPr>
            <a:r>
              <a:rPr lang="en-US" sz="1600" dirty="0" err="1" smtClean="0"/>
              <a:t>Incola</a:t>
            </a:r>
            <a:r>
              <a:rPr lang="en-US" sz="1600" dirty="0" smtClean="0"/>
              <a:t> in terra </a:t>
            </a:r>
            <a:r>
              <a:rPr lang="en-US" sz="1600" dirty="0" err="1" smtClean="0"/>
              <a:t>gelida</a:t>
            </a:r>
            <a:r>
              <a:rPr lang="en-US" sz="1600" dirty="0" smtClean="0"/>
              <a:t> </a:t>
            </a:r>
            <a:r>
              <a:rPr lang="en-US" sz="1600" dirty="0" err="1" smtClean="0"/>
              <a:t>exulat</a:t>
            </a:r>
            <a:r>
              <a:rPr lang="en-US" sz="1600" dirty="0" smtClean="0"/>
              <a:t>.</a:t>
            </a:r>
          </a:p>
          <a:p>
            <a:pPr>
              <a:buNone/>
            </a:pPr>
            <a:r>
              <a:rPr lang="en-US" sz="1600" dirty="0" smtClean="0"/>
              <a:t>....................................................................................................</a:t>
            </a:r>
          </a:p>
          <a:p>
            <a:pPr lvl="0">
              <a:buNone/>
            </a:pPr>
            <a:r>
              <a:rPr lang="en-US" sz="1600" dirty="0" err="1" smtClean="0"/>
              <a:t>Incola</a:t>
            </a:r>
            <a:r>
              <a:rPr lang="en-US" sz="1600" dirty="0" smtClean="0"/>
              <a:t> </a:t>
            </a:r>
            <a:r>
              <a:rPr lang="en-US" sz="1600" dirty="0" err="1" smtClean="0"/>
              <a:t>epistulas</a:t>
            </a:r>
            <a:r>
              <a:rPr lang="en-US" sz="1600" dirty="0" smtClean="0"/>
              <a:t> </a:t>
            </a:r>
            <a:r>
              <a:rPr lang="en-US" sz="1600" dirty="0" err="1" smtClean="0"/>
              <a:t>multas</a:t>
            </a:r>
            <a:r>
              <a:rPr lang="en-US" sz="1600" dirty="0" smtClean="0"/>
              <a:t> </a:t>
            </a:r>
            <a:r>
              <a:rPr lang="en-US" sz="1600" dirty="0" err="1" smtClean="0"/>
              <a:t>scriptitat</a:t>
            </a:r>
            <a:r>
              <a:rPr lang="en-US" sz="1600" dirty="0" smtClean="0"/>
              <a:t>.</a:t>
            </a:r>
          </a:p>
          <a:p>
            <a:pPr>
              <a:buNone/>
            </a:pPr>
            <a:r>
              <a:rPr lang="en-US" sz="1600" dirty="0" smtClean="0"/>
              <a:t>....................................................................................................</a:t>
            </a:r>
          </a:p>
          <a:p>
            <a:pPr lvl="0">
              <a:buNone/>
            </a:pPr>
            <a:r>
              <a:rPr lang="en-US" sz="1600" dirty="0" err="1" smtClean="0"/>
              <a:t>Puella</a:t>
            </a:r>
            <a:r>
              <a:rPr lang="en-US" sz="1600" dirty="0" smtClean="0"/>
              <a:t> </a:t>
            </a:r>
            <a:r>
              <a:rPr lang="en-US" sz="1600" dirty="0" err="1" smtClean="0"/>
              <a:t>superba</a:t>
            </a:r>
            <a:r>
              <a:rPr lang="en-US" sz="1600" dirty="0" smtClean="0"/>
              <a:t>(</a:t>
            </a:r>
            <a:r>
              <a:rPr lang="en-US" sz="1600" dirty="0" err="1" smtClean="0"/>
              <a:t>όμορφη</a:t>
            </a:r>
            <a:r>
              <a:rPr lang="en-US" sz="1600" dirty="0" smtClean="0"/>
              <a:t>) est.</a:t>
            </a:r>
          </a:p>
          <a:p>
            <a:pPr>
              <a:buNone/>
            </a:pPr>
            <a:r>
              <a:rPr lang="en-US" sz="1600" dirty="0" smtClean="0"/>
              <a:t>....................................................................................................</a:t>
            </a:r>
          </a:p>
          <a:p>
            <a:pPr lvl="0">
              <a:buNone/>
            </a:pPr>
            <a:r>
              <a:rPr lang="en-US" sz="1600" dirty="0" smtClean="0"/>
              <a:t>Venus </a:t>
            </a:r>
            <a:r>
              <a:rPr lang="en-US" sz="1600" dirty="0" err="1" smtClean="0"/>
              <a:t>pulchra</a:t>
            </a:r>
            <a:r>
              <a:rPr lang="en-US" sz="1600" dirty="0" smtClean="0"/>
              <a:t> est.</a:t>
            </a:r>
          </a:p>
          <a:p>
            <a:pPr>
              <a:buNone/>
            </a:pPr>
            <a:r>
              <a:rPr lang="en-US" sz="1600" dirty="0" smtClean="0"/>
              <a:t>....................................................................................................</a:t>
            </a:r>
          </a:p>
          <a:p>
            <a:pPr lvl="0">
              <a:buNone/>
            </a:pPr>
            <a:r>
              <a:rPr lang="en-US" sz="1600" dirty="0" err="1" smtClean="0"/>
              <a:t>Poeta</a:t>
            </a:r>
            <a:r>
              <a:rPr lang="en-US" sz="1600" dirty="0" smtClean="0"/>
              <a:t> de </a:t>
            </a:r>
            <a:r>
              <a:rPr lang="en-US" sz="1600" dirty="0" err="1" smtClean="0"/>
              <a:t>fortuna</a:t>
            </a:r>
            <a:r>
              <a:rPr lang="en-US" sz="1600" dirty="0" smtClean="0"/>
              <a:t> mala(</a:t>
            </a:r>
            <a:r>
              <a:rPr lang="en-US" sz="1600" dirty="0" err="1" smtClean="0"/>
              <a:t>κακή</a:t>
            </a:r>
            <a:r>
              <a:rPr lang="en-US" sz="1600" dirty="0" smtClean="0"/>
              <a:t>) </a:t>
            </a:r>
            <a:r>
              <a:rPr lang="en-US" sz="1600" dirty="0" err="1" smtClean="0"/>
              <a:t>narrat</a:t>
            </a:r>
            <a:r>
              <a:rPr lang="en-US" sz="1600" dirty="0" smtClean="0"/>
              <a:t>.</a:t>
            </a:r>
          </a:p>
          <a:p>
            <a:pPr>
              <a:buNone/>
            </a:pPr>
            <a:r>
              <a:rPr lang="en-US" sz="1600" dirty="0" smtClean="0"/>
              <a:t>....................................................................................................</a:t>
            </a:r>
          </a:p>
          <a:p>
            <a:pPr lvl="0">
              <a:buNone/>
            </a:pPr>
            <a:r>
              <a:rPr lang="en-US" sz="1600" dirty="0" err="1" smtClean="0"/>
              <a:t>Insula</a:t>
            </a:r>
            <a:r>
              <a:rPr lang="en-US" sz="1600" dirty="0" smtClean="0"/>
              <a:t> </a:t>
            </a:r>
            <a:r>
              <a:rPr lang="en-US" sz="1600" dirty="0" err="1" smtClean="0"/>
              <a:t>plena</a:t>
            </a:r>
            <a:r>
              <a:rPr lang="en-US" sz="1600" dirty="0" smtClean="0"/>
              <a:t> </a:t>
            </a:r>
            <a:r>
              <a:rPr lang="en-US" sz="1600" dirty="0" err="1" smtClean="0"/>
              <a:t>filiarum</a:t>
            </a:r>
            <a:r>
              <a:rPr lang="en-US" sz="1600" dirty="0" smtClean="0"/>
              <a:t> </a:t>
            </a:r>
            <a:r>
              <a:rPr lang="en-US" sz="1600" dirty="0" err="1" smtClean="0"/>
              <a:t>bonarum</a:t>
            </a:r>
            <a:r>
              <a:rPr lang="en-US" sz="1600" dirty="0" smtClean="0"/>
              <a:t> est.</a:t>
            </a:r>
          </a:p>
          <a:p>
            <a:pPr>
              <a:buNone/>
            </a:pPr>
            <a:r>
              <a:rPr lang="en-US" sz="1600" dirty="0" smtClean="0"/>
              <a:t>....................................................................................................</a:t>
            </a:r>
          </a:p>
          <a:p>
            <a:pPr lvl="0">
              <a:buNone/>
            </a:pPr>
            <a:r>
              <a:rPr lang="en-US" sz="1600" dirty="0" err="1" smtClean="0"/>
              <a:t>Poeta</a:t>
            </a:r>
            <a:r>
              <a:rPr lang="en-US" sz="1600" dirty="0" smtClean="0"/>
              <a:t> </a:t>
            </a:r>
            <a:r>
              <a:rPr lang="en-US" sz="1600" dirty="0" err="1" smtClean="0"/>
              <a:t>Athenas</a:t>
            </a:r>
            <a:r>
              <a:rPr lang="en-US" sz="1600" dirty="0" smtClean="0"/>
              <a:t> </a:t>
            </a:r>
            <a:r>
              <a:rPr lang="en-US" sz="1600" dirty="0" err="1" smtClean="0"/>
              <a:t>desiderat</a:t>
            </a:r>
            <a:r>
              <a:rPr lang="en-US" sz="1600" dirty="0" smtClean="0"/>
              <a:t>.</a:t>
            </a:r>
          </a:p>
          <a:p>
            <a:pPr>
              <a:buNone/>
            </a:pPr>
            <a:r>
              <a:rPr lang="en-US" sz="1600" dirty="0" smtClean="0"/>
              <a:t>....................................................................................................</a:t>
            </a:r>
          </a:p>
          <a:p>
            <a:pPr lvl="0">
              <a:buNone/>
            </a:pPr>
            <a:r>
              <a:rPr lang="en-US" sz="1600" dirty="0" err="1" smtClean="0"/>
              <a:t>Epistulas</a:t>
            </a:r>
            <a:r>
              <a:rPr lang="en-US" sz="1600" dirty="0" smtClean="0"/>
              <a:t> </a:t>
            </a:r>
            <a:r>
              <a:rPr lang="en-US" sz="1600" dirty="0" err="1" smtClean="0"/>
              <a:t>Athenas</a:t>
            </a:r>
            <a:r>
              <a:rPr lang="en-US" sz="1600" dirty="0" smtClean="0"/>
              <a:t> </a:t>
            </a:r>
            <a:r>
              <a:rPr lang="en-US" sz="1600" dirty="0" err="1" smtClean="0"/>
              <a:t>scriptitat</a:t>
            </a:r>
            <a:r>
              <a:rPr lang="en-US" sz="1600" dirty="0" smtClean="0"/>
              <a:t>. </a:t>
            </a:r>
          </a:p>
          <a:p>
            <a:pPr>
              <a:buNone/>
            </a:pPr>
            <a:r>
              <a:rPr lang="en-US" sz="1600" dirty="0" smtClean="0"/>
              <a:t>....................................................................................................</a:t>
            </a:r>
            <a:endParaRPr 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u="sng"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Ασκήσεις</a:t>
            </a:r>
            <a:r>
              <a:rPr lang="en-US" dirty="0"/>
              <a:t/>
            </a:r>
            <a:br>
              <a:rPr lang="en-US" dirty="0"/>
            </a:br>
            <a:endParaRPr lang="en-US" dirty="0"/>
          </a:p>
        </p:txBody>
      </p:sp>
      <p:sp>
        <p:nvSpPr>
          <p:cNvPr id="4" name="Content Placeholder 3"/>
          <p:cNvSpPr>
            <a:spLocks noGrp="1"/>
          </p:cNvSpPr>
          <p:nvPr>
            <p:ph sz="half" idx="1"/>
          </p:nvPr>
        </p:nvSpPr>
        <p:spPr>
          <a:xfrm>
            <a:off x="0" y="1066800"/>
            <a:ext cx="7696200" cy="5438552"/>
          </a:xfrm>
        </p:spPr>
        <p:txBody>
          <a:bodyPr>
            <a:normAutofit/>
          </a:bodyPr>
          <a:lstStyle/>
          <a:p>
            <a:pPr lvl="0"/>
            <a:r>
              <a:rPr lang="el-GR" dirty="0" smtClean="0"/>
              <a:t>Να συμπληρωθεί η άσκηση</a:t>
            </a:r>
            <a:r>
              <a:rPr lang="en-US" b="1" dirty="0" smtClean="0"/>
              <a:t>Ⅰ</a:t>
            </a:r>
            <a:r>
              <a:rPr lang="el-GR" dirty="0" smtClean="0"/>
              <a:t> σελ.36 και η άσκηση </a:t>
            </a:r>
            <a:r>
              <a:rPr lang="en-US" dirty="0" smtClean="0"/>
              <a:t>Ⅳ</a:t>
            </a:r>
            <a:r>
              <a:rPr lang="el-GR" dirty="0" smtClean="0"/>
              <a:t> σελ.37.</a:t>
            </a:r>
            <a:endParaRPr lang="en-US" dirty="0" smtClean="0"/>
          </a:p>
          <a:p>
            <a:pPr>
              <a:buNone/>
            </a:pPr>
            <a:endParaRPr lang="en-US" dirty="0" smtClean="0"/>
          </a:p>
          <a:p>
            <a:pPr lvl="0"/>
            <a:r>
              <a:rPr lang="el-GR" dirty="0" smtClean="0"/>
              <a:t>Να γράψετε λέξεις από την ελληνική και αγγλική/γαλλική που προέρχονται από τη λατινική ή παρουσιάζουν ομοιότητες.</a:t>
            </a:r>
            <a:endParaRPr lang="en-US" dirty="0" smtClean="0"/>
          </a:p>
          <a:p>
            <a:pPr>
              <a:buNone/>
            </a:pPr>
            <a:endParaRPr lang="en-US" dirty="0" smtClean="0"/>
          </a:p>
          <a:p>
            <a:pPr lvl="0"/>
            <a:r>
              <a:rPr lang="el-GR" dirty="0" smtClean="0"/>
              <a:t>Να γίνει συντακτική ανάλυση του κειμένου σας.</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 ΕΞΟΡΙΣΤΟΣ ΠΟΙΗΤΗΣ</a:t>
            </a:r>
            <a:endParaRPr lang="en-US" dirty="0"/>
          </a:p>
        </p:txBody>
      </p:sp>
      <p:sp>
        <p:nvSpPr>
          <p:cNvPr id="3" name="Content Placeholder 2"/>
          <p:cNvSpPr>
            <a:spLocks noGrp="1"/>
          </p:cNvSpPr>
          <p:nvPr>
            <p:ph idx="1"/>
          </p:nvPr>
        </p:nvSpPr>
        <p:spPr/>
        <p:txBody>
          <a:bodyPr>
            <a:normAutofit fontScale="92500" lnSpcReduction="20000"/>
          </a:bodyPr>
          <a:lstStyle/>
          <a:p>
            <a:r>
              <a:rPr lang="el-GR" dirty="0" smtClean="0"/>
              <a:t>Ο Οβίδιος (Publius Ovidius Naso: 43 π.Χ. - 17 μ.Χ.) υπήρξε επικός και ελεγειακός ποιητής. Για λόγους που δε γνωρίζουμε ακριβώς, ο αυτοκράτορας Αύγουστος (63 π.Χ. - 14 μ.Χ.) τον εξόρισε στους Τόμους της Μαύρης θάλασσας (σημ. Κωνστάντζα της Ρουμανίας), όπου ο ποιητής έμεινε μέχρι το θάνατο του. Την εμπειρία του από την εξορία τη γνωρίζουμε χάρη στις ελεγείες που μας άφησε από εκείνη την περίοδο της ζωής του. Οι ελεγείες αυτές απευθύνονται, με τη μορφή συγκινητικών ποιητικών επιστολών, προς φίλους και γνωστούς. Ο ποιητής τούς ζητάει να μεσολαβήσουν στον αυτοκράτορα για να επιστρέψει· παράλληλα υπερασπίζεται με θέρμη το ποιητικό του έργο και μας προσφέρει πολύτιμες αυτοβιογραφικές πληροφορίες.</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0"/>
            <a:ext cx="7239000" cy="1143000"/>
          </a:xfrm>
        </p:spPr>
        <p:txBody>
          <a:bodyPr/>
          <a:lstStyle/>
          <a:p>
            <a:r>
              <a:rPr lang="en-US" dirty="0" smtClean="0"/>
              <a:t>OVIDIUS POETA</a:t>
            </a:r>
            <a:endParaRPr lang="en-US" dirty="0"/>
          </a:p>
        </p:txBody>
      </p:sp>
      <p:sp>
        <p:nvSpPr>
          <p:cNvPr id="4" name="Content Placeholder 3"/>
          <p:cNvSpPr>
            <a:spLocks noGrp="1"/>
          </p:cNvSpPr>
          <p:nvPr>
            <p:ph idx="1"/>
          </p:nvPr>
        </p:nvSpPr>
        <p:spPr>
          <a:xfrm>
            <a:off x="0" y="1609416"/>
            <a:ext cx="8001000" cy="5248584"/>
          </a:xfrm>
        </p:spPr>
        <p:txBody>
          <a:bodyPr>
            <a:normAutofit/>
          </a:bodyPr>
          <a:lstStyle/>
          <a:p>
            <a:r>
              <a:rPr lang="en-US" sz="3200" dirty="0" err="1" smtClean="0"/>
              <a:t>Ovidius</a:t>
            </a:r>
            <a:r>
              <a:rPr lang="en-US" sz="3200" dirty="0" smtClean="0"/>
              <a:t> </a:t>
            </a:r>
            <a:r>
              <a:rPr lang="en-US" sz="3200" dirty="0" err="1" smtClean="0"/>
              <a:t>poēta</a:t>
            </a:r>
            <a:r>
              <a:rPr lang="en-US" sz="3200" dirty="0" smtClean="0"/>
              <a:t> in </a:t>
            </a:r>
            <a:r>
              <a:rPr lang="en-US" sz="3200" dirty="0" err="1" smtClean="0"/>
              <a:t>terrā</a:t>
            </a:r>
            <a:r>
              <a:rPr lang="en-US" sz="3200" dirty="0" smtClean="0"/>
              <a:t> </a:t>
            </a:r>
            <a:r>
              <a:rPr lang="en-US" sz="3200" dirty="0" err="1" smtClean="0"/>
              <a:t>Ponticā</a:t>
            </a:r>
            <a:r>
              <a:rPr lang="en-US" sz="3200" dirty="0" smtClean="0"/>
              <a:t> </a:t>
            </a:r>
            <a:r>
              <a:rPr lang="en-US" sz="3200" dirty="0" err="1" smtClean="0"/>
              <a:t>exulat</a:t>
            </a:r>
            <a:r>
              <a:rPr lang="en-US" sz="3200" dirty="0" smtClean="0"/>
              <a:t>. </a:t>
            </a:r>
            <a:r>
              <a:rPr lang="en-US" sz="3200" dirty="0" err="1" smtClean="0"/>
              <a:t>Epistulas</a:t>
            </a:r>
            <a:r>
              <a:rPr lang="en-US" sz="3200" dirty="0" smtClean="0"/>
              <a:t> </a:t>
            </a:r>
            <a:r>
              <a:rPr lang="en-US" sz="3200" dirty="0" err="1" smtClean="0"/>
              <a:t>Rōmam</a:t>
            </a:r>
            <a:r>
              <a:rPr lang="en-US" sz="3200" dirty="0" smtClean="0"/>
              <a:t> </a:t>
            </a:r>
            <a:r>
              <a:rPr lang="en-US" sz="3200" dirty="0" err="1" smtClean="0"/>
              <a:t>scriptitat</a:t>
            </a:r>
            <a:r>
              <a:rPr lang="en-US" sz="3200" dirty="0" smtClean="0"/>
              <a:t>. </a:t>
            </a:r>
            <a:r>
              <a:rPr lang="en-US" sz="3200" dirty="0" err="1" smtClean="0"/>
              <a:t>Epistulae</a:t>
            </a:r>
            <a:r>
              <a:rPr lang="en-US" sz="3200" dirty="0" smtClean="0"/>
              <a:t> </a:t>
            </a:r>
            <a:r>
              <a:rPr lang="en-US" sz="3200" dirty="0" err="1" smtClean="0"/>
              <a:t>plenae</a:t>
            </a:r>
            <a:r>
              <a:rPr lang="en-US" sz="3200" dirty="0" smtClean="0"/>
              <a:t> </a:t>
            </a:r>
            <a:r>
              <a:rPr lang="en-US" sz="3200" dirty="0" err="1" smtClean="0"/>
              <a:t>querelārum</a:t>
            </a:r>
            <a:r>
              <a:rPr lang="en-US" sz="3200" dirty="0" smtClean="0"/>
              <a:t> </a:t>
            </a:r>
            <a:r>
              <a:rPr lang="en-US" sz="3200" dirty="0" err="1" smtClean="0"/>
              <a:t>sunt</a:t>
            </a:r>
            <a:r>
              <a:rPr lang="en-US" sz="3200" dirty="0" smtClean="0"/>
              <a:t>. </a:t>
            </a:r>
            <a:r>
              <a:rPr lang="en-US" sz="3200" dirty="0" err="1" smtClean="0"/>
              <a:t>Rōmam</a:t>
            </a:r>
            <a:r>
              <a:rPr lang="en-US" sz="3200" dirty="0" smtClean="0"/>
              <a:t> </a:t>
            </a:r>
            <a:r>
              <a:rPr lang="en-US" sz="3200" dirty="0" err="1" smtClean="0"/>
              <a:t>desiderat</a:t>
            </a:r>
            <a:r>
              <a:rPr lang="en-US" sz="3200" dirty="0" smtClean="0"/>
              <a:t> et </a:t>
            </a:r>
            <a:r>
              <a:rPr lang="en-US" sz="3200" dirty="0" err="1" smtClean="0"/>
              <a:t>fortūnam</a:t>
            </a:r>
            <a:r>
              <a:rPr lang="en-US" sz="3200" dirty="0" smtClean="0"/>
              <a:t> </a:t>
            </a:r>
            <a:r>
              <a:rPr lang="en-US" sz="3200" dirty="0" err="1" smtClean="0"/>
              <a:t>adversam</a:t>
            </a:r>
            <a:r>
              <a:rPr lang="en-US" sz="3200" dirty="0" smtClean="0"/>
              <a:t> </a:t>
            </a:r>
            <a:r>
              <a:rPr lang="en-US" sz="3200" dirty="0" err="1" smtClean="0"/>
              <a:t>deplōrat</a:t>
            </a:r>
            <a:r>
              <a:rPr lang="en-US" sz="3200" dirty="0" smtClean="0"/>
              <a:t>. </a:t>
            </a:r>
            <a:r>
              <a:rPr lang="en-US" sz="3200" dirty="0" err="1" smtClean="0"/>
              <a:t>Narrat</a:t>
            </a:r>
            <a:r>
              <a:rPr lang="en-US" sz="3200" dirty="0" smtClean="0"/>
              <a:t> de </a:t>
            </a:r>
            <a:r>
              <a:rPr lang="en-US" sz="3200" dirty="0" err="1" smtClean="0"/>
              <a:t>incolis</a:t>
            </a:r>
            <a:r>
              <a:rPr lang="en-US" sz="3200" dirty="0" smtClean="0"/>
              <a:t> </a:t>
            </a:r>
            <a:r>
              <a:rPr lang="en-US" sz="3200" dirty="0" err="1" smtClean="0"/>
              <a:t>barbaris</a:t>
            </a:r>
            <a:r>
              <a:rPr lang="en-US" sz="3200" dirty="0" smtClean="0"/>
              <a:t> et de </a:t>
            </a:r>
            <a:r>
              <a:rPr lang="en-US" sz="3200" dirty="0" err="1" smtClean="0"/>
              <a:t>terrā</a:t>
            </a:r>
            <a:r>
              <a:rPr lang="en-US" sz="3200" dirty="0" smtClean="0"/>
              <a:t> </a:t>
            </a:r>
            <a:r>
              <a:rPr lang="en-US" sz="3200" dirty="0" err="1" smtClean="0"/>
              <a:t>gelidā</a:t>
            </a:r>
            <a:r>
              <a:rPr lang="en-US" sz="3200" dirty="0" smtClean="0"/>
              <a:t>. </a:t>
            </a:r>
            <a:r>
              <a:rPr lang="en-US" sz="3200" dirty="0" err="1" smtClean="0"/>
              <a:t>Poētam</a:t>
            </a:r>
            <a:r>
              <a:rPr lang="en-US" sz="3200" dirty="0" smtClean="0"/>
              <a:t> </a:t>
            </a:r>
            <a:r>
              <a:rPr lang="en-US" sz="3200" dirty="0" err="1" smtClean="0"/>
              <a:t>curae</a:t>
            </a:r>
            <a:r>
              <a:rPr lang="en-US" sz="3200" dirty="0" smtClean="0"/>
              <a:t> et </a:t>
            </a:r>
            <a:r>
              <a:rPr lang="en-US" sz="3200" dirty="0" err="1" smtClean="0"/>
              <a:t>miseriae</a:t>
            </a:r>
            <a:r>
              <a:rPr lang="en-US" sz="3200" dirty="0" smtClean="0"/>
              <a:t> </a:t>
            </a:r>
            <a:r>
              <a:rPr lang="en-US" sz="3200" dirty="0" err="1" smtClean="0"/>
              <a:t>excruciant</a:t>
            </a:r>
            <a:r>
              <a:rPr lang="en-US" sz="3200" dirty="0" smtClean="0"/>
              <a:t>. </a:t>
            </a:r>
            <a:r>
              <a:rPr lang="en-US" sz="3200" dirty="0" err="1" smtClean="0"/>
              <a:t>Epistulis</a:t>
            </a:r>
            <a:r>
              <a:rPr lang="en-US" sz="3200" dirty="0" smtClean="0"/>
              <a:t> contra </a:t>
            </a:r>
            <a:r>
              <a:rPr lang="en-US" sz="3200" dirty="0" err="1" smtClean="0"/>
              <a:t>iniuriam</a:t>
            </a:r>
            <a:r>
              <a:rPr lang="en-US" sz="3200" dirty="0" smtClean="0"/>
              <a:t> </a:t>
            </a:r>
            <a:r>
              <a:rPr lang="en-US" sz="3200" dirty="0" err="1" smtClean="0"/>
              <a:t>repugnat</a:t>
            </a:r>
            <a:r>
              <a:rPr lang="en-US" sz="3200" dirty="0" smtClean="0"/>
              <a:t>. Musa </a:t>
            </a:r>
            <a:r>
              <a:rPr lang="en-US" sz="3200" dirty="0" err="1" smtClean="0"/>
              <a:t>est</a:t>
            </a:r>
            <a:r>
              <a:rPr lang="en-US" sz="3200" dirty="0" smtClean="0"/>
              <a:t> </a:t>
            </a:r>
            <a:r>
              <a:rPr lang="en-US" sz="3200" dirty="0" err="1" smtClean="0"/>
              <a:t>unica</a:t>
            </a:r>
            <a:r>
              <a:rPr lang="en-US" sz="3200" dirty="0" smtClean="0"/>
              <a:t> </a:t>
            </a:r>
            <a:r>
              <a:rPr lang="en-US" sz="3200" dirty="0" err="1" smtClean="0"/>
              <a:t>amīca</a:t>
            </a:r>
            <a:r>
              <a:rPr lang="en-US" sz="3200" dirty="0" smtClean="0"/>
              <a:t> </a:t>
            </a:r>
            <a:r>
              <a:rPr lang="en-US" sz="3200" dirty="0" err="1" smtClean="0"/>
              <a:t>poētae</a:t>
            </a:r>
            <a:r>
              <a:rPr lang="en-US" sz="3200" dirty="0" smtClean="0"/>
              <a:t>.</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77200" cy="1996440"/>
          </a:xfrm>
        </p:spPr>
        <p:txBody>
          <a:bodyPr>
            <a:normAutofit fontScale="90000"/>
          </a:bodyPr>
          <a:lstStyle/>
          <a:p>
            <a:pPr algn="ctr"/>
            <a:r>
              <a:rPr lang="el-GR" sz="4400" u="sng" cap="none"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Ρήματα:</a:t>
            </a:r>
            <a:r>
              <a:rPr lang="en-US" sz="3600" cap="none"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r>
            <a:br>
              <a:rPr lang="en-US" sz="3600" cap="none"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r>
              <a:rPr lang="el-GR" sz="3600" cap="none"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Οριστική Ενεστώτα (</a:t>
            </a:r>
            <a:r>
              <a:rPr lang="en-US" sz="3600" cap="none" dirty="0" err="1"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Praesens</a:t>
            </a:r>
            <a:r>
              <a:rPr lang="el-GR" sz="3600" cap="none"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t>
            </a:r>
            <a:r>
              <a:rPr lang="en-US" sz="3600" cap="none"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
            </a:r>
            <a:br>
              <a:rPr lang="en-US" sz="3600" cap="none"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br>
            <a:r>
              <a:rPr lang="el-GR" sz="3600" cap="none"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Ενεργητικής Φωνής</a:t>
            </a:r>
            <a:r>
              <a:rPr lang="en-US" dirty="0" smtClean="0"/>
              <a:t/>
            </a:r>
            <a:br>
              <a:rPr lang="en-US" dirty="0" smtClean="0"/>
            </a:br>
            <a:endParaRPr lang="en-US" dirty="0"/>
          </a:p>
        </p:txBody>
      </p:sp>
      <p:graphicFrame>
        <p:nvGraphicFramePr>
          <p:cNvPr id="4" name="Content Placeholder 3"/>
          <p:cNvGraphicFramePr>
            <a:graphicFrameLocks noGrp="1"/>
          </p:cNvGraphicFramePr>
          <p:nvPr>
            <p:ph idx="1"/>
          </p:nvPr>
        </p:nvGraphicFramePr>
        <p:xfrm>
          <a:off x="228600" y="1609726"/>
          <a:ext cx="7848600" cy="5248271"/>
        </p:xfrm>
        <a:graphic>
          <a:graphicData uri="http://schemas.openxmlformats.org/drawingml/2006/table">
            <a:tbl>
              <a:tblPr firstRow="1" bandRow="1">
                <a:tableStyleId>{5A111915-BE36-4E01-A7E5-04B1672EAD32}</a:tableStyleId>
              </a:tblPr>
              <a:tblGrid>
                <a:gridCol w="2313272"/>
                <a:gridCol w="5535328"/>
              </a:tblGrid>
              <a:tr h="749753">
                <a:tc gridSpan="2">
                  <a:txBody>
                    <a:bodyPr/>
                    <a:lstStyle/>
                    <a:p>
                      <a:r>
                        <a:rPr kumimoji="0" lang="el-GR" sz="3600" b="1" kern="1200" dirty="0" smtClean="0"/>
                        <a:t>Βοηθητικό Ρήμα</a:t>
                      </a:r>
                      <a:endParaRPr lang="en-US" sz="3600" b="1" dirty="0"/>
                    </a:p>
                  </a:txBody>
                  <a:tcPr/>
                </a:tc>
                <a:tc hMerge="1">
                  <a:txBody>
                    <a:bodyPr/>
                    <a:lstStyle/>
                    <a:p>
                      <a:endParaRPr lang="en-US" dirty="0"/>
                    </a:p>
                  </a:txBody>
                  <a:tcPr/>
                </a:tc>
              </a:tr>
              <a:tr h="749753">
                <a:tc>
                  <a:txBody>
                    <a:bodyPr/>
                    <a:lstStyle/>
                    <a:p>
                      <a:r>
                        <a:rPr kumimoji="0" lang="en-US" sz="3600" b="1" kern="1200" dirty="0" smtClean="0"/>
                        <a:t>ego</a:t>
                      </a:r>
                      <a:endParaRPr lang="en-US" sz="3600" b="1" dirty="0"/>
                    </a:p>
                  </a:txBody>
                  <a:tcPr/>
                </a:tc>
                <a:tc>
                  <a:txBody>
                    <a:bodyPr/>
                    <a:lstStyle/>
                    <a:p>
                      <a:r>
                        <a:rPr lang="en-US" sz="3600" b="1" dirty="0" smtClean="0"/>
                        <a:t>sum</a:t>
                      </a:r>
                      <a:endParaRPr lang="en-US" sz="3600" b="1" dirty="0"/>
                    </a:p>
                  </a:txBody>
                  <a:tcPr/>
                </a:tc>
              </a:tr>
              <a:tr h="749753">
                <a:tc>
                  <a:txBody>
                    <a:bodyPr/>
                    <a:lstStyle/>
                    <a:p>
                      <a:r>
                        <a:rPr kumimoji="0" lang="en-US" sz="3600" b="1" kern="1200" dirty="0" err="1" smtClean="0"/>
                        <a:t>tu</a:t>
                      </a:r>
                      <a:endParaRPr lang="en-US" sz="3600" b="1" dirty="0"/>
                    </a:p>
                  </a:txBody>
                  <a:tcPr/>
                </a:tc>
                <a:tc>
                  <a:txBody>
                    <a:bodyPr/>
                    <a:lstStyle/>
                    <a:p>
                      <a:r>
                        <a:rPr lang="en-US" sz="3600" b="1" dirty="0" err="1" smtClean="0"/>
                        <a:t>es</a:t>
                      </a:r>
                      <a:endParaRPr lang="en-US" sz="3600" b="1" dirty="0"/>
                    </a:p>
                  </a:txBody>
                  <a:tcPr/>
                </a:tc>
              </a:tr>
              <a:tr h="749753">
                <a:tc>
                  <a:txBody>
                    <a:bodyPr/>
                    <a:lstStyle/>
                    <a:p>
                      <a:r>
                        <a:rPr kumimoji="0" lang="en-US" sz="3600" b="1" kern="1200" dirty="0" err="1" smtClean="0"/>
                        <a:t>ille</a:t>
                      </a:r>
                      <a:endParaRPr lang="en-US" sz="3600" b="1" dirty="0"/>
                    </a:p>
                  </a:txBody>
                  <a:tcPr/>
                </a:tc>
                <a:tc>
                  <a:txBody>
                    <a:bodyPr/>
                    <a:lstStyle/>
                    <a:p>
                      <a:r>
                        <a:rPr lang="en-US" sz="3600" b="1" dirty="0" err="1" smtClean="0"/>
                        <a:t>est</a:t>
                      </a:r>
                      <a:endParaRPr lang="en-US" sz="3600" b="1" dirty="0"/>
                    </a:p>
                  </a:txBody>
                  <a:tcPr/>
                </a:tc>
              </a:tr>
              <a:tr h="749753">
                <a:tc>
                  <a:txBody>
                    <a:bodyPr/>
                    <a:lstStyle/>
                    <a:p>
                      <a:r>
                        <a:rPr kumimoji="0" lang="en-US" sz="3600" b="1" kern="1200" dirty="0" err="1" smtClean="0"/>
                        <a:t>nos</a:t>
                      </a:r>
                      <a:endParaRPr lang="en-US" sz="3600" b="1" dirty="0"/>
                    </a:p>
                  </a:txBody>
                  <a:tcPr/>
                </a:tc>
                <a:tc>
                  <a:txBody>
                    <a:bodyPr/>
                    <a:lstStyle/>
                    <a:p>
                      <a:r>
                        <a:rPr lang="en-US" sz="3600" b="1" dirty="0" err="1" smtClean="0"/>
                        <a:t>sumus</a:t>
                      </a:r>
                      <a:endParaRPr lang="en-US" sz="3600" b="1" dirty="0"/>
                    </a:p>
                  </a:txBody>
                  <a:tcPr/>
                </a:tc>
              </a:tr>
              <a:tr h="749753">
                <a:tc>
                  <a:txBody>
                    <a:bodyPr/>
                    <a:lstStyle/>
                    <a:p>
                      <a:r>
                        <a:rPr lang="en-US" sz="3600" b="1" dirty="0" err="1" smtClean="0"/>
                        <a:t>vos</a:t>
                      </a:r>
                      <a:endParaRPr lang="en-US" sz="3600" b="1" dirty="0"/>
                    </a:p>
                  </a:txBody>
                  <a:tcPr/>
                </a:tc>
                <a:tc>
                  <a:txBody>
                    <a:bodyPr/>
                    <a:lstStyle/>
                    <a:p>
                      <a:r>
                        <a:rPr lang="en-US" sz="3600" b="1" dirty="0" err="1" smtClean="0"/>
                        <a:t>estis</a:t>
                      </a:r>
                      <a:endParaRPr lang="en-US" sz="3600" b="1" dirty="0"/>
                    </a:p>
                  </a:txBody>
                  <a:tcPr/>
                </a:tc>
              </a:tr>
              <a:tr h="749753">
                <a:tc>
                  <a:txBody>
                    <a:bodyPr/>
                    <a:lstStyle/>
                    <a:p>
                      <a:r>
                        <a:rPr lang="en-US" sz="3600" b="1" dirty="0" err="1" smtClean="0"/>
                        <a:t>illi</a:t>
                      </a:r>
                      <a:endParaRPr lang="en-US" sz="3600" b="1" dirty="0"/>
                    </a:p>
                  </a:txBody>
                  <a:tcPr/>
                </a:tc>
                <a:tc>
                  <a:txBody>
                    <a:bodyPr/>
                    <a:lstStyle/>
                    <a:p>
                      <a:r>
                        <a:rPr lang="en-US" sz="3600" b="1" dirty="0" err="1" smtClean="0"/>
                        <a:t>sunt</a:t>
                      </a:r>
                      <a:endParaRPr lang="en-US" sz="3600" b="1" dirty="0"/>
                    </a:p>
                  </a:txBody>
                  <a:tcPr/>
                </a:tc>
              </a:tr>
            </a:tbl>
          </a:graphicData>
        </a:graphic>
      </p:graphicFrame>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18" presetClass="entr" presetSubtype="12"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downLeft)">
                                      <p:cBhvr>
                                        <p:cTn id="11"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800"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1η Συζυγία Ρημάτων </a:t>
            </a:r>
            <a:endParaRPr lang="en-US" sz="4800"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aphicFrame>
        <p:nvGraphicFramePr>
          <p:cNvPr id="4" name="Content Placeholder 3"/>
          <p:cNvGraphicFramePr>
            <a:graphicFrameLocks noGrp="1"/>
          </p:cNvGraphicFramePr>
          <p:nvPr>
            <p:ph idx="1"/>
          </p:nvPr>
        </p:nvGraphicFramePr>
        <p:xfrm>
          <a:off x="457200" y="1609726"/>
          <a:ext cx="7239000" cy="4791073"/>
        </p:xfrm>
        <a:graphic>
          <a:graphicData uri="http://schemas.openxmlformats.org/drawingml/2006/table">
            <a:tbl>
              <a:tblPr firstRow="1" bandRow="1">
                <a:tableStyleId>{5A111915-BE36-4E01-A7E5-04B1672EAD32}</a:tableStyleId>
              </a:tblPr>
              <a:tblGrid>
                <a:gridCol w="1371600"/>
                <a:gridCol w="5867400"/>
              </a:tblGrid>
              <a:tr h="684439">
                <a:tc gridSpan="2">
                  <a:txBody>
                    <a:bodyPr/>
                    <a:lstStyle/>
                    <a:p>
                      <a:r>
                        <a:rPr lang="en-US" sz="3200" dirty="0" smtClean="0"/>
                        <a:t>AMO</a:t>
                      </a:r>
                      <a:r>
                        <a:rPr lang="en-US" sz="3200" baseline="0" dirty="0" smtClean="0"/>
                        <a:t> (</a:t>
                      </a:r>
                      <a:r>
                        <a:rPr lang="el-GR" sz="3200" baseline="0" dirty="0" smtClean="0"/>
                        <a:t>=αγαπώ)</a:t>
                      </a:r>
                      <a:endParaRPr lang="en-US" sz="3200" dirty="0"/>
                    </a:p>
                  </a:txBody>
                  <a:tcPr/>
                </a:tc>
                <a:tc hMerge="1">
                  <a:txBody>
                    <a:bodyPr/>
                    <a:lstStyle/>
                    <a:p>
                      <a:endParaRPr lang="en-US" dirty="0"/>
                    </a:p>
                  </a:txBody>
                  <a:tcPr/>
                </a:tc>
              </a:tr>
              <a:tr h="684439">
                <a:tc>
                  <a:txBody>
                    <a:bodyPr/>
                    <a:lstStyle/>
                    <a:p>
                      <a:r>
                        <a:rPr lang="en-US" sz="3200" dirty="0" smtClean="0"/>
                        <a:t>ego</a:t>
                      </a:r>
                      <a:endParaRPr lang="en-US" sz="3200" dirty="0"/>
                    </a:p>
                  </a:txBody>
                  <a:tcPr/>
                </a:tc>
                <a:tc>
                  <a:txBody>
                    <a:bodyPr/>
                    <a:lstStyle/>
                    <a:p>
                      <a:r>
                        <a:rPr lang="en-US" sz="3200" dirty="0" err="1" smtClean="0"/>
                        <a:t>am</a:t>
                      </a:r>
                      <a:r>
                        <a:rPr lang="en-US" sz="3200" b="1" dirty="0" err="1" smtClean="0">
                          <a:solidFill>
                            <a:srgbClr val="CC3399"/>
                          </a:solidFill>
                        </a:rPr>
                        <a:t>o</a:t>
                      </a:r>
                      <a:endParaRPr lang="en-US" sz="3200" b="1" dirty="0">
                        <a:solidFill>
                          <a:srgbClr val="CC3399"/>
                        </a:solidFill>
                      </a:endParaRPr>
                    </a:p>
                  </a:txBody>
                  <a:tcPr/>
                </a:tc>
              </a:tr>
              <a:tr h="684439">
                <a:tc>
                  <a:txBody>
                    <a:bodyPr/>
                    <a:lstStyle/>
                    <a:p>
                      <a:r>
                        <a:rPr lang="en-US" sz="3200" dirty="0" err="1" smtClean="0"/>
                        <a:t>tu</a:t>
                      </a:r>
                      <a:endParaRPr lang="en-US" sz="3200" dirty="0"/>
                    </a:p>
                  </a:txBody>
                  <a:tcPr/>
                </a:tc>
                <a:tc>
                  <a:txBody>
                    <a:bodyPr/>
                    <a:lstStyle/>
                    <a:p>
                      <a:r>
                        <a:rPr lang="en-US" sz="3200" dirty="0" err="1" smtClean="0"/>
                        <a:t>am</a:t>
                      </a:r>
                      <a:r>
                        <a:rPr lang="en-US" sz="3200" b="1" dirty="0" err="1" smtClean="0">
                          <a:solidFill>
                            <a:srgbClr val="CC3399"/>
                          </a:solidFill>
                        </a:rPr>
                        <a:t>as</a:t>
                      </a:r>
                      <a:endParaRPr lang="en-US" sz="3200" b="1" dirty="0">
                        <a:solidFill>
                          <a:srgbClr val="CC3399"/>
                        </a:solidFill>
                      </a:endParaRPr>
                    </a:p>
                  </a:txBody>
                  <a:tcPr/>
                </a:tc>
              </a:tr>
              <a:tr h="684439">
                <a:tc>
                  <a:txBody>
                    <a:bodyPr/>
                    <a:lstStyle/>
                    <a:p>
                      <a:r>
                        <a:rPr lang="en-US" sz="3200" dirty="0" err="1" smtClean="0"/>
                        <a:t>illi</a:t>
                      </a:r>
                      <a:endParaRPr lang="en-US" sz="3200" dirty="0"/>
                    </a:p>
                  </a:txBody>
                  <a:tcPr/>
                </a:tc>
                <a:tc>
                  <a:txBody>
                    <a:bodyPr/>
                    <a:lstStyle/>
                    <a:p>
                      <a:r>
                        <a:rPr lang="en-US" sz="3200" dirty="0" err="1" smtClean="0"/>
                        <a:t>am</a:t>
                      </a:r>
                      <a:r>
                        <a:rPr lang="en-US" sz="3200" b="1" dirty="0" err="1" smtClean="0">
                          <a:solidFill>
                            <a:srgbClr val="CC3399"/>
                          </a:solidFill>
                        </a:rPr>
                        <a:t>at</a:t>
                      </a:r>
                      <a:endParaRPr lang="en-US" sz="3200" b="1" dirty="0">
                        <a:solidFill>
                          <a:srgbClr val="CC3399"/>
                        </a:solidFill>
                      </a:endParaRPr>
                    </a:p>
                  </a:txBody>
                  <a:tcPr/>
                </a:tc>
              </a:tr>
              <a:tr h="684439">
                <a:tc>
                  <a:txBody>
                    <a:bodyPr/>
                    <a:lstStyle/>
                    <a:p>
                      <a:r>
                        <a:rPr lang="en-US" sz="3200" dirty="0" err="1" smtClean="0"/>
                        <a:t>nos</a:t>
                      </a:r>
                      <a:endParaRPr lang="en-US" sz="3200" dirty="0"/>
                    </a:p>
                  </a:txBody>
                  <a:tcPr/>
                </a:tc>
                <a:tc>
                  <a:txBody>
                    <a:bodyPr/>
                    <a:lstStyle/>
                    <a:p>
                      <a:r>
                        <a:rPr lang="en-US" sz="3200" dirty="0" err="1" smtClean="0"/>
                        <a:t>am</a:t>
                      </a:r>
                      <a:r>
                        <a:rPr lang="en-US" sz="3200" b="1" dirty="0" err="1" smtClean="0">
                          <a:solidFill>
                            <a:srgbClr val="CC3399"/>
                          </a:solidFill>
                        </a:rPr>
                        <a:t>amus</a:t>
                      </a:r>
                      <a:endParaRPr lang="en-US" sz="3200" b="1" dirty="0">
                        <a:solidFill>
                          <a:srgbClr val="CC3399"/>
                        </a:solidFill>
                      </a:endParaRPr>
                    </a:p>
                  </a:txBody>
                  <a:tcPr/>
                </a:tc>
              </a:tr>
              <a:tr h="684439">
                <a:tc>
                  <a:txBody>
                    <a:bodyPr/>
                    <a:lstStyle/>
                    <a:p>
                      <a:r>
                        <a:rPr lang="en-US" sz="3200" dirty="0" err="1" smtClean="0"/>
                        <a:t>vos</a:t>
                      </a:r>
                      <a:endParaRPr lang="en-US" sz="3200" dirty="0"/>
                    </a:p>
                  </a:txBody>
                  <a:tcPr/>
                </a:tc>
                <a:tc>
                  <a:txBody>
                    <a:bodyPr/>
                    <a:lstStyle/>
                    <a:p>
                      <a:r>
                        <a:rPr lang="en-US" sz="3200" dirty="0" err="1" smtClean="0"/>
                        <a:t>am</a:t>
                      </a:r>
                      <a:r>
                        <a:rPr lang="en-US" sz="3200" b="1" dirty="0" err="1" smtClean="0">
                          <a:solidFill>
                            <a:srgbClr val="CC3399"/>
                          </a:solidFill>
                        </a:rPr>
                        <a:t>atis</a:t>
                      </a:r>
                      <a:endParaRPr lang="en-US" sz="3200" b="1" dirty="0">
                        <a:solidFill>
                          <a:srgbClr val="CC3399"/>
                        </a:solidFill>
                      </a:endParaRPr>
                    </a:p>
                  </a:txBody>
                  <a:tcPr/>
                </a:tc>
              </a:tr>
              <a:tr h="684439">
                <a:tc>
                  <a:txBody>
                    <a:bodyPr/>
                    <a:lstStyle/>
                    <a:p>
                      <a:r>
                        <a:rPr lang="en-US" sz="3200" dirty="0" err="1" smtClean="0"/>
                        <a:t>illi</a:t>
                      </a:r>
                      <a:endParaRPr lang="en-US" sz="3200" dirty="0"/>
                    </a:p>
                  </a:txBody>
                  <a:tcPr/>
                </a:tc>
                <a:tc>
                  <a:txBody>
                    <a:bodyPr/>
                    <a:lstStyle/>
                    <a:p>
                      <a:r>
                        <a:rPr lang="en-US" sz="3200" dirty="0" err="1" smtClean="0"/>
                        <a:t>am</a:t>
                      </a:r>
                      <a:r>
                        <a:rPr lang="en-US" sz="3200" b="1" dirty="0" err="1" smtClean="0">
                          <a:solidFill>
                            <a:srgbClr val="CC3399"/>
                          </a:solidFill>
                        </a:rPr>
                        <a:t>ant</a:t>
                      </a:r>
                      <a:endParaRPr lang="en-US" sz="3200" b="1" dirty="0">
                        <a:solidFill>
                          <a:srgbClr val="CC3399"/>
                        </a:solidFill>
                      </a:endParaRP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7239000" cy="5998536"/>
          </a:xfrm>
        </p:spPr>
        <p:txBody>
          <a:bodyPr/>
          <a:lstStyle/>
          <a:p>
            <a:pPr>
              <a:buNone/>
            </a:pPr>
            <a:r>
              <a:rPr lang="el-GR" sz="4800" dirty="0" smtClean="0"/>
              <a:t>Άσκηση</a:t>
            </a:r>
            <a:endParaRPr lang="en-US" sz="4800" dirty="0" smtClean="0"/>
          </a:p>
          <a:p>
            <a:pPr lvl="0"/>
            <a:r>
              <a:rPr lang="el-GR" sz="4800" dirty="0" smtClean="0"/>
              <a:t>Να κλιθούν κατά το </a:t>
            </a:r>
            <a:r>
              <a:rPr lang="en-US" sz="4800" dirty="0" err="1" smtClean="0"/>
              <a:t>amo</a:t>
            </a:r>
            <a:r>
              <a:rPr lang="el-GR" sz="4800" dirty="0" smtClean="0"/>
              <a:t> τα ρήματα: </a:t>
            </a:r>
            <a:r>
              <a:rPr lang="en-US" sz="4800" dirty="0" err="1" smtClean="0"/>
              <a:t>narro</a:t>
            </a:r>
            <a:r>
              <a:rPr lang="el-GR" sz="4800" dirty="0" smtClean="0"/>
              <a:t>, </a:t>
            </a:r>
            <a:r>
              <a:rPr lang="en-US" sz="4800" dirty="0" err="1" smtClean="0"/>
              <a:t>exulo</a:t>
            </a:r>
            <a:r>
              <a:rPr lang="el-GR" sz="4800" dirty="0" smtClean="0"/>
              <a:t>, </a:t>
            </a:r>
            <a:r>
              <a:rPr lang="en-US" sz="4800" dirty="0" err="1" smtClean="0"/>
              <a:t>desidero</a:t>
            </a:r>
            <a:r>
              <a:rPr lang="el-GR" sz="4800" dirty="0" smtClean="0"/>
              <a:t>, </a:t>
            </a:r>
            <a:r>
              <a:rPr lang="en-US" sz="4800" dirty="0" err="1" smtClean="0"/>
              <a:t>deploro</a:t>
            </a:r>
            <a:r>
              <a:rPr lang="el-GR" sz="4800" dirty="0" smtClean="0"/>
              <a:t>.</a:t>
            </a:r>
            <a:endParaRPr lang="en-US" sz="4800" dirty="0" smtClean="0"/>
          </a:p>
          <a:p>
            <a:pPr lvl="0"/>
            <a:r>
              <a:rPr lang="el-GR" sz="4800" dirty="0" smtClean="0"/>
              <a:t>Να συμπληρωθεί η άσκηση </a:t>
            </a:r>
            <a:r>
              <a:rPr lang="en-US" sz="4800" b="1" dirty="0" smtClean="0"/>
              <a:t>Ⅲ</a:t>
            </a:r>
            <a:r>
              <a:rPr lang="el-GR" sz="4800" dirty="0" smtClean="0"/>
              <a:t> σελ.37.</a:t>
            </a:r>
            <a:endParaRPr lang="en-US" sz="4800"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242048" cy="1143000"/>
          </a:xfrm>
        </p:spPr>
        <p:txBody>
          <a:bodyPr/>
          <a:lstStyle/>
          <a:p>
            <a:r>
              <a:rPr lang="el-GR" u="sng"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Πρώτη κλίση ουσιαστικών </a:t>
            </a:r>
            <a:endParaRPr lang="en-US"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Text Placeholder 2"/>
          <p:cNvSpPr>
            <a:spLocks noGrp="1"/>
          </p:cNvSpPr>
          <p:nvPr>
            <p:ph type="body" idx="1"/>
          </p:nvPr>
        </p:nvSpPr>
        <p:spPr>
          <a:xfrm>
            <a:off x="0" y="5486400"/>
            <a:ext cx="3977640" cy="1371600"/>
          </a:xfrm>
        </p:spPr>
        <p:txBody>
          <a:bodyPr>
            <a:normAutofit/>
          </a:bodyPr>
          <a:lstStyle/>
          <a:p>
            <a:r>
              <a:rPr lang="el-GR" dirty="0" smtClean="0"/>
              <a:t>Η αφαιρετική ενικού διακρίνεται από το σημάδι της μακρόχρονης συλλαβής</a:t>
            </a:r>
            <a:endParaRPr lang="en-US" dirty="0" smtClean="0"/>
          </a:p>
          <a:p>
            <a:endParaRPr lang="en-US" dirty="0"/>
          </a:p>
        </p:txBody>
      </p:sp>
      <p:sp>
        <p:nvSpPr>
          <p:cNvPr id="4" name="Text Placeholder 3"/>
          <p:cNvSpPr>
            <a:spLocks noGrp="1"/>
          </p:cNvSpPr>
          <p:nvPr>
            <p:ph type="body" sz="half" idx="3"/>
          </p:nvPr>
        </p:nvSpPr>
        <p:spPr>
          <a:xfrm>
            <a:off x="4191000" y="5486400"/>
            <a:ext cx="3962400" cy="1371600"/>
          </a:xfrm>
        </p:spPr>
        <p:txBody>
          <a:bodyPr>
            <a:normAutofit/>
          </a:bodyPr>
          <a:lstStyle/>
          <a:p>
            <a:r>
              <a:rPr lang="el-GR" dirty="0" smtClean="0"/>
              <a:t>περιλαμβάνει θηλυκά κυρίως εκτός από αυτά που δηλώνουν πρόσωπα αρσενικά: </a:t>
            </a:r>
            <a:r>
              <a:rPr lang="en-US" dirty="0" err="1" smtClean="0"/>
              <a:t>poeta</a:t>
            </a:r>
            <a:r>
              <a:rPr lang="el-GR" dirty="0" smtClean="0"/>
              <a:t>, </a:t>
            </a:r>
            <a:r>
              <a:rPr lang="en-US" dirty="0" err="1" smtClean="0"/>
              <a:t>agricola</a:t>
            </a:r>
            <a:r>
              <a:rPr lang="el-GR" dirty="0" smtClean="0"/>
              <a:t>, </a:t>
            </a:r>
            <a:r>
              <a:rPr lang="en-US" dirty="0" err="1" smtClean="0"/>
              <a:t>nauta</a:t>
            </a:r>
            <a:r>
              <a:rPr lang="en-US" dirty="0" smtClean="0"/>
              <a:t> </a:t>
            </a:r>
            <a:r>
              <a:rPr lang="el-GR" dirty="0" smtClean="0"/>
              <a:t>κ.τ.λ.</a:t>
            </a:r>
            <a:endParaRPr lang="en-US" dirty="0" smtClean="0"/>
          </a:p>
          <a:p>
            <a:endParaRPr lang="en-US" dirty="0"/>
          </a:p>
        </p:txBody>
      </p:sp>
      <p:sp>
        <p:nvSpPr>
          <p:cNvPr id="5" name="Content Placeholder 4"/>
          <p:cNvSpPr>
            <a:spLocks noGrp="1"/>
          </p:cNvSpPr>
          <p:nvPr>
            <p:ph sz="quarter" idx="2"/>
          </p:nvPr>
        </p:nvSpPr>
        <p:spPr>
          <a:xfrm>
            <a:off x="381000" y="1371600"/>
            <a:ext cx="3520440" cy="4114800"/>
          </a:xfrm>
        </p:spPr>
        <p:txBody>
          <a:bodyPr>
            <a:normAutofit/>
          </a:bodyPr>
          <a:lstStyle/>
          <a:p>
            <a:pPr>
              <a:buNone/>
            </a:pPr>
            <a:r>
              <a:rPr lang="en-US" sz="3600" dirty="0" smtClean="0">
                <a:latin typeface="Arial Black" pitchFamily="34" charset="0"/>
              </a:rPr>
              <a:t>terr</a:t>
            </a:r>
            <a:r>
              <a:rPr lang="en-US" sz="3600" dirty="0" smtClean="0">
                <a:solidFill>
                  <a:srgbClr val="CC3399"/>
                </a:solidFill>
                <a:latin typeface="Arial Black" pitchFamily="34" charset="0"/>
              </a:rPr>
              <a:t>a</a:t>
            </a:r>
          </a:p>
          <a:p>
            <a:pPr>
              <a:buNone/>
            </a:pPr>
            <a:r>
              <a:rPr lang="en-US" sz="3600" dirty="0" err="1" smtClean="0">
                <a:latin typeface="Arial Black" pitchFamily="34" charset="0"/>
              </a:rPr>
              <a:t>terr</a:t>
            </a:r>
            <a:r>
              <a:rPr lang="en-US" sz="3600" dirty="0" err="1" smtClean="0">
                <a:solidFill>
                  <a:srgbClr val="CC3399"/>
                </a:solidFill>
                <a:latin typeface="Arial Black" pitchFamily="34" charset="0"/>
              </a:rPr>
              <a:t>ae</a:t>
            </a:r>
            <a:endParaRPr lang="en-US" sz="3600" dirty="0" smtClean="0">
              <a:solidFill>
                <a:srgbClr val="CC3399"/>
              </a:solidFill>
              <a:latin typeface="Arial Black" pitchFamily="34" charset="0"/>
            </a:endParaRPr>
          </a:p>
          <a:p>
            <a:pPr>
              <a:buNone/>
            </a:pPr>
            <a:r>
              <a:rPr lang="en-US" sz="3600" dirty="0" err="1" smtClean="0">
                <a:latin typeface="Arial Black" pitchFamily="34" charset="0"/>
              </a:rPr>
              <a:t>terr</a:t>
            </a:r>
            <a:r>
              <a:rPr lang="en-US" sz="3600" dirty="0" err="1" smtClean="0">
                <a:solidFill>
                  <a:srgbClr val="CC3399"/>
                </a:solidFill>
                <a:latin typeface="Arial Black" pitchFamily="34" charset="0"/>
              </a:rPr>
              <a:t>ae</a:t>
            </a:r>
            <a:endParaRPr lang="en-US" sz="3600" dirty="0" smtClean="0">
              <a:solidFill>
                <a:srgbClr val="CC3399"/>
              </a:solidFill>
              <a:latin typeface="Arial Black" pitchFamily="34" charset="0"/>
            </a:endParaRPr>
          </a:p>
          <a:p>
            <a:pPr>
              <a:buNone/>
            </a:pPr>
            <a:r>
              <a:rPr lang="en-US" sz="3600" dirty="0" err="1" smtClean="0">
                <a:latin typeface="Arial Black" pitchFamily="34" charset="0"/>
              </a:rPr>
              <a:t>terr</a:t>
            </a:r>
            <a:r>
              <a:rPr lang="en-US" sz="3600" dirty="0" err="1" smtClean="0">
                <a:solidFill>
                  <a:srgbClr val="CC3399"/>
                </a:solidFill>
                <a:latin typeface="Arial Black" pitchFamily="34" charset="0"/>
              </a:rPr>
              <a:t>am</a:t>
            </a:r>
            <a:endParaRPr lang="en-US" sz="3600" dirty="0" smtClean="0">
              <a:solidFill>
                <a:srgbClr val="CC3399"/>
              </a:solidFill>
              <a:latin typeface="Arial Black" pitchFamily="34" charset="0"/>
            </a:endParaRPr>
          </a:p>
          <a:p>
            <a:pPr>
              <a:buNone/>
            </a:pPr>
            <a:r>
              <a:rPr lang="en-US" sz="3600" dirty="0" smtClean="0">
                <a:latin typeface="Arial Black" pitchFamily="34" charset="0"/>
              </a:rPr>
              <a:t>terr</a:t>
            </a:r>
            <a:r>
              <a:rPr lang="en-US" sz="3600" dirty="0" smtClean="0">
                <a:solidFill>
                  <a:srgbClr val="CC3399"/>
                </a:solidFill>
                <a:latin typeface="Arial Black" pitchFamily="34" charset="0"/>
              </a:rPr>
              <a:t>a</a:t>
            </a:r>
          </a:p>
          <a:p>
            <a:pPr>
              <a:buNone/>
            </a:pPr>
            <a:r>
              <a:rPr lang="en-US" sz="3600" dirty="0" err="1" smtClean="0">
                <a:latin typeface="Arial Black" pitchFamily="34" charset="0"/>
              </a:rPr>
              <a:t>terr</a:t>
            </a:r>
            <a:r>
              <a:rPr lang="en-US" sz="3600" dirty="0" err="1" smtClean="0">
                <a:solidFill>
                  <a:srgbClr val="CC3399"/>
                </a:solidFill>
                <a:latin typeface="Arial Black" pitchFamily="34" charset="0"/>
              </a:rPr>
              <a:t>ā</a:t>
            </a:r>
            <a:endParaRPr lang="en-US" sz="3600" dirty="0">
              <a:solidFill>
                <a:srgbClr val="CC3399"/>
              </a:solidFill>
              <a:latin typeface="Arial Black" pitchFamily="34" charset="0"/>
            </a:endParaRPr>
          </a:p>
        </p:txBody>
      </p:sp>
      <p:sp>
        <p:nvSpPr>
          <p:cNvPr id="6" name="Content Placeholder 5"/>
          <p:cNvSpPr>
            <a:spLocks noGrp="1"/>
          </p:cNvSpPr>
          <p:nvPr>
            <p:ph sz="quarter" idx="4"/>
          </p:nvPr>
        </p:nvSpPr>
        <p:spPr>
          <a:xfrm>
            <a:off x="4191000" y="1447800"/>
            <a:ext cx="3520440" cy="4114800"/>
          </a:xfrm>
        </p:spPr>
        <p:txBody>
          <a:bodyPr>
            <a:normAutofit/>
          </a:bodyPr>
          <a:lstStyle/>
          <a:p>
            <a:pPr>
              <a:buNone/>
            </a:pPr>
            <a:r>
              <a:rPr lang="en-US" sz="3600" dirty="0" err="1" smtClean="0">
                <a:latin typeface="Arial Black" pitchFamily="34" charset="0"/>
              </a:rPr>
              <a:t>terr</a:t>
            </a:r>
            <a:r>
              <a:rPr lang="en-US" sz="3600" dirty="0" err="1" smtClean="0">
                <a:solidFill>
                  <a:srgbClr val="CC3399"/>
                </a:solidFill>
                <a:latin typeface="Arial Black" pitchFamily="34" charset="0"/>
              </a:rPr>
              <a:t>ae</a:t>
            </a:r>
            <a:endParaRPr lang="en-US" sz="3600" dirty="0" smtClean="0">
              <a:solidFill>
                <a:srgbClr val="CC3399"/>
              </a:solidFill>
              <a:latin typeface="Arial Black" pitchFamily="34" charset="0"/>
            </a:endParaRPr>
          </a:p>
          <a:p>
            <a:pPr>
              <a:buNone/>
            </a:pPr>
            <a:r>
              <a:rPr lang="en-US" sz="3600" dirty="0" err="1" smtClean="0">
                <a:latin typeface="Arial Black" pitchFamily="34" charset="0"/>
              </a:rPr>
              <a:t>terr</a:t>
            </a:r>
            <a:r>
              <a:rPr lang="en-US" sz="3600" dirty="0" err="1" smtClean="0">
                <a:solidFill>
                  <a:srgbClr val="CC3399"/>
                </a:solidFill>
                <a:latin typeface="Arial Black" pitchFamily="34" charset="0"/>
              </a:rPr>
              <a:t>ārum</a:t>
            </a:r>
            <a:endParaRPr lang="en-US" sz="3600" dirty="0" smtClean="0">
              <a:solidFill>
                <a:srgbClr val="CC3399"/>
              </a:solidFill>
              <a:latin typeface="Arial Black" pitchFamily="34" charset="0"/>
            </a:endParaRPr>
          </a:p>
          <a:p>
            <a:pPr>
              <a:buNone/>
            </a:pPr>
            <a:r>
              <a:rPr lang="en-US" sz="3600" dirty="0" err="1" smtClean="0">
                <a:latin typeface="Arial Black" pitchFamily="34" charset="0"/>
              </a:rPr>
              <a:t>terr</a:t>
            </a:r>
            <a:r>
              <a:rPr lang="en-US" sz="3600" dirty="0" err="1" smtClean="0">
                <a:solidFill>
                  <a:srgbClr val="CC3399"/>
                </a:solidFill>
                <a:latin typeface="Arial Black" pitchFamily="34" charset="0"/>
              </a:rPr>
              <a:t>is</a:t>
            </a:r>
            <a:endParaRPr lang="en-US" sz="3600" dirty="0" smtClean="0">
              <a:solidFill>
                <a:srgbClr val="CC3399"/>
              </a:solidFill>
              <a:latin typeface="Arial Black" pitchFamily="34" charset="0"/>
            </a:endParaRPr>
          </a:p>
          <a:p>
            <a:pPr>
              <a:buNone/>
            </a:pPr>
            <a:r>
              <a:rPr lang="en-US" sz="3600" dirty="0" err="1" smtClean="0">
                <a:latin typeface="Arial Black" pitchFamily="34" charset="0"/>
              </a:rPr>
              <a:t>terr</a:t>
            </a:r>
            <a:r>
              <a:rPr lang="en-US" sz="3600" dirty="0" err="1" smtClean="0">
                <a:solidFill>
                  <a:srgbClr val="CC3399"/>
                </a:solidFill>
                <a:latin typeface="Arial Black" pitchFamily="34" charset="0"/>
              </a:rPr>
              <a:t>as</a:t>
            </a:r>
            <a:endParaRPr lang="en-US" sz="3600" dirty="0" smtClean="0">
              <a:solidFill>
                <a:srgbClr val="CC3399"/>
              </a:solidFill>
              <a:latin typeface="Arial Black" pitchFamily="34" charset="0"/>
            </a:endParaRPr>
          </a:p>
          <a:p>
            <a:pPr>
              <a:buNone/>
            </a:pPr>
            <a:r>
              <a:rPr lang="en-US" sz="3600" dirty="0" err="1" smtClean="0">
                <a:latin typeface="Arial Black" pitchFamily="34" charset="0"/>
              </a:rPr>
              <a:t>terr</a:t>
            </a:r>
            <a:r>
              <a:rPr lang="en-US" sz="3600" dirty="0" err="1" smtClean="0">
                <a:solidFill>
                  <a:srgbClr val="CC3399"/>
                </a:solidFill>
                <a:latin typeface="Arial Black" pitchFamily="34" charset="0"/>
              </a:rPr>
              <a:t>ae</a:t>
            </a:r>
            <a:endParaRPr lang="en-US" sz="3600" dirty="0" smtClean="0">
              <a:solidFill>
                <a:srgbClr val="CC3399"/>
              </a:solidFill>
              <a:latin typeface="Arial Black" pitchFamily="34" charset="0"/>
            </a:endParaRPr>
          </a:p>
          <a:p>
            <a:pPr>
              <a:buNone/>
            </a:pPr>
            <a:r>
              <a:rPr lang="en-US" sz="3600" dirty="0" err="1" smtClean="0">
                <a:latin typeface="Arial Black" pitchFamily="34" charset="0"/>
              </a:rPr>
              <a:t>terr</a:t>
            </a:r>
            <a:r>
              <a:rPr lang="en-US" sz="3600" dirty="0" err="1" smtClean="0">
                <a:solidFill>
                  <a:srgbClr val="CC3399"/>
                </a:solidFill>
                <a:latin typeface="Arial Black" pitchFamily="34" charset="0"/>
              </a:rPr>
              <a:t>is</a:t>
            </a:r>
            <a:endParaRPr lang="en-US" sz="3600" dirty="0">
              <a:solidFill>
                <a:srgbClr val="CC3399"/>
              </a:solidFill>
              <a:latin typeface="Arial Blac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4953000" cy="1143000"/>
          </a:xfrm>
        </p:spPr>
        <p:txBody>
          <a:bodyPr>
            <a:normAutofit fontScale="90000"/>
          </a:bodyPr>
          <a:lstStyle/>
          <a:p>
            <a:r>
              <a:rPr lang="el-GR" sz="4000" u="sng"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ΣΥΝΤΑΚΤΙΚΟ</a:t>
            </a:r>
            <a:r>
              <a:rPr lang="en-US" sz="2800" dirty="0" smtClean="0"/>
              <a:t/>
            </a:r>
            <a:br>
              <a:rPr lang="en-US" sz="2800" dirty="0" smtClean="0"/>
            </a:br>
            <a:endParaRPr lang="en-US" dirty="0"/>
          </a:p>
        </p:txBody>
      </p:sp>
      <p:sp>
        <p:nvSpPr>
          <p:cNvPr id="3" name="Content Placeholder 2"/>
          <p:cNvSpPr>
            <a:spLocks noGrp="1"/>
          </p:cNvSpPr>
          <p:nvPr>
            <p:ph idx="1"/>
          </p:nvPr>
        </p:nvSpPr>
        <p:spPr>
          <a:xfrm>
            <a:off x="0" y="990600"/>
            <a:ext cx="8153400" cy="5867400"/>
          </a:xfrm>
        </p:spPr>
        <p:style>
          <a:lnRef idx="0">
            <a:schemeClr val="accent5"/>
          </a:lnRef>
          <a:fillRef idx="3">
            <a:schemeClr val="accent5"/>
          </a:fillRef>
          <a:effectRef idx="3">
            <a:schemeClr val="accent5"/>
          </a:effectRef>
          <a:fontRef idx="minor">
            <a:schemeClr val="lt1"/>
          </a:fontRef>
        </p:style>
        <p:txBody>
          <a:bodyPr>
            <a:normAutofit fontScale="77500" lnSpcReduction="20000"/>
          </a:bodyPr>
          <a:lstStyle/>
          <a:p>
            <a:pPr lvl="1">
              <a:buNone/>
            </a:pPr>
            <a:r>
              <a:rPr lang="el-GR" sz="4600" dirty="0" smtClean="0"/>
              <a:t>Ονομαστική: </a:t>
            </a:r>
            <a:endParaRPr lang="en-US" sz="3100" dirty="0" smtClean="0"/>
          </a:p>
          <a:p>
            <a:pPr>
              <a:buNone/>
            </a:pPr>
            <a:r>
              <a:rPr lang="el-GR" sz="4100" dirty="0" smtClean="0"/>
              <a:t>             υποκείμενο→ </a:t>
            </a:r>
            <a:r>
              <a:rPr lang="en-US" sz="4100" b="1" u="sng" dirty="0" err="1" smtClean="0"/>
              <a:t>Poeta</a:t>
            </a:r>
            <a:r>
              <a:rPr lang="en-US" sz="4100" dirty="0" smtClean="0"/>
              <a:t> </a:t>
            </a:r>
            <a:r>
              <a:rPr lang="en-US" sz="4100" dirty="0" err="1" smtClean="0"/>
              <a:t>exulat</a:t>
            </a:r>
            <a:endParaRPr lang="en-US" dirty="0" smtClean="0"/>
          </a:p>
          <a:p>
            <a:pPr>
              <a:buNone/>
            </a:pPr>
            <a:r>
              <a:rPr lang="el-GR" sz="4100" dirty="0" smtClean="0"/>
              <a:t>             κατηγορούμενο→ </a:t>
            </a:r>
            <a:r>
              <a:rPr lang="en-US" sz="4100" dirty="0" smtClean="0"/>
              <a:t>Musa </a:t>
            </a:r>
            <a:r>
              <a:rPr lang="en-US" sz="4100" dirty="0" err="1" smtClean="0"/>
              <a:t>est</a:t>
            </a:r>
            <a:r>
              <a:rPr lang="en-US" sz="4100" dirty="0" smtClean="0"/>
              <a:t> </a:t>
            </a:r>
            <a:r>
              <a:rPr lang="en-US" sz="4100" b="1" u="sng" dirty="0" err="1" smtClean="0"/>
              <a:t>amica</a:t>
            </a:r>
            <a:endParaRPr lang="en-US" dirty="0" smtClean="0"/>
          </a:p>
          <a:p>
            <a:pPr>
              <a:buNone/>
            </a:pPr>
            <a:r>
              <a:rPr lang="en-US" sz="4100" dirty="0" smtClean="0"/>
              <a:t> </a:t>
            </a:r>
            <a:endParaRPr lang="en-US" dirty="0" smtClean="0"/>
          </a:p>
          <a:p>
            <a:pPr lvl="1">
              <a:buNone/>
            </a:pPr>
            <a:endParaRPr lang="en-US" sz="3600" dirty="0" smtClean="0"/>
          </a:p>
          <a:p>
            <a:pPr lvl="1">
              <a:buNone/>
            </a:pPr>
            <a:endParaRPr lang="el-GR" sz="4600" dirty="0" smtClean="0"/>
          </a:p>
          <a:p>
            <a:pPr lvl="1">
              <a:buNone/>
            </a:pPr>
            <a:r>
              <a:rPr lang="el-GR" sz="4600" dirty="0" smtClean="0"/>
              <a:t>Αιτιατική:</a:t>
            </a:r>
            <a:endParaRPr lang="en-US" sz="3100" dirty="0" smtClean="0"/>
          </a:p>
          <a:p>
            <a:pPr>
              <a:buNone/>
            </a:pPr>
            <a:r>
              <a:rPr lang="el-GR" sz="4100" dirty="0" smtClean="0"/>
              <a:t>  αντικείμενο→ </a:t>
            </a:r>
            <a:r>
              <a:rPr lang="en-US" sz="4100" b="1" u="sng" dirty="0" err="1" smtClean="0"/>
              <a:t>Epistulas</a:t>
            </a:r>
            <a:r>
              <a:rPr lang="en-US" sz="4100" dirty="0" smtClean="0"/>
              <a:t> </a:t>
            </a:r>
            <a:r>
              <a:rPr lang="en-US" sz="4100" dirty="0" err="1" smtClean="0"/>
              <a:t>scriptitat</a:t>
            </a:r>
            <a:endParaRPr lang="en-US" dirty="0" smtClean="0"/>
          </a:p>
          <a:p>
            <a:pPr>
              <a:buNone/>
            </a:pPr>
            <a:r>
              <a:rPr lang="el-GR" sz="4100" dirty="0" smtClean="0"/>
              <a:t>  όνομα πόλης δηλώνει την κατεύθυνση→</a:t>
            </a:r>
            <a:endParaRPr lang="en-US" dirty="0" smtClean="0"/>
          </a:p>
          <a:p>
            <a:pPr>
              <a:buNone/>
            </a:pPr>
            <a:r>
              <a:rPr lang="en-US" sz="4100" dirty="0" smtClean="0"/>
              <a:t>                       </a:t>
            </a:r>
            <a:r>
              <a:rPr lang="en-US" sz="4100" b="1" u="sng" dirty="0" err="1" smtClean="0"/>
              <a:t>Romam</a:t>
            </a:r>
            <a:r>
              <a:rPr lang="en-US" sz="4100" dirty="0" smtClean="0"/>
              <a:t> </a:t>
            </a:r>
            <a:r>
              <a:rPr lang="en-US" sz="4100" dirty="0" err="1" smtClean="0"/>
              <a:t>scriptitat</a:t>
            </a:r>
            <a:endParaRPr lang="en-US" dirty="0" smtClean="0"/>
          </a:p>
          <a:p>
            <a:pPr>
              <a:buNone/>
            </a:pPr>
            <a:r>
              <a:rPr lang="el-GR" sz="4100" dirty="0" smtClean="0"/>
              <a:t> </a:t>
            </a:r>
            <a:endParaRPr lang="en-US" dirty="0" smtClean="0"/>
          </a:p>
          <a:p>
            <a:pPr lvl="1">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153400" cy="6858000"/>
          </a:xfrm>
        </p:spPr>
        <p:style>
          <a:lnRef idx="1">
            <a:schemeClr val="accent1"/>
          </a:lnRef>
          <a:fillRef idx="2">
            <a:schemeClr val="accent1"/>
          </a:fillRef>
          <a:effectRef idx="1">
            <a:schemeClr val="accent1"/>
          </a:effectRef>
          <a:fontRef idx="minor">
            <a:schemeClr val="dk1"/>
          </a:fontRef>
        </p:style>
        <p:txBody>
          <a:bodyPr>
            <a:normAutofit/>
          </a:bodyPr>
          <a:lstStyle/>
          <a:p>
            <a:pPr lvl="1">
              <a:buNone/>
            </a:pPr>
            <a:r>
              <a:rPr lang="el-GR" sz="3200" b="1" dirty="0" smtClean="0">
                <a:solidFill>
                  <a:schemeClr val="tx2">
                    <a:lumMod val="75000"/>
                  </a:schemeClr>
                </a:solidFill>
              </a:rPr>
              <a:t>Γενική:</a:t>
            </a:r>
            <a:endParaRPr lang="en-US" sz="3200" b="1" dirty="0" smtClean="0">
              <a:solidFill>
                <a:schemeClr val="tx2">
                  <a:lumMod val="75000"/>
                </a:schemeClr>
              </a:solidFill>
            </a:endParaRPr>
          </a:p>
          <a:p>
            <a:pPr>
              <a:buNone/>
            </a:pPr>
            <a:r>
              <a:rPr lang="el-GR" sz="3200" b="1" dirty="0" smtClean="0">
                <a:solidFill>
                  <a:schemeClr val="tx2">
                    <a:lumMod val="75000"/>
                  </a:schemeClr>
                </a:solidFill>
              </a:rPr>
              <a:t>            </a:t>
            </a:r>
            <a:r>
              <a:rPr lang="el-GR" sz="2800" dirty="0" smtClean="0"/>
              <a:t>κτητική→</a:t>
            </a:r>
            <a:r>
              <a:rPr lang="en-US" sz="2800" dirty="0" smtClean="0"/>
              <a:t> </a:t>
            </a:r>
            <a:r>
              <a:rPr lang="en-US" sz="2800" dirty="0" err="1" smtClean="0"/>
              <a:t>amica</a:t>
            </a:r>
            <a:r>
              <a:rPr lang="en-US" sz="2800" dirty="0" smtClean="0"/>
              <a:t> </a:t>
            </a:r>
            <a:r>
              <a:rPr lang="en-US" sz="2800" b="1" u="sng" dirty="0" err="1" smtClean="0"/>
              <a:t>poetae</a:t>
            </a:r>
            <a:endParaRPr lang="en-US" sz="1800" dirty="0" smtClean="0"/>
          </a:p>
          <a:p>
            <a:pPr>
              <a:buNone/>
            </a:pPr>
            <a:r>
              <a:rPr lang="el-GR" sz="2800" dirty="0" smtClean="0"/>
              <a:t>              συμπλήρωμα επιθέτου→ </a:t>
            </a:r>
            <a:r>
              <a:rPr lang="en-US" sz="2800" dirty="0" err="1" smtClean="0"/>
              <a:t>plenae</a:t>
            </a:r>
            <a:r>
              <a:rPr lang="en-US" sz="2800" dirty="0" smtClean="0"/>
              <a:t> </a:t>
            </a:r>
            <a:r>
              <a:rPr lang="en-US" sz="2800" b="1" u="sng" dirty="0" err="1" smtClean="0"/>
              <a:t>querelarum</a:t>
            </a:r>
            <a:endParaRPr lang="en-US" sz="1800" dirty="0" smtClean="0"/>
          </a:p>
          <a:p>
            <a:pPr>
              <a:buNone/>
            </a:pPr>
            <a:r>
              <a:rPr lang="en-US" sz="2800" dirty="0" smtClean="0"/>
              <a:t> </a:t>
            </a:r>
            <a:endParaRPr lang="en-US" sz="1800" dirty="0" smtClean="0"/>
          </a:p>
          <a:p>
            <a:pPr lvl="1">
              <a:buNone/>
            </a:pPr>
            <a:r>
              <a:rPr lang="el-GR" sz="3200" b="1" dirty="0" smtClean="0">
                <a:solidFill>
                  <a:schemeClr val="tx2">
                    <a:lumMod val="75000"/>
                  </a:schemeClr>
                </a:solidFill>
              </a:rPr>
              <a:t>Αφαιρετική:</a:t>
            </a:r>
            <a:endParaRPr lang="en-US" sz="2000" b="1" dirty="0" smtClean="0">
              <a:solidFill>
                <a:schemeClr val="tx2">
                  <a:lumMod val="75000"/>
                </a:schemeClr>
              </a:solidFill>
            </a:endParaRPr>
          </a:p>
          <a:p>
            <a:pPr>
              <a:buNone/>
            </a:pPr>
            <a:r>
              <a:rPr lang="el-GR" sz="2800" dirty="0" smtClean="0"/>
              <a:t>              εμπρόθετη:</a:t>
            </a:r>
            <a:endParaRPr lang="en-US" sz="1800" dirty="0" smtClean="0"/>
          </a:p>
          <a:p>
            <a:pPr lvl="0">
              <a:buNone/>
            </a:pPr>
            <a:r>
              <a:rPr lang="el-GR" sz="2800" dirty="0" smtClean="0"/>
              <a:t>στάση σε τόπο→ </a:t>
            </a:r>
            <a:r>
              <a:rPr lang="en-US" sz="2800" b="1" dirty="0" smtClean="0"/>
              <a:t>in</a:t>
            </a:r>
            <a:r>
              <a:rPr lang="en-US" sz="2800" dirty="0" smtClean="0"/>
              <a:t> </a:t>
            </a:r>
            <a:r>
              <a:rPr lang="en-US" sz="2800" dirty="0" err="1" smtClean="0"/>
              <a:t>terr</a:t>
            </a:r>
            <a:r>
              <a:rPr lang="el-GR" sz="2800" dirty="0" smtClean="0"/>
              <a:t>ā</a:t>
            </a:r>
            <a:endParaRPr lang="en-US" sz="1800" dirty="0" smtClean="0"/>
          </a:p>
          <a:p>
            <a:pPr lvl="0">
              <a:buNone/>
            </a:pPr>
            <a:r>
              <a:rPr lang="el-GR" sz="2800" dirty="0" smtClean="0"/>
              <a:t>αναφορά</a:t>
            </a:r>
            <a:r>
              <a:rPr lang="en-US" sz="2800" dirty="0" smtClean="0"/>
              <a:t>→ </a:t>
            </a:r>
            <a:r>
              <a:rPr lang="en-US" sz="2800" b="1" dirty="0" smtClean="0"/>
              <a:t>de</a:t>
            </a:r>
            <a:r>
              <a:rPr lang="en-US" sz="2800" dirty="0" smtClean="0"/>
              <a:t> </a:t>
            </a:r>
            <a:r>
              <a:rPr lang="en-US" sz="2800" dirty="0" err="1" smtClean="0"/>
              <a:t>incolis</a:t>
            </a:r>
            <a:r>
              <a:rPr lang="en-US" sz="2800" dirty="0" smtClean="0"/>
              <a:t>/ </a:t>
            </a:r>
            <a:r>
              <a:rPr lang="en-US" sz="2800" b="1" dirty="0" smtClean="0"/>
              <a:t>de</a:t>
            </a:r>
            <a:r>
              <a:rPr lang="en-US" sz="2800" dirty="0" smtClean="0"/>
              <a:t> </a:t>
            </a:r>
            <a:r>
              <a:rPr lang="en-US" sz="2800" dirty="0" err="1" smtClean="0"/>
              <a:t>terrā</a:t>
            </a:r>
            <a:r>
              <a:rPr lang="en-US" sz="2800" dirty="0" smtClean="0"/>
              <a:t> </a:t>
            </a:r>
            <a:r>
              <a:rPr lang="en-US" sz="2800" dirty="0" err="1" smtClean="0"/>
              <a:t>gelidā</a:t>
            </a:r>
            <a:endParaRPr lang="en-US" sz="1800" dirty="0" smtClean="0"/>
          </a:p>
          <a:p>
            <a:pPr>
              <a:buNone/>
            </a:pPr>
            <a:r>
              <a:rPr lang="en-US" sz="2800" dirty="0" smtClean="0"/>
              <a:t> </a:t>
            </a:r>
            <a:endParaRPr lang="en-US" sz="1800" dirty="0" smtClean="0"/>
          </a:p>
          <a:p>
            <a:pPr>
              <a:buNone/>
            </a:pPr>
            <a:r>
              <a:rPr lang="en-US" sz="2800" dirty="0" smtClean="0"/>
              <a:t>              </a:t>
            </a:r>
            <a:r>
              <a:rPr lang="el-GR" sz="2800" dirty="0" smtClean="0"/>
              <a:t>απρόθετη:</a:t>
            </a:r>
            <a:endParaRPr lang="en-US" sz="1800" dirty="0" smtClean="0"/>
          </a:p>
          <a:p>
            <a:pPr>
              <a:buNone/>
            </a:pPr>
            <a:r>
              <a:rPr lang="el-GR" sz="2800" dirty="0" smtClean="0"/>
              <a:t>όργανο,  μέσο, τρόπο→ </a:t>
            </a:r>
            <a:r>
              <a:rPr lang="en-US" sz="2800" b="1" u="sng" dirty="0" err="1" smtClean="0"/>
              <a:t>epistulis</a:t>
            </a:r>
            <a:r>
              <a:rPr lang="en-US" sz="2800" dirty="0" smtClean="0"/>
              <a:t> </a:t>
            </a:r>
            <a:r>
              <a:rPr lang="en-US" sz="2800" dirty="0" err="1" smtClean="0"/>
              <a:t>repugnat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58</TotalTime>
  <Words>403</Words>
  <Application>Microsoft Office PowerPoint</Application>
  <PresentationFormat>On-screen Show (4:3)</PresentationFormat>
  <Paragraphs>101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Opulent</vt:lpstr>
      <vt:lpstr>Lectio Ⅰ  </vt:lpstr>
      <vt:lpstr>Ο ΕΞΟΡΙΣΤΟΣ ΠΟΙΗΤΗΣ</vt:lpstr>
      <vt:lpstr>OVIDIUS POETA</vt:lpstr>
      <vt:lpstr>Ρήματα: Οριστική Ενεστώτα (Praesens)  Ενεργητικής Φωνής </vt:lpstr>
      <vt:lpstr>1η Συζυγία Ρημάτων </vt:lpstr>
      <vt:lpstr>Slide 6</vt:lpstr>
      <vt:lpstr>Πρώτη κλίση ουσιαστικών </vt:lpstr>
      <vt:lpstr>ΣΥΝΤΑΚΤΙΚΟ </vt:lpstr>
      <vt:lpstr>Slide 9</vt:lpstr>
      <vt:lpstr>ΟδηγιεΣ για τη συνταξη:</vt:lpstr>
      <vt:lpstr>Slide 11</vt:lpstr>
      <vt:lpstr>Ασκήσεις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Lectio Ⅰ  </dc:title>
  <dc:creator>user</dc:creator>
  <cp:lastModifiedBy>user</cp:lastModifiedBy>
  <cp:revision>20</cp:revision>
  <dcterms:created xsi:type="dcterms:W3CDTF">2006-08-16T00:00:00Z</dcterms:created>
  <dcterms:modified xsi:type="dcterms:W3CDTF">2015-09-07T18:26:47Z</dcterms:modified>
</cp:coreProperties>
</file>