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FA3CF-C8A5-4F4C-82A6-C5E1478A6A8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0843-43B0-4A57-B74D-A69AF4F7A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1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6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32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0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6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9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9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5842-3A3E-4CBA-B0AF-E4EB754C6B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7648-89DC-44F0-989E-D69691B80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2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4984"/>
            <a:ext cx="10515600" cy="761545"/>
          </a:xfrm>
        </p:spPr>
        <p:txBody>
          <a:bodyPr/>
          <a:lstStyle/>
          <a:p>
            <a:pPr algn="ctr"/>
            <a:r>
              <a:rPr lang="el-GR" b="1" dirty="0" smtClean="0"/>
              <a:t>ΑΝΘΡΩΠΟΣ ΚΑΙ ΠΕΡΙΒΑΛΛΟΝ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891391"/>
            <a:ext cx="5181600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8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/>
          <a:lstStyle/>
          <a:p>
            <a:r>
              <a:rPr lang="el-GR" b="1" dirty="0" smtClean="0"/>
              <a:t>Η ενέργεια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779"/>
            <a:ext cx="10515600" cy="484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διατήρηση των οικοσυστημάτων, </a:t>
            </a:r>
            <a:r>
              <a:rPr lang="el-GR" dirty="0" smtClean="0"/>
              <a:t>όπως και </a:t>
            </a:r>
            <a:r>
              <a:rPr lang="el-GR" dirty="0"/>
              <a:t>κάθε άλλης οργανωμένης δομής, </a:t>
            </a:r>
            <a:r>
              <a:rPr lang="el-GR" dirty="0" smtClean="0"/>
              <a:t>απαιτεί </a:t>
            </a:r>
            <a:r>
              <a:rPr lang="el-GR" b="1" dirty="0" smtClean="0"/>
              <a:t>συνεχή προσφορά ενέργειας</a:t>
            </a:r>
            <a:r>
              <a:rPr lang="el-GR" dirty="0" smtClean="0"/>
              <a:t>. Τα οικοσυστήματα </a:t>
            </a:r>
            <a:r>
              <a:rPr lang="el-GR" dirty="0"/>
              <a:t>που υπάρχουν στον πλανήτη </a:t>
            </a:r>
            <a:r>
              <a:rPr lang="el-GR" dirty="0" smtClean="0"/>
              <a:t>μας, στην </a:t>
            </a:r>
            <a:r>
              <a:rPr lang="el-GR" dirty="0"/>
              <a:t>πλειονότητά τους, εισάγουν την </a:t>
            </a:r>
            <a:r>
              <a:rPr lang="el-GR" dirty="0" smtClean="0"/>
              <a:t>ενέργεια </a:t>
            </a:r>
            <a:r>
              <a:rPr lang="el-GR" dirty="0"/>
              <a:t>που είναι απαραίτητη για τη </a:t>
            </a:r>
            <a:r>
              <a:rPr lang="el-GR" dirty="0" smtClean="0"/>
              <a:t>διατήρηση </a:t>
            </a:r>
            <a:r>
              <a:rPr lang="el-GR" dirty="0"/>
              <a:t>της δομής τους με τη μορφή της </a:t>
            </a:r>
            <a:r>
              <a:rPr lang="el-GR" dirty="0" smtClean="0"/>
              <a:t>ηλιακής ακτινοβολίας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οικοσυστήματα αυτά </a:t>
            </a:r>
            <a:r>
              <a:rPr lang="el-GR" dirty="0" smtClean="0"/>
              <a:t>χαρακτηρίζονται </a:t>
            </a:r>
            <a:r>
              <a:rPr lang="el-GR" dirty="0"/>
              <a:t>ως </a:t>
            </a:r>
            <a:r>
              <a:rPr lang="el-GR" dirty="0" err="1"/>
              <a:t>αυτότροφα</a:t>
            </a:r>
            <a:r>
              <a:rPr lang="el-GR" dirty="0"/>
              <a:t> και </a:t>
            </a:r>
            <a:r>
              <a:rPr lang="el-GR" dirty="0" smtClean="0"/>
              <a:t>διακρίνονται από </a:t>
            </a:r>
            <a:r>
              <a:rPr lang="el-GR" dirty="0"/>
              <a:t>τα </a:t>
            </a:r>
            <a:r>
              <a:rPr lang="el-GR" dirty="0" err="1"/>
              <a:t>ετερότροφα</a:t>
            </a:r>
            <a:r>
              <a:rPr lang="el-GR" dirty="0"/>
              <a:t>, στα οποία η </a:t>
            </a:r>
            <a:r>
              <a:rPr lang="el-GR" dirty="0" smtClean="0"/>
              <a:t>εισαγωγή ενέργειας </a:t>
            </a:r>
            <a:r>
              <a:rPr lang="el-GR" dirty="0"/>
              <a:t>γίνεται με τη μορφή χημικών </a:t>
            </a:r>
            <a:r>
              <a:rPr lang="el-GR" dirty="0" smtClean="0"/>
              <a:t>ενώσεων</a:t>
            </a:r>
            <a:r>
              <a:rPr lang="el-GR" dirty="0"/>
              <a:t>. Ένα παράδειγμα </a:t>
            </a:r>
            <a:r>
              <a:rPr lang="el-GR" dirty="0" err="1"/>
              <a:t>ετερότροφου</a:t>
            </a:r>
            <a:r>
              <a:rPr lang="el-GR" dirty="0"/>
              <a:t> </a:t>
            </a:r>
            <a:r>
              <a:rPr lang="el-GR" dirty="0" smtClean="0"/>
              <a:t>οικοσυστήματος </a:t>
            </a:r>
            <a:r>
              <a:rPr lang="el-GR" dirty="0"/>
              <a:t>είναι μια πόλη, η οποία </a:t>
            </a:r>
            <a:r>
              <a:rPr lang="el-GR" dirty="0" smtClean="0"/>
              <a:t>εισάγει την </a:t>
            </a:r>
            <a:r>
              <a:rPr lang="el-GR" dirty="0"/>
              <a:t>ενέργεια που χρειάζεται για την </a:t>
            </a:r>
            <a:r>
              <a:rPr lang="el-GR" dirty="0" smtClean="0"/>
              <a:t>επιβίωση </a:t>
            </a:r>
            <a:r>
              <a:rPr lang="el-GR" dirty="0"/>
              <a:t>των κατοίκων της με τη μορφή των </a:t>
            </a:r>
            <a:r>
              <a:rPr lang="el-GR" dirty="0" smtClean="0"/>
              <a:t>τροφίμων </a:t>
            </a:r>
            <a:r>
              <a:rPr lang="el-GR" dirty="0"/>
              <a:t>που δεν έχουν παραχθεί σ’ αυτήν </a:t>
            </a:r>
            <a:r>
              <a:rPr lang="el-GR" dirty="0" smtClean="0"/>
              <a:t>αλλά σε </a:t>
            </a:r>
            <a:r>
              <a:rPr lang="el-GR" dirty="0"/>
              <a:t>άλλα </a:t>
            </a:r>
            <a:r>
              <a:rPr lang="el-GR" dirty="0" err="1"/>
              <a:t>αυτότροφα</a:t>
            </a:r>
            <a:r>
              <a:rPr lang="el-GR" dirty="0"/>
              <a:t> οικοσυστήματα.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743"/>
            <a:ext cx="10515600" cy="5295220"/>
          </a:xfrm>
        </p:spPr>
        <p:txBody>
          <a:bodyPr>
            <a:normAutofit/>
          </a:bodyPr>
          <a:lstStyle/>
          <a:p>
            <a:r>
              <a:rPr lang="el-GR" sz="3200" dirty="0"/>
              <a:t>Βέβαια όσο αναγκαία είναι η </a:t>
            </a:r>
            <a:r>
              <a:rPr lang="el-GR" sz="3200" dirty="0" smtClean="0"/>
              <a:t>τροφοδότηση </a:t>
            </a:r>
            <a:r>
              <a:rPr lang="el-GR" sz="3200" dirty="0"/>
              <a:t>ενός οικοσυστήματος με ενέργεια </a:t>
            </a:r>
            <a:r>
              <a:rPr lang="el-GR" sz="3200" dirty="0" smtClean="0"/>
              <a:t>άλλο τόσο </a:t>
            </a:r>
            <a:r>
              <a:rPr lang="el-GR" sz="3200" dirty="0"/>
              <a:t>αναγκαία είναι και η διανομή της </a:t>
            </a:r>
            <a:r>
              <a:rPr lang="el-GR" sz="3200" dirty="0" smtClean="0"/>
              <a:t>στους οργανισμούς </a:t>
            </a:r>
            <a:r>
              <a:rPr lang="el-GR" sz="3200" dirty="0"/>
              <a:t>του, ώστε να καλύπτουν </a:t>
            </a:r>
            <a:r>
              <a:rPr lang="el-GR" sz="3200" dirty="0" smtClean="0"/>
              <a:t>αυτοί τις </a:t>
            </a:r>
            <a:r>
              <a:rPr lang="el-GR" sz="3200" dirty="0"/>
              <a:t>ανάγκες τους. Η διανομή ενέργειας </a:t>
            </a:r>
            <a:r>
              <a:rPr lang="el-GR" sz="3200" dirty="0" smtClean="0"/>
              <a:t>γίνεται </a:t>
            </a:r>
            <a:r>
              <a:rPr lang="el-GR" sz="3200" dirty="0"/>
              <a:t>μέσω των τροφικών σχέσεων που </a:t>
            </a:r>
            <a:r>
              <a:rPr lang="el-GR" sz="3200" dirty="0" smtClean="0"/>
              <a:t>αναπτύσσονται μεταξύ των οργανισμών του οικοσυστήματος </a:t>
            </a:r>
            <a:r>
              <a:rPr lang="el-GR" sz="3200" dirty="0"/>
              <a:t>(ροή ενέργειας).</a:t>
            </a:r>
          </a:p>
          <a:p>
            <a:r>
              <a:rPr lang="el-GR" sz="3200" dirty="0"/>
              <a:t>Τέλος, απαραίτητη προϋπόθεση για τη </a:t>
            </a:r>
            <a:r>
              <a:rPr lang="el-GR" sz="3200" dirty="0" smtClean="0"/>
              <a:t>διατήρηση </a:t>
            </a:r>
            <a:r>
              <a:rPr lang="el-GR" sz="3200" dirty="0"/>
              <a:t>των οικοσυστημάτων είναι η </a:t>
            </a:r>
            <a:r>
              <a:rPr lang="el-GR" sz="3200" dirty="0" smtClean="0"/>
              <a:t>ανακύκλωση </a:t>
            </a:r>
            <a:r>
              <a:rPr lang="el-GR" sz="3200" dirty="0"/>
              <a:t>των διάφορων χημικών </a:t>
            </a:r>
            <a:r>
              <a:rPr lang="el-GR" sz="3200" dirty="0" smtClean="0"/>
              <a:t>στοιχείων, ώστε να είναι αυτά συνεχώς διαθέσιμα στους </a:t>
            </a:r>
            <a:r>
              <a:rPr lang="el-GR" sz="3200" dirty="0"/>
              <a:t>οργανισμούς ενός οικοσυστήματος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1594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711"/>
          </a:xfrm>
        </p:spPr>
        <p:txBody>
          <a:bodyPr/>
          <a:lstStyle/>
          <a:p>
            <a:r>
              <a:rPr lang="el-GR" b="1" dirty="0"/>
              <a:t>Χαρακτηριστικά οικοσυστημάτων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121"/>
            <a:ext cx="10515600" cy="4878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Μέγεθος και όρια</a:t>
            </a:r>
          </a:p>
          <a:p>
            <a:r>
              <a:rPr lang="el-GR" dirty="0"/>
              <a:t>Επειδή το οικοσύστημα είναι ένα </a:t>
            </a:r>
            <a:r>
              <a:rPr lang="el-GR" dirty="0" smtClean="0"/>
              <a:t>σύστημα </a:t>
            </a:r>
            <a:r>
              <a:rPr lang="el-GR" dirty="0"/>
              <a:t>μελέτης, δηλαδή ένα σύνολο από </a:t>
            </a:r>
            <a:r>
              <a:rPr lang="el-GR" dirty="0" smtClean="0"/>
              <a:t>αντικείμενα </a:t>
            </a:r>
            <a:r>
              <a:rPr lang="el-GR" dirty="0"/>
              <a:t>που δεν εξετάζονται ανεξάρτητα </a:t>
            </a:r>
            <a:r>
              <a:rPr lang="el-GR" dirty="0" smtClean="0"/>
              <a:t>το</a:t>
            </a:r>
            <a:r>
              <a:rPr lang="en-GB" dirty="0" smtClean="0"/>
              <a:t> </a:t>
            </a:r>
            <a:r>
              <a:rPr lang="el-GR" dirty="0" smtClean="0"/>
              <a:t>ένα </a:t>
            </a:r>
            <a:r>
              <a:rPr lang="el-GR" dirty="0"/>
              <a:t>από το άλλο αλλά στην </a:t>
            </a:r>
            <a:r>
              <a:rPr lang="el-GR" dirty="0" smtClean="0"/>
              <a:t>αλληλεπίδρασή</a:t>
            </a:r>
            <a:r>
              <a:rPr lang="en-GB" dirty="0" smtClean="0"/>
              <a:t> </a:t>
            </a:r>
            <a:r>
              <a:rPr lang="el-GR" dirty="0" smtClean="0"/>
              <a:t>τους</a:t>
            </a:r>
            <a:r>
              <a:rPr lang="el-GR" dirty="0"/>
              <a:t>, το μέγεθος και τα όριά του </a:t>
            </a:r>
            <a:r>
              <a:rPr lang="el-GR" dirty="0" smtClean="0"/>
              <a:t>καθορίζονται </a:t>
            </a:r>
            <a:r>
              <a:rPr lang="el-GR" dirty="0"/>
              <a:t>κάθε φορά από τον ερευνητή που </a:t>
            </a:r>
            <a:r>
              <a:rPr lang="el-GR" dirty="0" smtClean="0"/>
              <a:t>το</a:t>
            </a:r>
            <a:r>
              <a:rPr lang="en-GB" dirty="0" smtClean="0"/>
              <a:t> </a:t>
            </a:r>
            <a:r>
              <a:rPr lang="el-GR" dirty="0" smtClean="0"/>
              <a:t>μελετά</a:t>
            </a:r>
            <a:r>
              <a:rPr lang="el-GR" dirty="0"/>
              <a:t>.</a:t>
            </a:r>
          </a:p>
          <a:p>
            <a:r>
              <a:rPr lang="el-GR" dirty="0" smtClean="0"/>
              <a:t>Πράγματι, ένα οικοσύστημα μπορεί να είναι τόσο μεγάλο όσο ολόκληρη η βιόσφαιρα, δηλαδή το τμήμα του φλοιού της Γης και</a:t>
            </a:r>
            <a:r>
              <a:rPr lang="en-GB" dirty="0" smtClean="0"/>
              <a:t> </a:t>
            </a:r>
            <a:r>
              <a:rPr lang="el-GR" dirty="0" smtClean="0"/>
              <a:t>της ατμόσφαιρας που επιτρέπει την ύπαρξη ζωής, αλλά και τόσο πολύ μικρό όσο μια</a:t>
            </a:r>
            <a:r>
              <a:rPr lang="en-GB" dirty="0" smtClean="0"/>
              <a:t> </a:t>
            </a:r>
            <a:r>
              <a:rPr lang="el-GR" dirty="0" smtClean="0"/>
              <a:t>γλάστρα με ένα φυτό στα φύλλα του οποίου</a:t>
            </a:r>
            <a:r>
              <a:rPr lang="en-GB" dirty="0" smtClean="0"/>
              <a:t> </a:t>
            </a:r>
            <a:r>
              <a:rPr lang="el-GR" dirty="0" smtClean="0"/>
              <a:t>επιβιώνει ένας μεγάλος αριθμός μικροοργανισμών. Αναφορικά με τα όρια, αν και καθορίζονται αυθαίρετα από τον ερευνητή, σε</a:t>
            </a:r>
            <a:r>
              <a:rPr lang="en-GB" dirty="0" smtClean="0"/>
              <a:t> </a:t>
            </a:r>
            <a:r>
              <a:rPr lang="el-GR" dirty="0" smtClean="0"/>
              <a:t>μερικές περιπτώσεις, όπως για παράδειγμα</a:t>
            </a:r>
            <a:r>
              <a:rPr lang="en-GB" dirty="0" smtClean="0"/>
              <a:t> </a:t>
            </a:r>
            <a:r>
              <a:rPr lang="el-GR" dirty="0" smtClean="0"/>
              <a:t>στο οικοσύστημα ενός νησιού, μπορούν να</a:t>
            </a:r>
            <a:r>
              <a:rPr lang="en-GB" dirty="0" smtClean="0"/>
              <a:t> </a:t>
            </a:r>
            <a:r>
              <a:rPr lang="el-GR" dirty="0" smtClean="0"/>
              <a:t>καθοριστούν με σχετική ακρίβεια.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22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2321"/>
            <a:ext cx="10515600" cy="5564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Ισορροπία - Ποικιλότητα</a:t>
            </a:r>
          </a:p>
          <a:p>
            <a:pPr marL="0" indent="0">
              <a:buNone/>
            </a:pPr>
            <a:r>
              <a:rPr lang="el-GR" dirty="0"/>
              <a:t>Τα οικοσυστήματα χαρακτηρίζονται </a:t>
            </a:r>
            <a:r>
              <a:rPr lang="el-GR" dirty="0" smtClean="0"/>
              <a:t>από</a:t>
            </a:r>
            <a:r>
              <a:rPr lang="en-GB" dirty="0" smtClean="0"/>
              <a:t> </a:t>
            </a:r>
            <a:r>
              <a:rPr lang="el-GR" dirty="0" smtClean="0"/>
              <a:t>την </a:t>
            </a:r>
            <a:r>
              <a:rPr lang="el-GR" dirty="0"/>
              <a:t>τάση να διατηρούν σε ισορροπία τις </a:t>
            </a:r>
            <a:r>
              <a:rPr lang="el-GR" dirty="0" smtClean="0"/>
              <a:t>σχέσεις </a:t>
            </a:r>
            <a:r>
              <a:rPr lang="el-GR" dirty="0"/>
              <a:t>που αναπτύσσονται μεταξύ των </a:t>
            </a:r>
            <a:r>
              <a:rPr lang="el-GR" dirty="0" smtClean="0"/>
              <a:t>διάφορων </a:t>
            </a:r>
            <a:r>
              <a:rPr lang="el-GR" dirty="0"/>
              <a:t>βιοτικών και αβιοτικών </a:t>
            </a:r>
            <a:r>
              <a:rPr lang="el-GR" dirty="0" smtClean="0"/>
              <a:t>παραγόντων</a:t>
            </a:r>
            <a:r>
              <a:rPr lang="en-GB" dirty="0" smtClean="0"/>
              <a:t> </a:t>
            </a:r>
            <a:r>
              <a:rPr lang="el-GR" dirty="0" smtClean="0"/>
              <a:t>τους</a:t>
            </a:r>
            <a:r>
              <a:rPr lang="el-GR" dirty="0"/>
              <a:t>. Η ισορροπία όμως αυτή των </a:t>
            </a:r>
            <a:r>
              <a:rPr lang="el-GR" dirty="0" smtClean="0"/>
              <a:t>οικοσυστημάτων </a:t>
            </a:r>
            <a:r>
              <a:rPr lang="el-GR" dirty="0"/>
              <a:t>δεν αντιπροσωπεύει μια </a:t>
            </a:r>
            <a:r>
              <a:rPr lang="el-GR" dirty="0" smtClean="0"/>
              <a:t>στατική</a:t>
            </a:r>
            <a:r>
              <a:rPr lang="en-GB" dirty="0" smtClean="0"/>
              <a:t> </a:t>
            </a:r>
            <a:r>
              <a:rPr lang="el-GR" dirty="0" smtClean="0"/>
              <a:t>κατάσταση</a:t>
            </a:r>
            <a:r>
              <a:rPr lang="el-GR" dirty="0"/>
              <a:t>. Αντίθετα, οι σχέσεις που </a:t>
            </a:r>
            <a:r>
              <a:rPr lang="el-GR" dirty="0" smtClean="0"/>
              <a:t>αναπτύσσονται </a:t>
            </a:r>
            <a:r>
              <a:rPr lang="el-GR" dirty="0"/>
              <a:t>μεταξύ των παραγόντων </a:t>
            </a:r>
            <a:r>
              <a:rPr lang="el-GR" dirty="0" smtClean="0"/>
              <a:t>ενός</a:t>
            </a:r>
            <a:r>
              <a:rPr lang="en-GB" dirty="0" smtClean="0"/>
              <a:t> </a:t>
            </a:r>
            <a:r>
              <a:rPr lang="el-GR" dirty="0" smtClean="0"/>
              <a:t>οικοσυστήματος </a:t>
            </a:r>
            <a:r>
              <a:rPr lang="el-GR" dirty="0"/>
              <a:t>μεταβάλλονται συνεχώς </a:t>
            </a:r>
            <a:r>
              <a:rPr lang="el-GR" dirty="0" smtClean="0"/>
              <a:t>και</a:t>
            </a:r>
            <a:r>
              <a:rPr lang="en-GB" dirty="0" smtClean="0"/>
              <a:t> </a:t>
            </a:r>
            <a:r>
              <a:rPr lang="el-GR" dirty="0" smtClean="0"/>
              <a:t>ποσοτικά </a:t>
            </a:r>
            <a:r>
              <a:rPr lang="el-GR" dirty="0"/>
              <a:t>και ποιοτικά. Οι μηχανισμοί </a:t>
            </a:r>
            <a:r>
              <a:rPr lang="el-GR" dirty="0" smtClean="0"/>
              <a:t>όμως</a:t>
            </a:r>
            <a:r>
              <a:rPr lang="en-GB" dirty="0" smtClean="0"/>
              <a:t> </a:t>
            </a:r>
            <a:r>
              <a:rPr lang="el-GR" dirty="0" smtClean="0"/>
              <a:t>αυτορρύθμισης </a:t>
            </a:r>
            <a:r>
              <a:rPr lang="el-GR" dirty="0"/>
              <a:t>που διαθέτει κάθε </a:t>
            </a:r>
            <a:r>
              <a:rPr lang="el-GR" dirty="0" smtClean="0"/>
              <a:t>οικοσύστημα </a:t>
            </a:r>
            <a:r>
              <a:rPr lang="el-GR" dirty="0"/>
              <a:t>το κάνουν ικανό να επαναφέρει </a:t>
            </a:r>
            <a:r>
              <a:rPr lang="el-GR" dirty="0" smtClean="0"/>
              <a:t>την</a:t>
            </a:r>
            <a:r>
              <a:rPr lang="en-GB" dirty="0" smtClean="0"/>
              <a:t> </a:t>
            </a:r>
            <a:r>
              <a:rPr lang="el-GR" dirty="0" smtClean="0"/>
              <a:t>ισορροπία </a:t>
            </a:r>
            <a:r>
              <a:rPr lang="el-GR" dirty="0"/>
              <a:t>στις σχέσεις μεταξύ βιοτικών </a:t>
            </a:r>
            <a:r>
              <a:rPr lang="el-GR" dirty="0" smtClean="0"/>
              <a:t>και</a:t>
            </a:r>
            <a:r>
              <a:rPr lang="en-GB" dirty="0" smtClean="0"/>
              <a:t> </a:t>
            </a:r>
            <a:r>
              <a:rPr lang="el-GR" dirty="0" smtClean="0"/>
              <a:t>αβιοτικών </a:t>
            </a:r>
            <a:r>
              <a:rPr lang="el-GR" dirty="0"/>
              <a:t>παραγόντων, όποτε μια </a:t>
            </a:r>
            <a:r>
              <a:rPr lang="el-GR" dirty="0" smtClean="0"/>
              <a:t>μεταβολή </a:t>
            </a:r>
            <a:r>
              <a:rPr lang="el-GR" dirty="0"/>
              <a:t>τείνει να τις απορρυθμίσει</a:t>
            </a:r>
            <a:r>
              <a:rPr lang="el-GR" dirty="0" smtClean="0"/>
              <a:t>.</a:t>
            </a:r>
            <a:r>
              <a:rPr lang="en-GB" dirty="0" smtClean="0"/>
              <a:t> </a:t>
            </a:r>
            <a:r>
              <a:rPr lang="el-GR" dirty="0"/>
              <a:t>Ένα λιβάδι</a:t>
            </a:r>
            <a:r>
              <a:rPr lang="el-GR" dirty="0" smtClean="0"/>
              <a:t>,</a:t>
            </a:r>
            <a:r>
              <a:rPr lang="en-GB" dirty="0" smtClean="0"/>
              <a:t> </a:t>
            </a:r>
            <a:r>
              <a:rPr lang="el-GR" dirty="0" smtClean="0"/>
              <a:t>για </a:t>
            </a:r>
            <a:r>
              <a:rPr lang="el-GR" dirty="0"/>
              <a:t>παράδειγμα, μπορεί να φιλοξενήσει </a:t>
            </a:r>
            <a:r>
              <a:rPr lang="el-GR" dirty="0" smtClean="0"/>
              <a:t>ένα</a:t>
            </a:r>
            <a:r>
              <a:rPr lang="en-GB" dirty="0" smtClean="0"/>
              <a:t> </a:t>
            </a:r>
            <a:r>
              <a:rPr lang="el-GR" dirty="0" smtClean="0"/>
              <a:t>συγκεκριμένο </a:t>
            </a:r>
            <a:r>
              <a:rPr lang="el-GR" dirty="0"/>
              <a:t>αριθμό φυτοφάγων ζώων </a:t>
            </a:r>
            <a:r>
              <a:rPr lang="el-GR" dirty="0" smtClean="0"/>
              <a:t>που</a:t>
            </a:r>
            <a:r>
              <a:rPr lang="en-GB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ανάλογος με την ποσότητα της </a:t>
            </a:r>
            <a:r>
              <a:rPr lang="el-GR" dirty="0" smtClean="0"/>
              <a:t>διαθέσιμης </a:t>
            </a:r>
            <a:r>
              <a:rPr lang="el-GR" dirty="0"/>
              <a:t>τροφής (χορτάρι). Αν όμως για </a:t>
            </a:r>
            <a:r>
              <a:rPr lang="el-GR" dirty="0" smtClean="0"/>
              <a:t>κάποιο</a:t>
            </a:r>
            <a:r>
              <a:rPr lang="en-GB" dirty="0" smtClean="0"/>
              <a:t> </a:t>
            </a:r>
            <a:r>
              <a:rPr lang="el-GR" dirty="0" smtClean="0"/>
              <a:t>λόγο</a:t>
            </a:r>
            <a:r>
              <a:rPr lang="el-GR" dirty="0"/>
              <a:t>, όπως για παράδειγμα εξαιτίας μιας </a:t>
            </a:r>
            <a:r>
              <a:rPr lang="el-GR" dirty="0" smtClean="0"/>
              <a:t>περιορισμένης </a:t>
            </a:r>
            <a:r>
              <a:rPr lang="el-GR" dirty="0"/>
              <a:t>πυρκαγιάς, μειωθεί η </a:t>
            </a:r>
            <a:r>
              <a:rPr lang="el-GR" dirty="0" smtClean="0"/>
              <a:t>ποσότητα</a:t>
            </a:r>
            <a:r>
              <a:rPr lang="en-GB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διαθέσιμης τροφής, θα μειωθεί </a:t>
            </a:r>
            <a:r>
              <a:rPr lang="el-GR" dirty="0" smtClean="0"/>
              <a:t>αναλογικά </a:t>
            </a:r>
            <a:r>
              <a:rPr lang="el-GR" dirty="0"/>
              <a:t>και ο πληθυσμός των φυτοφάγων </a:t>
            </a:r>
            <a:r>
              <a:rPr lang="el-GR" dirty="0" smtClean="0"/>
              <a:t>ζώων</a:t>
            </a:r>
            <a:r>
              <a:rPr lang="en-GB" dirty="0" smtClean="0"/>
              <a:t> </a:t>
            </a:r>
            <a:r>
              <a:rPr lang="el-GR" dirty="0" smtClean="0"/>
              <a:t>για </a:t>
            </a:r>
            <a:r>
              <a:rPr lang="el-GR" dirty="0"/>
              <a:t>τα οποία μπορεί να εξασφαλιστεί </a:t>
            </a:r>
            <a:r>
              <a:rPr lang="el-GR" dirty="0" smtClean="0"/>
              <a:t>τροφή</a:t>
            </a:r>
            <a:r>
              <a:rPr lang="en-GB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το οικοσύστημα.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όρος «ποικιλότητα» αναφέρεται στα </a:t>
            </a:r>
            <a:r>
              <a:rPr lang="el-GR" dirty="0" smtClean="0"/>
              <a:t>διαφορετικά </a:t>
            </a:r>
            <a:r>
              <a:rPr lang="el-GR" dirty="0"/>
              <a:t>είδη </a:t>
            </a:r>
            <a:r>
              <a:rPr lang="el-GR" dirty="0" smtClean="0"/>
              <a:t>οργανισμών </a:t>
            </a:r>
            <a:r>
              <a:rPr lang="el-GR" dirty="0"/>
              <a:t>που </a:t>
            </a:r>
            <a:r>
              <a:rPr lang="el-GR" dirty="0" smtClean="0"/>
              <a:t>υπάρχουν</a:t>
            </a:r>
            <a:r>
              <a:rPr lang="en-GB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ένα οικοσύστημα. Η ποικιλότητα των </a:t>
            </a:r>
            <a:r>
              <a:rPr lang="el-GR" dirty="0" smtClean="0"/>
              <a:t>οικοσυστημάτων</a:t>
            </a:r>
            <a:r>
              <a:rPr lang="el-GR" dirty="0"/>
              <a:t>, αν και φαινομενικά </a:t>
            </a:r>
            <a:r>
              <a:rPr lang="el-GR" dirty="0" smtClean="0"/>
              <a:t>αντιβαί</a:t>
            </a:r>
            <a:r>
              <a:rPr lang="el-GR" dirty="0"/>
              <a:t>νει στην ισορροπία τους, καθώς θα </a:t>
            </a:r>
            <a:r>
              <a:rPr lang="el-GR" dirty="0" smtClean="0"/>
              <a:t>ήταν</a:t>
            </a:r>
            <a:r>
              <a:rPr lang="en-GB" dirty="0" smtClean="0"/>
              <a:t> </a:t>
            </a:r>
            <a:r>
              <a:rPr lang="el-GR" dirty="0" smtClean="0"/>
              <a:t>αναμενόμενο </a:t>
            </a:r>
            <a:r>
              <a:rPr lang="el-GR" dirty="0"/>
              <a:t>οι πιο απλές δομές να είναι </a:t>
            </a:r>
            <a:r>
              <a:rPr lang="el-GR" dirty="0" smtClean="0"/>
              <a:t>και</a:t>
            </a:r>
            <a:r>
              <a:rPr lang="en-GB" dirty="0" smtClean="0"/>
              <a:t> </a:t>
            </a:r>
            <a:r>
              <a:rPr lang="el-GR" dirty="0" smtClean="0"/>
              <a:t>πιο </a:t>
            </a:r>
            <a:r>
              <a:rPr lang="el-GR" dirty="0"/>
              <a:t>σταθερές, αντίθετα την ενισχύει. </a:t>
            </a:r>
            <a:r>
              <a:rPr lang="el-GR" dirty="0" smtClean="0"/>
              <a:t>Πράγματι</a:t>
            </a:r>
            <a:r>
              <a:rPr lang="el-GR" dirty="0"/>
              <a:t>, όσο μεγαλύτερη ποικιλότητα έχει </a:t>
            </a:r>
            <a:r>
              <a:rPr lang="el-GR" dirty="0" smtClean="0"/>
              <a:t>ένα</a:t>
            </a:r>
            <a:r>
              <a:rPr lang="en-GB" dirty="0" smtClean="0"/>
              <a:t> </a:t>
            </a:r>
            <a:r>
              <a:rPr lang="el-GR" dirty="0" smtClean="0"/>
              <a:t>οικοσύστημα</a:t>
            </a:r>
            <a:r>
              <a:rPr lang="el-GR" dirty="0"/>
              <a:t>, τόσο πιο ισορροπημένο είναι</a:t>
            </a:r>
            <a:r>
              <a:rPr lang="el-GR" dirty="0" smtClean="0"/>
              <a:t>.</a:t>
            </a:r>
            <a:r>
              <a:rPr lang="en-GB" dirty="0" smtClean="0"/>
              <a:t> </a:t>
            </a:r>
            <a:r>
              <a:rPr lang="el-GR" dirty="0" smtClean="0"/>
              <a:t>Αυτό </a:t>
            </a:r>
            <a:r>
              <a:rPr lang="el-GR" dirty="0"/>
              <a:t>συμβαίνει, γιατί τα οικοσυστήματα </a:t>
            </a:r>
            <a:r>
              <a:rPr lang="el-GR" dirty="0" smtClean="0"/>
              <a:t>με</a:t>
            </a:r>
            <a:r>
              <a:rPr lang="en-GB" dirty="0" smtClean="0"/>
              <a:t> </a:t>
            </a:r>
            <a:r>
              <a:rPr lang="el-GR" dirty="0" smtClean="0"/>
              <a:t>μεγαλύτερη </a:t>
            </a:r>
            <a:r>
              <a:rPr lang="el-GR" dirty="0"/>
              <a:t>ποικιλότητα παρουσιάζουν </a:t>
            </a:r>
            <a:r>
              <a:rPr lang="el-GR" dirty="0" smtClean="0"/>
              <a:t>και</a:t>
            </a:r>
            <a:r>
              <a:rPr lang="en-GB" dirty="0" smtClean="0"/>
              <a:t> </a:t>
            </a:r>
            <a:r>
              <a:rPr lang="el-GR" dirty="0" smtClean="0"/>
              <a:t>μεγαλύτερη </a:t>
            </a:r>
            <a:r>
              <a:rPr lang="el-GR" dirty="0"/>
              <a:t>ποικιλία σχέσεων μεταξύ των </a:t>
            </a:r>
            <a:r>
              <a:rPr lang="el-GR" dirty="0" smtClean="0"/>
              <a:t>βιοτικών </a:t>
            </a:r>
            <a:r>
              <a:rPr lang="el-GR" dirty="0"/>
              <a:t>παραγόντων τους. Έτσι, όποτε </a:t>
            </a:r>
            <a:r>
              <a:rPr lang="el-GR" dirty="0" smtClean="0"/>
              <a:t>μια</a:t>
            </a:r>
            <a:r>
              <a:rPr lang="en-GB" dirty="0" smtClean="0"/>
              <a:t> </a:t>
            </a:r>
            <a:r>
              <a:rPr lang="el-GR" dirty="0" smtClean="0"/>
              <a:t>μεταβολή </a:t>
            </a:r>
            <a:r>
              <a:rPr lang="el-GR" dirty="0"/>
              <a:t>διαταράσσει την ισορροπία </a:t>
            </a:r>
            <a:r>
              <a:rPr lang="el-GR" dirty="0" smtClean="0"/>
              <a:t>τους,</a:t>
            </a:r>
            <a:r>
              <a:rPr lang="en-GB" dirty="0" smtClean="0"/>
              <a:t> </a:t>
            </a:r>
            <a:r>
              <a:rPr lang="el-GR" dirty="0" smtClean="0"/>
              <a:t>υπάρχουν </a:t>
            </a:r>
            <a:r>
              <a:rPr lang="el-GR" dirty="0"/>
              <a:t>αρκετοί διαθέσιμοι </a:t>
            </a:r>
            <a:r>
              <a:rPr lang="el-GR" dirty="0" smtClean="0"/>
              <a:t>μηχανισμοί</a:t>
            </a:r>
            <a:r>
              <a:rPr lang="en-GB" dirty="0" smtClean="0"/>
              <a:t> </a:t>
            </a:r>
            <a:r>
              <a:rPr lang="el-GR" dirty="0" smtClean="0"/>
              <a:t>αυτορρύθμισης </a:t>
            </a:r>
            <a:r>
              <a:rPr lang="el-GR" dirty="0"/>
              <a:t>που την αποκαθιστούν. Αν</a:t>
            </a:r>
            <a:r>
              <a:rPr lang="el-GR" dirty="0" smtClean="0"/>
              <a:t>,</a:t>
            </a:r>
            <a:r>
              <a:rPr lang="en-GB" dirty="0" smtClean="0"/>
              <a:t> </a:t>
            </a:r>
            <a:r>
              <a:rPr lang="el-GR" dirty="0" smtClean="0"/>
              <a:t>για </a:t>
            </a:r>
            <a:r>
              <a:rPr lang="el-GR" dirty="0"/>
              <a:t>παράδειγμα, σε ένα οικοσύστημα </a:t>
            </a:r>
            <a:r>
              <a:rPr lang="el-GR" dirty="0" smtClean="0"/>
              <a:t>είναι</a:t>
            </a:r>
            <a:r>
              <a:rPr lang="en-GB" dirty="0" smtClean="0"/>
              <a:t> </a:t>
            </a:r>
            <a:r>
              <a:rPr lang="el-GR" dirty="0" smtClean="0"/>
              <a:t>περιορισμένος </a:t>
            </a:r>
            <a:r>
              <a:rPr lang="el-GR" dirty="0"/>
              <a:t>ο αριθμός των </a:t>
            </a:r>
            <a:r>
              <a:rPr lang="el-GR" dirty="0" smtClean="0"/>
              <a:t>διαφορετικών</a:t>
            </a:r>
            <a:r>
              <a:rPr lang="en-GB" dirty="0" smtClean="0"/>
              <a:t> </a:t>
            </a:r>
            <a:r>
              <a:rPr lang="el-GR" dirty="0" smtClean="0"/>
              <a:t>ειδών </a:t>
            </a:r>
            <a:r>
              <a:rPr lang="el-GR" dirty="0"/>
              <a:t>που ζουν σ’ αυτό, περιορίζεται </a:t>
            </a:r>
            <a:r>
              <a:rPr lang="el-GR" dirty="0"/>
              <a:t>αναλογικά και το πλήθος των τροφικών </a:t>
            </a:r>
            <a:r>
              <a:rPr lang="el-GR" dirty="0" smtClean="0"/>
              <a:t>σχέσεων</a:t>
            </a:r>
            <a:r>
              <a:rPr lang="en-GB" dirty="0" smtClean="0"/>
              <a:t> </a:t>
            </a:r>
            <a:r>
              <a:rPr lang="el-GR" dirty="0" smtClean="0"/>
              <a:t>που </a:t>
            </a:r>
            <a:r>
              <a:rPr lang="el-GR" dirty="0"/>
              <a:t>αναπτύσσονται μεταξύ τους.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33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327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Έτσι </a:t>
            </a:r>
            <a:r>
              <a:rPr lang="el-GR" sz="3200" dirty="0" smtClean="0"/>
              <a:t>κάθε</a:t>
            </a:r>
            <a:r>
              <a:rPr lang="en-GB" sz="3200" dirty="0" smtClean="0"/>
              <a:t> </a:t>
            </a:r>
            <a:r>
              <a:rPr lang="el-GR" sz="3200" dirty="0" smtClean="0"/>
              <a:t>διαταραχή </a:t>
            </a:r>
            <a:r>
              <a:rPr lang="el-GR" sz="3200" dirty="0"/>
              <a:t>της ισορροπίας του </a:t>
            </a:r>
            <a:r>
              <a:rPr lang="el-GR" sz="3200" dirty="0" smtClean="0"/>
              <a:t>οικοσυστήματος </a:t>
            </a:r>
            <a:r>
              <a:rPr lang="el-GR" sz="3200" dirty="0"/>
              <a:t>που θα προκαλούσε την εξαφάνιση </a:t>
            </a:r>
            <a:r>
              <a:rPr lang="el-GR" sz="3200" dirty="0" smtClean="0"/>
              <a:t>ενός</a:t>
            </a:r>
            <a:r>
              <a:rPr lang="en-GB" sz="3200" dirty="0" smtClean="0"/>
              <a:t> </a:t>
            </a:r>
            <a:r>
              <a:rPr lang="el-GR" sz="3200" dirty="0" smtClean="0"/>
              <a:t>είδους </a:t>
            </a:r>
            <a:r>
              <a:rPr lang="el-GR" sz="3200" dirty="0"/>
              <a:t>θα απειλούσε άμεσα και την </a:t>
            </a:r>
            <a:r>
              <a:rPr lang="el-GR" sz="3200" dirty="0" smtClean="0"/>
              <a:t>εξαφάνιση </a:t>
            </a:r>
            <a:r>
              <a:rPr lang="el-GR" sz="3200" dirty="0"/>
              <a:t>του είδους που εξαρτάται τροφικά </a:t>
            </a:r>
            <a:r>
              <a:rPr lang="el-GR" sz="3200" dirty="0" smtClean="0"/>
              <a:t>από</a:t>
            </a:r>
            <a:r>
              <a:rPr lang="en-GB" sz="3200" dirty="0" smtClean="0"/>
              <a:t> </a:t>
            </a:r>
            <a:r>
              <a:rPr lang="el-GR" sz="3200" dirty="0" smtClean="0"/>
              <a:t>αυτό</a:t>
            </a:r>
            <a:r>
              <a:rPr lang="el-GR" sz="3200" dirty="0"/>
              <a:t>. Αν αντίθετα υπάρχει μεγάλη </a:t>
            </a:r>
            <a:r>
              <a:rPr lang="el-GR" sz="3200" dirty="0" smtClean="0"/>
              <a:t>ποικιλία</a:t>
            </a:r>
            <a:r>
              <a:rPr lang="en-GB" sz="3200" dirty="0" smtClean="0"/>
              <a:t> </a:t>
            </a:r>
            <a:r>
              <a:rPr lang="el-GR" sz="3200" dirty="0" smtClean="0"/>
              <a:t>οργανισμών</a:t>
            </a:r>
            <a:r>
              <a:rPr lang="el-GR" sz="3200" dirty="0"/>
              <a:t>, οι εναλλακτικές λύσεις στη </a:t>
            </a:r>
            <a:r>
              <a:rPr lang="el-GR" sz="3200" dirty="0" smtClean="0"/>
              <a:t>διατροφή </a:t>
            </a:r>
            <a:r>
              <a:rPr lang="el-GR" sz="3200" dirty="0"/>
              <a:t>τους είναι περισσότερες και </a:t>
            </a:r>
            <a:r>
              <a:rPr lang="el-GR" sz="3200" dirty="0" smtClean="0"/>
              <a:t>επομένως </a:t>
            </a:r>
            <a:r>
              <a:rPr lang="el-GR" sz="3200" dirty="0"/>
              <a:t>η εξαφάνιση ή η μείωση του </a:t>
            </a:r>
            <a:r>
              <a:rPr lang="el-GR" sz="3200" dirty="0" smtClean="0"/>
              <a:t>πληθυσμού</a:t>
            </a:r>
            <a:r>
              <a:rPr lang="en-GB" sz="3200" dirty="0" smtClean="0"/>
              <a:t> </a:t>
            </a:r>
            <a:r>
              <a:rPr lang="el-GR" sz="3200" dirty="0" smtClean="0"/>
              <a:t>ενός </a:t>
            </a:r>
            <a:r>
              <a:rPr lang="el-GR" sz="3200" dirty="0"/>
              <a:t>είδους δεν απειλεί άμεσα τα είδη </a:t>
            </a:r>
            <a:r>
              <a:rPr lang="el-GR" sz="3200" dirty="0" smtClean="0"/>
              <a:t>που</a:t>
            </a:r>
            <a:r>
              <a:rPr lang="en-GB" sz="3200" dirty="0" smtClean="0"/>
              <a:t> </a:t>
            </a:r>
            <a:r>
              <a:rPr lang="el-GR" sz="3200" dirty="0" smtClean="0"/>
              <a:t>τρέφονται </a:t>
            </a:r>
            <a:r>
              <a:rPr lang="el-GR" sz="3200" dirty="0"/>
              <a:t>από αυτό. Για το λόγο αυτό τα </a:t>
            </a:r>
            <a:r>
              <a:rPr lang="el-GR" sz="3200" dirty="0" smtClean="0"/>
              <a:t>φυσικά </a:t>
            </a:r>
            <a:r>
              <a:rPr lang="el-GR" sz="3200" dirty="0"/>
              <a:t>οικοσυστήματα (δάση, λίμνες κτλ.), </a:t>
            </a:r>
            <a:r>
              <a:rPr lang="el-GR" sz="3200" dirty="0" smtClean="0"/>
              <a:t>που</a:t>
            </a:r>
            <a:r>
              <a:rPr lang="en-GB" sz="3200" dirty="0" smtClean="0"/>
              <a:t> </a:t>
            </a:r>
            <a:r>
              <a:rPr lang="el-GR" sz="3200" dirty="0" smtClean="0"/>
              <a:t>έχουν </a:t>
            </a:r>
            <a:r>
              <a:rPr lang="el-GR" sz="3200" dirty="0"/>
              <a:t>μεγαλύτερη ποικιλότητα από τα </a:t>
            </a:r>
            <a:r>
              <a:rPr lang="el-GR" sz="3200" dirty="0" smtClean="0"/>
              <a:t>τεχνητά </a:t>
            </a:r>
            <a:r>
              <a:rPr lang="el-GR" sz="3200" dirty="0"/>
              <a:t>(καλλιεργούμενοι αγροί, τεχνητές </a:t>
            </a:r>
            <a:r>
              <a:rPr lang="el-GR" sz="3200" dirty="0" smtClean="0"/>
              <a:t>λίμνες</a:t>
            </a:r>
            <a:r>
              <a:rPr lang="en-GB" sz="3200" dirty="0" smtClean="0"/>
              <a:t> </a:t>
            </a:r>
            <a:r>
              <a:rPr lang="el-GR" sz="3200" dirty="0" smtClean="0"/>
              <a:t>κτλ</a:t>
            </a:r>
            <a:r>
              <a:rPr lang="el-GR" sz="3200" dirty="0"/>
              <a:t>.), είναι και περισσότερο σταθερά.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6203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2564"/>
            <a:ext cx="10515600" cy="525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άνθρωπος, από την εμφάνισή του </a:t>
            </a:r>
            <a:r>
              <a:rPr lang="el-GR" dirty="0" smtClean="0"/>
              <a:t>στη Γη</a:t>
            </a:r>
            <a:r>
              <a:rPr lang="el-GR" dirty="0"/>
              <a:t>, βρίσκεται σε διαρκή αλληλεπίδραση </a:t>
            </a:r>
            <a:r>
              <a:rPr lang="el-GR" dirty="0" smtClean="0"/>
              <a:t>με το </a:t>
            </a:r>
            <a:r>
              <a:rPr lang="el-GR" dirty="0"/>
              <a:t>περιβάλλον του. Το περιβάλλον του </a:t>
            </a:r>
            <a:r>
              <a:rPr lang="el-GR" dirty="0" smtClean="0"/>
              <a:t>ανθρώπου</a:t>
            </a:r>
            <a:r>
              <a:rPr lang="el-GR" dirty="0"/>
              <a:t>, είτε φυσικό είτε τεχνητό, </a:t>
            </a:r>
            <a:r>
              <a:rPr lang="el-GR" dirty="0" smtClean="0"/>
              <a:t>καθορίζει τις </a:t>
            </a:r>
            <a:r>
              <a:rPr lang="el-GR" dirty="0"/>
              <a:t>συνθήκες μέσα στις οποίες ο </a:t>
            </a:r>
            <a:r>
              <a:rPr lang="el-GR" dirty="0" smtClean="0"/>
              <a:t>άνθρωπος ζει </a:t>
            </a:r>
            <a:r>
              <a:rPr lang="el-GR" dirty="0"/>
              <a:t>και αναπαράγεται, ταυτόχρονα όμως </a:t>
            </a:r>
            <a:r>
              <a:rPr lang="el-GR" dirty="0" smtClean="0"/>
              <a:t>διαμορφώνεται </a:t>
            </a:r>
            <a:r>
              <a:rPr lang="el-GR" dirty="0"/>
              <a:t>από αυτόν, ώστε να </a:t>
            </a:r>
            <a:r>
              <a:rPr lang="el-GR" dirty="0" smtClean="0"/>
              <a:t>ανταποκρίνεται </a:t>
            </a:r>
            <a:r>
              <a:rPr lang="el-GR" dirty="0"/>
              <a:t>περισσότερο στις ανάγκες του.</a:t>
            </a:r>
          </a:p>
          <a:p>
            <a:pPr marL="0" indent="0">
              <a:buNone/>
            </a:pPr>
            <a:r>
              <a:rPr lang="el-GR" b="1" dirty="0"/>
              <a:t>Οικολογία</a:t>
            </a:r>
            <a:r>
              <a:rPr lang="el-GR" dirty="0"/>
              <a:t> είναι η επιστήμη που μελετά </a:t>
            </a:r>
            <a:r>
              <a:rPr lang="el-GR" dirty="0" smtClean="0"/>
              <a:t>τις σχέσεις </a:t>
            </a:r>
            <a:r>
              <a:rPr lang="el-GR" dirty="0"/>
              <a:t>των οργανισμών </a:t>
            </a:r>
            <a:r>
              <a:rPr lang="el-GR" dirty="0" smtClean="0"/>
              <a:t>– και </a:t>
            </a:r>
            <a:r>
              <a:rPr lang="el-GR" dirty="0"/>
              <a:t>φυσικά </a:t>
            </a:r>
            <a:r>
              <a:rPr lang="el-GR" dirty="0" smtClean="0"/>
              <a:t>του Ανθρώπου – </a:t>
            </a:r>
            <a:r>
              <a:rPr lang="el-GR" dirty="0"/>
              <a:t>με:</a:t>
            </a:r>
          </a:p>
          <a:p>
            <a:pPr marL="0" indent="0">
              <a:buNone/>
            </a:pPr>
            <a:r>
              <a:rPr lang="el-GR" dirty="0"/>
              <a:t>• τους αβιοτικούς παράγοντες του </a:t>
            </a:r>
            <a:r>
              <a:rPr lang="el-GR" dirty="0" smtClean="0"/>
              <a:t>περιβάλλοντός </a:t>
            </a:r>
            <a:r>
              <a:rPr lang="el-GR" dirty="0"/>
              <a:t>τους, δηλαδή το κλίμα (</a:t>
            </a:r>
            <a:r>
              <a:rPr lang="el-GR" dirty="0" smtClean="0"/>
              <a:t>υγρασία</a:t>
            </a:r>
            <a:r>
              <a:rPr lang="el-GR" dirty="0"/>
              <a:t>, θερμοκρασία, ηλιοφάνεια), τη </a:t>
            </a:r>
            <a:r>
              <a:rPr lang="el-GR" dirty="0" smtClean="0"/>
              <a:t>διαθεσιμότητα </a:t>
            </a:r>
            <a:r>
              <a:rPr lang="el-GR" dirty="0"/>
              <a:t>θρεπτικών στοιχείων, τη </a:t>
            </a:r>
            <a:r>
              <a:rPr lang="el-GR" dirty="0" smtClean="0"/>
              <a:t>σύσταση </a:t>
            </a:r>
            <a:r>
              <a:rPr lang="el-GR" dirty="0"/>
              <a:t>του εδάφους, την </a:t>
            </a:r>
            <a:r>
              <a:rPr lang="el-GR" dirty="0" err="1"/>
              <a:t>αλατότητα</a:t>
            </a:r>
            <a:r>
              <a:rPr lang="el-GR" dirty="0"/>
              <a:t> </a:t>
            </a:r>
            <a:r>
              <a:rPr lang="el-GR" dirty="0" smtClean="0"/>
              <a:t>του νερού </a:t>
            </a:r>
            <a:r>
              <a:rPr lang="el-GR" dirty="0"/>
              <a:t>κ.ά.</a:t>
            </a:r>
          </a:p>
          <a:p>
            <a:pPr marL="0" indent="0">
              <a:buNone/>
            </a:pPr>
            <a:r>
              <a:rPr lang="el-GR" dirty="0"/>
              <a:t>• τους άλλους οργανισμούς που </a:t>
            </a:r>
            <a:r>
              <a:rPr lang="el-GR" dirty="0" smtClean="0"/>
              <a:t>ανήκουν στο </a:t>
            </a:r>
            <a:r>
              <a:rPr lang="el-GR" dirty="0"/>
              <a:t>ίδιο ή σε διαφορετικό είδος από </a:t>
            </a:r>
            <a:r>
              <a:rPr lang="el-GR" dirty="0" smtClean="0"/>
              <a:t>αυτούς</a:t>
            </a:r>
            <a:r>
              <a:rPr lang="el-G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86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518"/>
          </a:xfrm>
        </p:spPr>
        <p:txBody>
          <a:bodyPr/>
          <a:lstStyle/>
          <a:p>
            <a:r>
              <a:rPr lang="el-GR" b="1" dirty="0"/>
              <a:t>Η ΕΝΝΟΙΑ ΤΟΥ </a:t>
            </a:r>
            <a:r>
              <a:rPr lang="el-GR" b="1" dirty="0" smtClean="0"/>
              <a:t>ΟΙΚΟΣΥΣΤΗΜΑΤΟΣ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r>
              <a:rPr lang="el-GR" b="1" i="1" dirty="0"/>
              <a:t>Συστατικά του οικοσυστήματος</a:t>
            </a:r>
          </a:p>
          <a:p>
            <a:pPr marL="0" indent="0">
              <a:buNone/>
            </a:pPr>
            <a:r>
              <a:rPr lang="el-GR" dirty="0"/>
              <a:t>Η έννοια του οικοσυστήματος </a:t>
            </a:r>
            <a:r>
              <a:rPr lang="el-GR" dirty="0" smtClean="0"/>
              <a:t>αποτελεί θεμελιώδη </a:t>
            </a:r>
            <a:r>
              <a:rPr lang="el-GR" dirty="0"/>
              <a:t>έννοια για την Οικολογία. Το </a:t>
            </a:r>
            <a:r>
              <a:rPr lang="el-GR" dirty="0" smtClean="0"/>
              <a:t>οικοσύστημα </a:t>
            </a:r>
            <a:r>
              <a:rPr lang="el-GR" dirty="0"/>
              <a:t>είναι ένα σύστημα μελέτης </a:t>
            </a:r>
            <a:r>
              <a:rPr lang="el-GR" dirty="0" smtClean="0"/>
              <a:t>που περιλαμβάνει </a:t>
            </a:r>
            <a:r>
              <a:rPr lang="el-GR" dirty="0"/>
              <a:t>τους βιοτικούς </a:t>
            </a:r>
            <a:r>
              <a:rPr lang="el-GR" dirty="0" smtClean="0"/>
              <a:t>παράγοντες μιας </a:t>
            </a:r>
            <a:r>
              <a:rPr lang="el-GR" dirty="0"/>
              <a:t>περιοχής, δηλαδή το σύνολο των </a:t>
            </a:r>
            <a:r>
              <a:rPr lang="el-GR" dirty="0" smtClean="0"/>
              <a:t>οργανισμών </a:t>
            </a:r>
            <a:r>
              <a:rPr lang="el-GR" dirty="0"/>
              <a:t>που ζουν σ’ αυτήν, τους </a:t>
            </a:r>
            <a:r>
              <a:rPr lang="el-GR" dirty="0" smtClean="0"/>
              <a:t>αβιοτικούς παράγοντες </a:t>
            </a:r>
            <a:r>
              <a:rPr lang="el-GR" dirty="0"/>
              <a:t>της περιοχής, καθώς και </a:t>
            </a:r>
            <a:r>
              <a:rPr lang="el-GR" dirty="0" smtClean="0"/>
              <a:t>το σύνολο </a:t>
            </a:r>
            <a:r>
              <a:rPr lang="el-GR" dirty="0"/>
              <a:t>των αλληλεπιδράσεων </a:t>
            </a:r>
            <a:r>
              <a:rPr lang="el-GR" dirty="0" smtClean="0"/>
              <a:t>που αναπτύσσονται </a:t>
            </a:r>
            <a:r>
              <a:rPr lang="el-GR" dirty="0"/>
              <a:t>μεταξύ </a:t>
            </a:r>
            <a:r>
              <a:rPr lang="el-GR" dirty="0" smtClean="0"/>
              <a:t>τους.</a:t>
            </a:r>
          </a:p>
          <a:p>
            <a:pPr marL="0" indent="0">
              <a:buNone/>
            </a:pPr>
            <a:r>
              <a:rPr lang="el-GR" dirty="0"/>
              <a:t>Οι οργανισμοί που ζουν σε ένα </a:t>
            </a:r>
            <a:r>
              <a:rPr lang="el-GR" dirty="0" smtClean="0"/>
              <a:t>οικοσύστημα </a:t>
            </a:r>
            <a:r>
              <a:rPr lang="el-GR" dirty="0"/>
              <a:t>διακρίνονται, ανάλογα με τον </a:t>
            </a:r>
            <a:r>
              <a:rPr lang="el-GR" dirty="0" smtClean="0"/>
              <a:t>τρόπο που </a:t>
            </a:r>
            <a:r>
              <a:rPr lang="el-GR" dirty="0"/>
              <a:t>εξασφαλίζουν την τροφή τους, σε </a:t>
            </a:r>
            <a:r>
              <a:rPr lang="el-GR" dirty="0" smtClean="0"/>
              <a:t>παραγωγούς</a:t>
            </a:r>
            <a:r>
              <a:rPr lang="el-GR" dirty="0"/>
              <a:t>, καταναλωτές και αποικοδομητές.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5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el-GR" b="1" dirty="0" smtClean="0"/>
              <a:t>Παραγωγοί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49686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3200" dirty="0"/>
              <a:t>Οι </a:t>
            </a:r>
            <a:r>
              <a:rPr lang="el-GR" sz="3200" b="1" dirty="0"/>
              <a:t>παραγωγοί </a:t>
            </a:r>
            <a:r>
              <a:rPr lang="el-GR" sz="3200" dirty="0"/>
              <a:t>είναι οι οργανισμοί </a:t>
            </a:r>
            <a:r>
              <a:rPr lang="el-GR" sz="3200" dirty="0" smtClean="0"/>
              <a:t>που </a:t>
            </a:r>
            <a:r>
              <a:rPr lang="el-GR" sz="3200" dirty="0" err="1" smtClean="0"/>
              <a:t>φωτοσυνθέτουν</a:t>
            </a:r>
            <a:r>
              <a:rPr lang="el-GR" sz="3200" dirty="0"/>
              <a:t>, έχουν δηλαδή την </a:t>
            </a:r>
            <a:r>
              <a:rPr lang="el-GR" sz="3200" dirty="0" smtClean="0"/>
              <a:t>ικανότητα </a:t>
            </a:r>
            <a:r>
              <a:rPr lang="el-GR" sz="3200" dirty="0"/>
              <a:t>να δεσμεύουν την ηλιακή ενέργεια </a:t>
            </a:r>
            <a:r>
              <a:rPr lang="el-GR" sz="3200" dirty="0" smtClean="0"/>
              <a:t>και να </a:t>
            </a:r>
            <a:r>
              <a:rPr lang="el-GR" sz="3200" dirty="0"/>
              <a:t>την αξιοποιούν για την παραγωγή </a:t>
            </a:r>
            <a:r>
              <a:rPr lang="el-GR" sz="3200" dirty="0" smtClean="0"/>
              <a:t>γλυκόζης </a:t>
            </a:r>
            <a:r>
              <a:rPr lang="el-GR" sz="3200" dirty="0"/>
              <a:t>και άλλων υδατανθράκων από </a:t>
            </a:r>
            <a:r>
              <a:rPr lang="el-GR" sz="3200" dirty="0" smtClean="0"/>
              <a:t>απλά ανόργανα </a:t>
            </a:r>
            <a:r>
              <a:rPr lang="el-GR" sz="3200" dirty="0"/>
              <a:t>μόρια (διοξείδιο του άνθρακα </a:t>
            </a:r>
            <a:r>
              <a:rPr lang="el-GR" sz="3200" dirty="0" smtClean="0"/>
              <a:t>και νερό</a:t>
            </a:r>
            <a:r>
              <a:rPr lang="el-GR" sz="3200" dirty="0"/>
              <a:t>). </a:t>
            </a:r>
            <a:endParaRPr lang="el-GR" sz="3200" dirty="0" smtClean="0"/>
          </a:p>
          <a:p>
            <a:pPr marL="0" indent="0">
              <a:buNone/>
            </a:pPr>
            <a:r>
              <a:rPr lang="el-GR" sz="3200" dirty="0" smtClean="0"/>
              <a:t>Στους </a:t>
            </a:r>
            <a:r>
              <a:rPr lang="el-GR" sz="3200" dirty="0"/>
              <a:t>παραγωγούς, που </a:t>
            </a:r>
            <a:r>
              <a:rPr lang="el-GR" sz="3200" dirty="0" smtClean="0"/>
              <a:t>χαρακτηρίζονται </a:t>
            </a:r>
            <a:r>
              <a:rPr lang="el-GR" sz="3200" dirty="0"/>
              <a:t>και ως </a:t>
            </a:r>
            <a:r>
              <a:rPr lang="el-GR" sz="3200" b="1" dirty="0" err="1"/>
              <a:t>αυτότροφοι</a:t>
            </a:r>
            <a:r>
              <a:rPr lang="el-GR" sz="3200" b="1" dirty="0"/>
              <a:t> </a:t>
            </a:r>
            <a:r>
              <a:rPr lang="el-GR" sz="3200" dirty="0"/>
              <a:t>οργανισμοί, </a:t>
            </a:r>
            <a:r>
              <a:rPr lang="el-GR" sz="3200" dirty="0" smtClean="0"/>
              <a:t>διότι παράγουν </a:t>
            </a:r>
            <a:r>
              <a:rPr lang="el-GR" sz="3200" dirty="0"/>
              <a:t>οι ίδιοι τις χημικές ουσίες από </a:t>
            </a:r>
            <a:r>
              <a:rPr lang="el-GR" sz="3200" dirty="0" smtClean="0"/>
              <a:t>τις οποίες εξασφαλίζεται </a:t>
            </a:r>
            <a:r>
              <a:rPr lang="el-GR" sz="3200" dirty="0"/>
              <a:t>η απαραίτητη </a:t>
            </a:r>
            <a:r>
              <a:rPr lang="el-GR" sz="3200" dirty="0" smtClean="0"/>
              <a:t>ενέργεια για </a:t>
            </a:r>
            <a:r>
              <a:rPr lang="el-GR" sz="3200" dirty="0"/>
              <a:t>την επιβίωσή τους, υπάγονται οι </a:t>
            </a:r>
            <a:r>
              <a:rPr lang="el-GR" sz="3200" b="1" dirty="0" smtClean="0"/>
              <a:t>πολυκύτταροι </a:t>
            </a:r>
            <a:r>
              <a:rPr lang="el-GR" sz="3200" b="1" dirty="0"/>
              <a:t>φυτικοί οργανισμοί</a:t>
            </a:r>
            <a:r>
              <a:rPr lang="el-GR" sz="3200" dirty="0"/>
              <a:t>, τα </a:t>
            </a:r>
            <a:r>
              <a:rPr lang="el-GR" sz="3200" b="1" dirty="0" err="1"/>
              <a:t>φύκη</a:t>
            </a:r>
            <a:r>
              <a:rPr lang="el-GR" sz="3200" dirty="0"/>
              <a:t> και </a:t>
            </a:r>
            <a:r>
              <a:rPr lang="el-GR" sz="3200" dirty="0" smtClean="0"/>
              <a:t>τα </a:t>
            </a:r>
            <a:r>
              <a:rPr lang="el-GR" sz="3200" b="1" dirty="0" err="1" smtClean="0"/>
              <a:t>κυανοβακτήρια</a:t>
            </a:r>
            <a:r>
              <a:rPr lang="el-GR" sz="3200" dirty="0" smtClean="0"/>
              <a:t>.</a:t>
            </a:r>
          </a:p>
          <a:p>
            <a:pPr marL="0" indent="0">
              <a:buNone/>
            </a:pPr>
            <a:r>
              <a:rPr lang="el-GR" sz="3200" dirty="0"/>
              <a:t>Όλοι οι άλλοι οργανισμοί των </a:t>
            </a:r>
            <a:r>
              <a:rPr lang="el-GR" sz="3200" dirty="0" smtClean="0"/>
              <a:t>οικοσυστημάτων</a:t>
            </a:r>
            <a:r>
              <a:rPr lang="el-GR" sz="3200" dirty="0"/>
              <a:t>, οι οποίοι δε </a:t>
            </a:r>
            <a:r>
              <a:rPr lang="el-GR" sz="3200" dirty="0" err="1"/>
              <a:t>φωτοσυνθέτουν</a:t>
            </a:r>
            <a:r>
              <a:rPr lang="el-GR" sz="3200" dirty="0"/>
              <a:t>, </a:t>
            </a:r>
            <a:r>
              <a:rPr lang="el-GR" sz="3200" dirty="0" smtClean="0"/>
              <a:t>χαρακτηρίζονται </a:t>
            </a:r>
            <a:r>
              <a:rPr lang="el-GR" sz="3200" dirty="0"/>
              <a:t>ως </a:t>
            </a:r>
            <a:r>
              <a:rPr lang="el-GR" sz="3200" b="1" dirty="0" err="1"/>
              <a:t>ετερότροφοι</a:t>
            </a:r>
            <a:r>
              <a:rPr lang="el-GR" sz="3200" dirty="0"/>
              <a:t>, γιατί </a:t>
            </a:r>
            <a:r>
              <a:rPr lang="el-GR" sz="3200" dirty="0" smtClean="0"/>
              <a:t>παραλαμβάνουν </a:t>
            </a:r>
            <a:r>
              <a:rPr lang="el-GR" sz="3200" dirty="0"/>
              <a:t>με την τροφή τους τις χημικές </a:t>
            </a:r>
            <a:r>
              <a:rPr lang="el-GR" sz="3200" dirty="0" smtClean="0"/>
              <a:t>ουσίες που </a:t>
            </a:r>
            <a:r>
              <a:rPr lang="el-GR" sz="3200" dirty="0"/>
              <a:t>είναι απαραίτητες για την κάλυψη </a:t>
            </a:r>
            <a:r>
              <a:rPr lang="el-GR" sz="3200" dirty="0" smtClean="0"/>
              <a:t>των ενεργειακών </a:t>
            </a:r>
            <a:r>
              <a:rPr lang="el-GR" sz="3200" dirty="0"/>
              <a:t>αναγκών τους.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010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3"/>
          </a:xfrm>
        </p:spPr>
        <p:txBody>
          <a:bodyPr/>
          <a:lstStyle/>
          <a:p>
            <a:r>
              <a:rPr lang="el-GR" b="1" dirty="0" err="1" smtClean="0"/>
              <a:t>Ετερότροφοι</a:t>
            </a:r>
            <a:r>
              <a:rPr lang="el-GR" b="1" dirty="0" smtClean="0"/>
              <a:t> οργανισμοί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6093"/>
            <a:ext cx="10515600" cy="4780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dirty="0" err="1"/>
              <a:t>ετερότροφοι</a:t>
            </a:r>
            <a:r>
              <a:rPr lang="el-GR" dirty="0"/>
              <a:t> οργανισμοί </a:t>
            </a:r>
            <a:r>
              <a:rPr lang="el-GR" dirty="0" smtClean="0"/>
              <a:t>διακρίνονται σε </a:t>
            </a:r>
            <a:r>
              <a:rPr lang="el-GR" b="1" dirty="0"/>
              <a:t>καταναλωτές</a:t>
            </a:r>
            <a:r>
              <a:rPr lang="el-GR" dirty="0"/>
              <a:t> και </a:t>
            </a:r>
            <a:r>
              <a:rPr lang="el-GR" b="1" dirty="0"/>
              <a:t>αποικοδομητές</a:t>
            </a:r>
            <a:r>
              <a:rPr lang="el-GR" dirty="0"/>
              <a:t>. </a:t>
            </a:r>
            <a:r>
              <a:rPr lang="el-GR" dirty="0" smtClean="0"/>
              <a:t>Στους καταναλωτές</a:t>
            </a:r>
            <a:r>
              <a:rPr lang="el-GR" dirty="0"/>
              <a:t>, τους οργανισμούς </a:t>
            </a:r>
            <a:r>
              <a:rPr lang="el-GR" dirty="0" smtClean="0"/>
              <a:t>δηλαδή που </a:t>
            </a:r>
            <a:r>
              <a:rPr lang="el-GR" dirty="0"/>
              <a:t>τρέφονται με φυτικούς ή άλλους </a:t>
            </a:r>
            <a:r>
              <a:rPr lang="el-GR" dirty="0" smtClean="0"/>
              <a:t>ζωικούς </a:t>
            </a:r>
            <a:r>
              <a:rPr lang="el-GR" dirty="0"/>
              <a:t>οργανισμούς, ανήκουν οι </a:t>
            </a:r>
            <a:r>
              <a:rPr lang="el-GR" dirty="0" smtClean="0"/>
              <a:t>μονοκύτταροι </a:t>
            </a:r>
            <a:r>
              <a:rPr lang="el-GR" dirty="0"/>
              <a:t>και οι πολυκύτταροι ζωικοί οργανισμοί.</a:t>
            </a:r>
          </a:p>
          <a:p>
            <a:pPr marL="0" indent="0">
              <a:buNone/>
            </a:pPr>
            <a:r>
              <a:rPr lang="el-GR" dirty="0"/>
              <a:t>Οι καταναλωτές, ανάλογα με «τον </a:t>
            </a:r>
            <a:r>
              <a:rPr lang="el-GR" dirty="0" smtClean="0"/>
              <a:t>αριθμό των </a:t>
            </a:r>
            <a:r>
              <a:rPr lang="el-GR" dirty="0"/>
              <a:t>βημάτων» που τους χωρίζουν από </a:t>
            </a:r>
            <a:r>
              <a:rPr lang="el-GR" dirty="0" smtClean="0"/>
              <a:t>τους παραγωγούς</a:t>
            </a:r>
            <a:r>
              <a:rPr lang="el-GR" dirty="0"/>
              <a:t>, διακρίνονται σε: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/>
              <a:t>καταναλωτές πρώτης τάξης</a:t>
            </a:r>
            <a:r>
              <a:rPr lang="el-GR" dirty="0"/>
              <a:t>, που </a:t>
            </a:r>
            <a:r>
              <a:rPr lang="el-GR" dirty="0" smtClean="0"/>
              <a:t>είναι τα </a:t>
            </a:r>
            <a:r>
              <a:rPr lang="el-GR" dirty="0"/>
              <a:t>φυτοφάγα ζώα,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/>
              <a:t>καταναλωτές δεύτερης τάξης</a:t>
            </a:r>
            <a:r>
              <a:rPr lang="el-GR" dirty="0"/>
              <a:t>, που </a:t>
            </a:r>
            <a:r>
              <a:rPr lang="el-GR" dirty="0" smtClean="0"/>
              <a:t>είναι </a:t>
            </a:r>
            <a:r>
              <a:rPr lang="el-GR" dirty="0"/>
              <a:t>τα σαρκοφάγα ζώα τα οποία </a:t>
            </a:r>
            <a:r>
              <a:rPr lang="el-GR" dirty="0" smtClean="0"/>
              <a:t>τρέφονται </a:t>
            </a:r>
            <a:r>
              <a:rPr lang="el-GR" dirty="0"/>
              <a:t>με φυτοφάγα,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/>
              <a:t>καταναλωτές τρίτης ή </a:t>
            </a:r>
            <a:r>
              <a:rPr lang="el-GR" b="1" dirty="0" smtClean="0"/>
              <a:t>μεγαλύτερης τάξης</a:t>
            </a:r>
            <a:r>
              <a:rPr lang="el-GR" dirty="0"/>
              <a:t>, που είναι τα σαρκοφάγα τα </a:t>
            </a:r>
            <a:r>
              <a:rPr lang="el-GR" dirty="0" smtClean="0"/>
              <a:t>οποία τρέφονται </a:t>
            </a:r>
            <a:r>
              <a:rPr lang="el-GR" dirty="0"/>
              <a:t>με άλλα σαρκοφάγα.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78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4"/>
          </a:xfrm>
        </p:spPr>
        <p:txBody>
          <a:bodyPr/>
          <a:lstStyle/>
          <a:p>
            <a:r>
              <a:rPr lang="el-GR" b="1" dirty="0" smtClean="0"/>
              <a:t>Αποικοδομητές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136"/>
            <a:ext cx="10515600" cy="4927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Στους αποικοδομητές ανήκουν </a:t>
            </a:r>
            <a:r>
              <a:rPr lang="el-GR" sz="3600" dirty="0" smtClean="0"/>
              <a:t>ορισμένα </a:t>
            </a:r>
            <a:r>
              <a:rPr lang="el-GR" sz="3600" dirty="0"/>
              <a:t>βακτήρια και μύκητες που τρέφονται </a:t>
            </a:r>
            <a:r>
              <a:rPr lang="el-GR" sz="3600" dirty="0" smtClean="0"/>
              <a:t>με τη </a:t>
            </a:r>
            <a:r>
              <a:rPr lang="el-GR" sz="3600" dirty="0"/>
              <a:t>νεκρή οργανική ύλη (φύλλα, καρπούς</a:t>
            </a:r>
            <a:r>
              <a:rPr lang="el-GR" sz="3600" dirty="0" smtClean="0"/>
              <a:t>, απεκκρίσεις</a:t>
            </a:r>
            <a:r>
              <a:rPr lang="el-GR" sz="3600" dirty="0"/>
              <a:t>, τρίχες, σώματα νεκρών </a:t>
            </a:r>
            <a:r>
              <a:rPr lang="el-GR" sz="3600" dirty="0" smtClean="0"/>
              <a:t>οργανισμών</a:t>
            </a:r>
            <a:r>
              <a:rPr lang="el-GR" sz="3600" dirty="0"/>
              <a:t>). Οι αποικοδομητές παίζουν </a:t>
            </a:r>
            <a:r>
              <a:rPr lang="el-GR" sz="3600" dirty="0" smtClean="0"/>
              <a:t>σπουδαίο </a:t>
            </a:r>
            <a:r>
              <a:rPr lang="el-GR" sz="3600" dirty="0"/>
              <a:t>ρόλο στη λειτουργία του </a:t>
            </a:r>
            <a:r>
              <a:rPr lang="el-GR" sz="3600" dirty="0" smtClean="0"/>
              <a:t>οικοσυστήματος</a:t>
            </a:r>
            <a:r>
              <a:rPr lang="el-GR" sz="3600" dirty="0"/>
              <a:t>, καθώς μετατρέπουν την οργανική </a:t>
            </a:r>
            <a:r>
              <a:rPr lang="el-GR" sz="3600" dirty="0" smtClean="0"/>
              <a:t>ύλη σε </a:t>
            </a:r>
            <a:r>
              <a:rPr lang="el-GR" sz="3600" dirty="0"/>
              <a:t>ανόργανη, η οποία μπορεί να </a:t>
            </a:r>
            <a:r>
              <a:rPr lang="el-GR" sz="3600" dirty="0" smtClean="0"/>
              <a:t>χρησιμοποιηθεί </a:t>
            </a:r>
            <a:r>
              <a:rPr lang="el-GR" sz="3600" dirty="0"/>
              <a:t>εκ νέου από τους φυτικούς </a:t>
            </a:r>
            <a:r>
              <a:rPr lang="el-GR" sz="3600" dirty="0" smtClean="0"/>
              <a:t>οργανισμούς</a:t>
            </a:r>
            <a:r>
              <a:rPr lang="el-GR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7744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3" y="351065"/>
            <a:ext cx="4853044" cy="32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4302" y="3837213"/>
            <a:ext cx="907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   Χερσαίο οικοσύστημα                                                               Οικοσύστημα λίμνης</a:t>
            </a:r>
            <a:endParaRPr lang="en-GB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47" y="351066"/>
            <a:ext cx="5210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1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996"/>
          </a:xfrm>
        </p:spPr>
        <p:txBody>
          <a:bodyPr/>
          <a:lstStyle/>
          <a:p>
            <a:r>
              <a:rPr lang="el-GR" b="1" dirty="0" smtClean="0"/>
              <a:t>Σημαντικοί όροι της οικολογίας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586"/>
            <a:ext cx="10515600" cy="4756377"/>
          </a:xfrm>
        </p:spPr>
        <p:txBody>
          <a:bodyPr>
            <a:normAutofit/>
          </a:bodyPr>
          <a:lstStyle/>
          <a:p>
            <a:r>
              <a:rPr lang="el-GR" sz="3600" dirty="0"/>
              <a:t>Οι οργανισμοί ενός οικοσυστήματος </a:t>
            </a:r>
            <a:r>
              <a:rPr lang="el-GR" sz="3600" dirty="0" smtClean="0"/>
              <a:t>οι οποίοι </a:t>
            </a:r>
            <a:r>
              <a:rPr lang="el-GR" sz="3600" dirty="0"/>
              <a:t>ανήκουν στο ίδιο είδος </a:t>
            </a:r>
            <a:r>
              <a:rPr lang="el-GR" sz="3600" dirty="0" smtClean="0"/>
              <a:t>αποτελούν έναν </a:t>
            </a:r>
            <a:r>
              <a:rPr lang="el-GR" sz="3600" b="1" dirty="0"/>
              <a:t>πληθυσμό</a:t>
            </a:r>
            <a:r>
              <a:rPr lang="el-GR" sz="3600" dirty="0"/>
              <a:t>. </a:t>
            </a:r>
            <a:endParaRPr lang="el-GR" sz="3600" dirty="0" smtClean="0"/>
          </a:p>
          <a:p>
            <a:r>
              <a:rPr lang="el-GR" sz="3600" dirty="0" smtClean="0"/>
              <a:t>Το </a:t>
            </a:r>
            <a:r>
              <a:rPr lang="el-GR" sz="3600" dirty="0"/>
              <a:t>σύνολο των </a:t>
            </a:r>
            <a:r>
              <a:rPr lang="el-GR" sz="3600" dirty="0" smtClean="0"/>
              <a:t>διαφορετικών </a:t>
            </a:r>
            <a:r>
              <a:rPr lang="el-GR" sz="3600" dirty="0"/>
              <a:t>πληθυσμών που ζουν σε ένα </a:t>
            </a:r>
            <a:r>
              <a:rPr lang="el-GR" sz="3600" dirty="0" smtClean="0"/>
              <a:t>οικοσύστημα</a:t>
            </a:r>
            <a:r>
              <a:rPr lang="el-GR" sz="3600" dirty="0"/>
              <a:t>, αλλά και οι σχέσεις που </a:t>
            </a:r>
            <a:r>
              <a:rPr lang="el-GR" sz="3600" dirty="0" smtClean="0"/>
              <a:t>αναπτύσσονται </a:t>
            </a:r>
            <a:r>
              <a:rPr lang="el-GR" sz="3600" dirty="0"/>
              <a:t>μεταξύ τους αποτελούν τη </a:t>
            </a:r>
            <a:r>
              <a:rPr lang="el-GR" sz="3600" b="1" dirty="0" smtClean="0"/>
              <a:t>βιοκοινότητα</a:t>
            </a:r>
            <a:r>
              <a:rPr lang="el-GR" sz="3600" dirty="0" smtClean="0"/>
              <a:t> </a:t>
            </a:r>
            <a:r>
              <a:rPr lang="el-GR" sz="3600" dirty="0"/>
              <a:t>του οικοσυστήματος, ενώ </a:t>
            </a:r>
            <a:r>
              <a:rPr lang="el-GR" sz="3600" b="1" dirty="0"/>
              <a:t>βιότοπος</a:t>
            </a:r>
            <a:r>
              <a:rPr lang="el-GR" sz="3600" dirty="0"/>
              <a:t> </a:t>
            </a:r>
            <a:r>
              <a:rPr lang="el-GR" sz="3600" dirty="0" smtClean="0"/>
              <a:t>είναι η </a:t>
            </a:r>
            <a:r>
              <a:rPr lang="el-GR" sz="3600" dirty="0"/>
              <a:t>περιοχή στην οποία ζει ένας πληθυσμός </a:t>
            </a:r>
            <a:r>
              <a:rPr lang="el-GR" sz="3600" dirty="0" smtClean="0"/>
              <a:t>ή μια </a:t>
            </a:r>
            <a:r>
              <a:rPr lang="el-GR" sz="3600" b="1" dirty="0"/>
              <a:t>βιοκοινότητα</a:t>
            </a:r>
            <a:r>
              <a:rPr lang="el-GR" sz="3600" dirty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0306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l-GR" b="1" dirty="0" smtClean="0"/>
              <a:t>Αβιοτικοί </a:t>
            </a:r>
            <a:r>
              <a:rPr lang="el-GR" b="1" dirty="0"/>
              <a:t>παράγοντες </a:t>
            </a:r>
            <a:r>
              <a:rPr lang="el-GR" b="1" dirty="0" smtClean="0"/>
              <a:t> 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586"/>
            <a:ext cx="10515600" cy="4756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Οι αβιοτικοί παράγοντες ενός </a:t>
            </a:r>
            <a:r>
              <a:rPr lang="el-GR" sz="3200" dirty="0" smtClean="0"/>
              <a:t>οικοσυστήματος </a:t>
            </a:r>
            <a:r>
              <a:rPr lang="el-GR" sz="3200" dirty="0"/>
              <a:t>βρίσκονται σε συνεχή </a:t>
            </a:r>
            <a:r>
              <a:rPr lang="el-GR" sz="3200" dirty="0" smtClean="0"/>
              <a:t>αλληλεπίδραση με </a:t>
            </a:r>
            <a:r>
              <a:rPr lang="el-GR" sz="3200" dirty="0"/>
              <a:t>τους βιοτικούς και καθορίζουν τη </a:t>
            </a:r>
            <a:r>
              <a:rPr lang="el-GR" sz="3200" dirty="0" smtClean="0"/>
              <a:t>φύση του </a:t>
            </a:r>
            <a:r>
              <a:rPr lang="el-GR" sz="3200" dirty="0"/>
              <a:t>αλλά και τη λειτουργία του. </a:t>
            </a:r>
            <a:endParaRPr lang="el-GR" sz="3200" dirty="0" smtClean="0"/>
          </a:p>
          <a:p>
            <a:pPr marL="0" indent="0">
              <a:buNone/>
            </a:pPr>
            <a:r>
              <a:rPr lang="el-GR" sz="3200" dirty="0" smtClean="0"/>
              <a:t>Για παράδειγμα</a:t>
            </a:r>
            <a:r>
              <a:rPr lang="el-GR" sz="3200" dirty="0"/>
              <a:t>, το πόσο διαθέσιμο είναι το νερό </a:t>
            </a:r>
            <a:r>
              <a:rPr lang="el-GR" sz="3200" dirty="0" smtClean="0"/>
              <a:t>σε ένα </a:t>
            </a:r>
            <a:r>
              <a:rPr lang="el-GR" sz="3200" dirty="0"/>
              <a:t>οικοσύστημα καθορίζει την ποικιλία </a:t>
            </a:r>
            <a:r>
              <a:rPr lang="el-GR" sz="3200" dirty="0" smtClean="0"/>
              <a:t>των οργανισμών </a:t>
            </a:r>
            <a:r>
              <a:rPr lang="el-GR" sz="3200" dirty="0"/>
              <a:t>που ζουν σ’ αυτό αλλά και </a:t>
            </a:r>
            <a:r>
              <a:rPr lang="el-GR" sz="3200" dirty="0" smtClean="0"/>
              <a:t>τις μεταξύ </a:t>
            </a:r>
            <a:r>
              <a:rPr lang="el-GR" sz="3200" dirty="0"/>
              <a:t>τους σχέσεις. Αν, για παράδειγμα, </a:t>
            </a:r>
            <a:r>
              <a:rPr lang="el-GR" sz="3200" dirty="0" smtClean="0"/>
              <a:t>η βροχόπτωση </a:t>
            </a:r>
            <a:r>
              <a:rPr lang="el-GR" sz="3200" dirty="0"/>
              <a:t>σε μια περιοχή είναι </a:t>
            </a:r>
            <a:r>
              <a:rPr lang="el-GR" sz="3200" dirty="0" smtClean="0"/>
              <a:t>μεγάλη, ευνοείται </a:t>
            </a:r>
            <a:r>
              <a:rPr lang="el-GR" sz="3200" dirty="0"/>
              <a:t>η αύξηση του πληθυσμού των </a:t>
            </a:r>
            <a:r>
              <a:rPr lang="el-GR" sz="3200" dirty="0" smtClean="0"/>
              <a:t>διαφορετικών </a:t>
            </a:r>
            <a:r>
              <a:rPr lang="el-GR" sz="3200" dirty="0"/>
              <a:t>φυτικών ειδών και κατ’ </a:t>
            </a:r>
            <a:r>
              <a:rPr lang="el-GR" sz="3200" dirty="0" smtClean="0"/>
              <a:t>επέκταση </a:t>
            </a:r>
            <a:r>
              <a:rPr lang="el-GR" sz="3200" dirty="0"/>
              <a:t>η αύξηση του πληθυσμού των </a:t>
            </a:r>
            <a:r>
              <a:rPr lang="el-GR" sz="3200" dirty="0" smtClean="0"/>
              <a:t>φυτοφάγων </a:t>
            </a:r>
            <a:r>
              <a:rPr lang="el-GR" sz="3200" dirty="0"/>
              <a:t>ζώων</a:t>
            </a:r>
            <a:r>
              <a:rPr lang="el-G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64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1342</Words>
  <Application>Microsoft Office PowerPoint</Application>
  <PresentationFormat>Custom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ΑΝΘΡΩΠΟΣ ΚΑΙ ΠΕΡΙΒΑΛΛΟΝ</vt:lpstr>
      <vt:lpstr>PowerPoint Presentation</vt:lpstr>
      <vt:lpstr>Η ΕΝΝΟΙΑ ΤΟΥ ΟΙΚΟΣΥΣΤΗΜΑΤΟΣ</vt:lpstr>
      <vt:lpstr>Παραγωγοί</vt:lpstr>
      <vt:lpstr>Ετερότροφοι οργανισμοί</vt:lpstr>
      <vt:lpstr>Αποικοδομητές</vt:lpstr>
      <vt:lpstr>PowerPoint Presentation</vt:lpstr>
      <vt:lpstr>Σημαντικοί όροι της οικολογίας</vt:lpstr>
      <vt:lpstr>Αβιοτικοί παράγοντες   </vt:lpstr>
      <vt:lpstr>Η ενέργεια</vt:lpstr>
      <vt:lpstr>PowerPoint Presentation</vt:lpstr>
      <vt:lpstr>Χαρακτηριστικά οικοσυστημάτων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ΟΜΟΙΟΣΤΑΣΗ</dc:title>
  <dc:creator>Mikis</dc:creator>
  <cp:lastModifiedBy>MIKIS HADJINEOPHYTOU</cp:lastModifiedBy>
  <cp:revision>224</cp:revision>
  <cp:lastPrinted>2018-03-30T08:22:55Z</cp:lastPrinted>
  <dcterms:created xsi:type="dcterms:W3CDTF">2017-08-22T21:19:01Z</dcterms:created>
  <dcterms:modified xsi:type="dcterms:W3CDTF">2018-03-30T08:23:15Z</dcterms:modified>
</cp:coreProperties>
</file>