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1" r:id="rId9"/>
    <p:sldId id="263" r:id="rId10"/>
    <p:sldId id="264" r:id="rId11"/>
    <p:sldId id="282" r:id="rId12"/>
    <p:sldId id="270" r:id="rId13"/>
    <p:sldId id="265" r:id="rId14"/>
    <p:sldId id="266" r:id="rId15"/>
    <p:sldId id="267" r:id="rId16"/>
    <p:sldId id="268" r:id="rId17"/>
    <p:sldId id="269" r:id="rId18"/>
    <p:sldId id="283" r:id="rId19"/>
    <p:sldId id="271" r:id="rId20"/>
    <p:sldId id="272" r:id="rId21"/>
    <p:sldId id="273" r:id="rId22"/>
    <p:sldId id="274" r:id="rId23"/>
    <p:sldId id="275" r:id="rId24"/>
    <p:sldId id="276" r:id="rId25"/>
    <p:sldId id="277" r:id="rId26"/>
    <p:sldId id="278" r:id="rId27"/>
    <p:sldId id="279" r:id="rId28"/>
    <p:sldId id="284"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EEAD9-D1A0-4DF5-9A8B-D01886EDD11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2CDC4FA6-263C-4708-A895-7F29A725A993}">
      <dgm:prSet phldrT="[Κείμενο]" custT="1"/>
      <dgm:spPr/>
      <dgm:t>
        <a:bodyPr/>
        <a:lstStyle/>
        <a:p>
          <a:r>
            <a:rPr lang="el-GR" sz="2400" dirty="0" smtClean="0"/>
            <a:t>Η ομοιόσταση μπορεί να διαταραχθεί από…</a:t>
          </a:r>
          <a:endParaRPr lang="el-GR" sz="2400" dirty="0"/>
        </a:p>
      </dgm:t>
    </dgm:pt>
    <dgm:pt modelId="{8C50863C-8F95-4A66-AD17-F82D0EE466E8}" type="parTrans" cxnId="{35CB82EC-88EE-427E-B517-CD6ED094A60A}">
      <dgm:prSet/>
      <dgm:spPr/>
      <dgm:t>
        <a:bodyPr/>
        <a:lstStyle/>
        <a:p>
          <a:endParaRPr lang="el-GR"/>
        </a:p>
      </dgm:t>
    </dgm:pt>
    <dgm:pt modelId="{23C43A4D-E670-42DC-9182-A70503B63162}" type="sibTrans" cxnId="{35CB82EC-88EE-427E-B517-CD6ED094A60A}">
      <dgm:prSet/>
      <dgm:spPr/>
      <dgm:t>
        <a:bodyPr/>
        <a:lstStyle/>
        <a:p>
          <a:endParaRPr lang="el-GR"/>
        </a:p>
      </dgm:t>
    </dgm:pt>
    <dgm:pt modelId="{63A26037-D2C7-42FE-83BD-88A7228675AA}">
      <dgm:prSet phldrT="[Κείμενο]" custT="1"/>
      <dgm:spPr/>
      <dgm:t>
        <a:bodyPr/>
        <a:lstStyle/>
        <a:p>
          <a:r>
            <a:rPr lang="el-GR" sz="2500" dirty="0" smtClean="0"/>
            <a:t>Ερεθίσματα</a:t>
          </a:r>
          <a:r>
            <a:rPr lang="el-GR" sz="2500" baseline="0" dirty="0" smtClean="0"/>
            <a:t> εξωτερικού περιβάλλοντος</a:t>
          </a:r>
          <a:endParaRPr lang="el-GR" sz="2500" dirty="0"/>
        </a:p>
      </dgm:t>
    </dgm:pt>
    <dgm:pt modelId="{0D129749-EB73-467E-AB72-37F3ED0EB492}" type="parTrans" cxnId="{30F6CE39-1A1B-41C0-AA5C-7C3D90ED9289}">
      <dgm:prSet/>
      <dgm:spPr/>
      <dgm:t>
        <a:bodyPr/>
        <a:lstStyle/>
        <a:p>
          <a:endParaRPr lang="el-GR"/>
        </a:p>
      </dgm:t>
    </dgm:pt>
    <dgm:pt modelId="{5E88C90F-3ECE-4CC2-AB51-966515C56878}" type="sibTrans" cxnId="{30F6CE39-1A1B-41C0-AA5C-7C3D90ED9289}">
      <dgm:prSet/>
      <dgm:spPr/>
      <dgm:t>
        <a:bodyPr/>
        <a:lstStyle/>
        <a:p>
          <a:endParaRPr lang="el-GR"/>
        </a:p>
      </dgm:t>
    </dgm:pt>
    <dgm:pt modelId="{E794FFE6-D21E-4745-8B2C-C9FA2F60D156}">
      <dgm:prSet phldrT="[Κείμενο]"/>
      <dgm:spPr/>
      <dgm:t>
        <a:bodyPr/>
        <a:lstStyle/>
        <a:p>
          <a:r>
            <a:rPr lang="el-GR" dirty="0" smtClean="0"/>
            <a:t>Αλλαγή θερμοκρασίας</a:t>
          </a:r>
          <a:endParaRPr lang="el-GR" dirty="0"/>
        </a:p>
      </dgm:t>
    </dgm:pt>
    <dgm:pt modelId="{39DD3D68-11CE-411F-9077-5E7723AC82E8}" type="parTrans" cxnId="{5D45A3AE-6F7A-4BBA-A209-A504AB7FF7A5}">
      <dgm:prSet/>
      <dgm:spPr/>
      <dgm:t>
        <a:bodyPr/>
        <a:lstStyle/>
        <a:p>
          <a:endParaRPr lang="el-GR"/>
        </a:p>
      </dgm:t>
    </dgm:pt>
    <dgm:pt modelId="{4ED0C944-A938-42E8-8631-71371DAFA9FF}" type="sibTrans" cxnId="{5D45A3AE-6F7A-4BBA-A209-A504AB7FF7A5}">
      <dgm:prSet/>
      <dgm:spPr/>
      <dgm:t>
        <a:bodyPr/>
        <a:lstStyle/>
        <a:p>
          <a:endParaRPr lang="el-GR"/>
        </a:p>
      </dgm:t>
    </dgm:pt>
    <dgm:pt modelId="{F3EBF9D9-1532-48B8-85DF-20D0A6276700}">
      <dgm:prSet phldrT="[Κείμενο]"/>
      <dgm:spPr/>
      <dgm:t>
        <a:bodyPr/>
        <a:lstStyle/>
        <a:p>
          <a:r>
            <a:rPr lang="el-GR" dirty="0" smtClean="0"/>
            <a:t>Έλλειψη οξυγόνου</a:t>
          </a:r>
          <a:endParaRPr lang="el-GR" dirty="0"/>
        </a:p>
      </dgm:t>
    </dgm:pt>
    <dgm:pt modelId="{264A193B-D082-41C9-A333-988C6F186E86}" type="parTrans" cxnId="{20EF260A-24D2-4DFA-8AE6-224E588FA25A}">
      <dgm:prSet/>
      <dgm:spPr/>
      <dgm:t>
        <a:bodyPr/>
        <a:lstStyle/>
        <a:p>
          <a:endParaRPr lang="el-GR"/>
        </a:p>
      </dgm:t>
    </dgm:pt>
    <dgm:pt modelId="{0A877C49-3D49-4D2A-BBC5-B6D82887A7D8}" type="sibTrans" cxnId="{20EF260A-24D2-4DFA-8AE6-224E588FA25A}">
      <dgm:prSet/>
      <dgm:spPr/>
      <dgm:t>
        <a:bodyPr/>
        <a:lstStyle/>
        <a:p>
          <a:endParaRPr lang="el-GR"/>
        </a:p>
      </dgm:t>
    </dgm:pt>
    <dgm:pt modelId="{8BF793AD-891C-4171-9766-C453197DD2AF}">
      <dgm:prSet phldrT="[Κείμενο]"/>
      <dgm:spPr/>
      <dgm:t>
        <a:bodyPr/>
        <a:lstStyle/>
        <a:p>
          <a:r>
            <a:rPr lang="el-GR" dirty="0" smtClean="0"/>
            <a:t>Αλλαγή πίεσης αίματος</a:t>
          </a:r>
          <a:endParaRPr lang="el-GR" dirty="0"/>
        </a:p>
      </dgm:t>
    </dgm:pt>
    <dgm:pt modelId="{84E03FE2-AA09-413D-B001-0E785FECE46A}" type="parTrans" cxnId="{4DBA803E-397A-49F1-8E62-D255E61E8309}">
      <dgm:prSet/>
      <dgm:spPr/>
      <dgm:t>
        <a:bodyPr/>
        <a:lstStyle/>
        <a:p>
          <a:endParaRPr lang="el-GR"/>
        </a:p>
      </dgm:t>
    </dgm:pt>
    <dgm:pt modelId="{2A62F8E3-8D5C-4862-8DE2-6D513F01EF3F}" type="sibTrans" cxnId="{4DBA803E-397A-49F1-8E62-D255E61E8309}">
      <dgm:prSet/>
      <dgm:spPr/>
      <dgm:t>
        <a:bodyPr/>
        <a:lstStyle/>
        <a:p>
          <a:endParaRPr lang="el-GR"/>
        </a:p>
      </dgm:t>
    </dgm:pt>
    <dgm:pt modelId="{134D8044-AB9F-4120-A873-F3F9FE669600}">
      <dgm:prSet phldrT="[Κείμενο]" custT="1"/>
      <dgm:spPr/>
      <dgm:t>
        <a:bodyPr/>
        <a:lstStyle/>
        <a:p>
          <a:r>
            <a:rPr lang="el-GR" sz="2400" dirty="0" smtClean="0"/>
            <a:t>Ερεθίσματα</a:t>
          </a:r>
          <a:r>
            <a:rPr lang="el-GR" sz="2400" baseline="0" dirty="0" smtClean="0"/>
            <a:t> εσωτερικού περιβάλλοντος</a:t>
          </a:r>
          <a:endParaRPr lang="el-GR" sz="2400" dirty="0"/>
        </a:p>
      </dgm:t>
    </dgm:pt>
    <dgm:pt modelId="{952E1DAD-FACB-4325-AE5B-BB9D17CA0182}" type="sibTrans" cxnId="{23D19042-A159-4CC1-9911-8A6296D8BDE5}">
      <dgm:prSet/>
      <dgm:spPr/>
      <dgm:t>
        <a:bodyPr/>
        <a:lstStyle/>
        <a:p>
          <a:endParaRPr lang="el-GR"/>
        </a:p>
      </dgm:t>
    </dgm:pt>
    <dgm:pt modelId="{3B19716B-5F45-4A7C-8BC3-E4082168E0D5}" type="parTrans" cxnId="{23D19042-A159-4CC1-9911-8A6296D8BDE5}">
      <dgm:prSet/>
      <dgm:spPr/>
      <dgm:t>
        <a:bodyPr/>
        <a:lstStyle/>
        <a:p>
          <a:endParaRPr lang="el-GR"/>
        </a:p>
      </dgm:t>
    </dgm:pt>
    <dgm:pt modelId="{080DA2C5-5CA9-4153-9755-47FE2DB449C0}">
      <dgm:prSet/>
      <dgm:spPr/>
      <dgm:t>
        <a:bodyPr/>
        <a:lstStyle/>
        <a:p>
          <a:r>
            <a:rPr lang="el-GR" dirty="0" smtClean="0"/>
            <a:t>Ύπαρξη ασθένειας</a:t>
          </a:r>
          <a:endParaRPr lang="el-GR" dirty="0"/>
        </a:p>
      </dgm:t>
    </dgm:pt>
    <dgm:pt modelId="{89AB422F-0C25-46DA-A0C0-7E3B219F3749}" type="parTrans" cxnId="{C3927CD1-D0A2-4BC6-A95F-0F565E2CC1FA}">
      <dgm:prSet/>
      <dgm:spPr/>
      <dgm:t>
        <a:bodyPr/>
        <a:lstStyle/>
        <a:p>
          <a:endParaRPr lang="en-US"/>
        </a:p>
      </dgm:t>
    </dgm:pt>
    <dgm:pt modelId="{03D52125-BCC6-4D7F-8B2E-E4BFA0A6300B}" type="sibTrans" cxnId="{C3927CD1-D0A2-4BC6-A95F-0F565E2CC1FA}">
      <dgm:prSet/>
      <dgm:spPr/>
      <dgm:t>
        <a:bodyPr/>
        <a:lstStyle/>
        <a:p>
          <a:endParaRPr lang="en-US"/>
        </a:p>
      </dgm:t>
    </dgm:pt>
    <dgm:pt modelId="{AF713BDF-38F2-4CC4-AE28-D15B1C746C00}" type="pres">
      <dgm:prSet presAssocID="{4CDEEAD9-D1A0-4DF5-9A8B-D01886EDD117}" presName="hierChild1" presStyleCnt="0">
        <dgm:presLayoutVars>
          <dgm:chPref val="1"/>
          <dgm:dir/>
          <dgm:animOne val="branch"/>
          <dgm:animLvl val="lvl"/>
          <dgm:resizeHandles/>
        </dgm:presLayoutVars>
      </dgm:prSet>
      <dgm:spPr/>
      <dgm:t>
        <a:bodyPr/>
        <a:lstStyle/>
        <a:p>
          <a:endParaRPr lang="el-GR"/>
        </a:p>
      </dgm:t>
    </dgm:pt>
    <dgm:pt modelId="{917EA02C-B6FB-4C71-839A-5D017C5F831C}" type="pres">
      <dgm:prSet presAssocID="{2CDC4FA6-263C-4708-A895-7F29A725A993}" presName="hierRoot1" presStyleCnt="0"/>
      <dgm:spPr/>
    </dgm:pt>
    <dgm:pt modelId="{CD3C7D5D-82D1-46D2-9704-835D74FFE894}" type="pres">
      <dgm:prSet presAssocID="{2CDC4FA6-263C-4708-A895-7F29A725A993}" presName="composite" presStyleCnt="0"/>
      <dgm:spPr/>
    </dgm:pt>
    <dgm:pt modelId="{7DC95816-A246-4314-876E-913838FAD663}" type="pres">
      <dgm:prSet presAssocID="{2CDC4FA6-263C-4708-A895-7F29A725A993}" presName="background" presStyleLbl="node0" presStyleIdx="0" presStyleCnt="1"/>
      <dgm:spPr/>
    </dgm:pt>
    <dgm:pt modelId="{0329E432-83E4-473E-A8D1-026BC04E3D5F}" type="pres">
      <dgm:prSet presAssocID="{2CDC4FA6-263C-4708-A895-7F29A725A993}" presName="text" presStyleLbl="fgAcc0" presStyleIdx="0" presStyleCnt="1" custScaleX="264632" custScaleY="169119" custLinFactNeighborX="0" custLinFactNeighborY="0">
        <dgm:presLayoutVars>
          <dgm:chPref val="3"/>
        </dgm:presLayoutVars>
      </dgm:prSet>
      <dgm:spPr/>
      <dgm:t>
        <a:bodyPr/>
        <a:lstStyle/>
        <a:p>
          <a:endParaRPr lang="el-GR"/>
        </a:p>
      </dgm:t>
    </dgm:pt>
    <dgm:pt modelId="{166CA784-828C-453E-9B16-8C73CEE62594}" type="pres">
      <dgm:prSet presAssocID="{2CDC4FA6-263C-4708-A895-7F29A725A993}" presName="hierChild2" presStyleCnt="0"/>
      <dgm:spPr/>
    </dgm:pt>
    <dgm:pt modelId="{7991F332-6025-45EB-81DE-30471900BD37}" type="pres">
      <dgm:prSet presAssocID="{0D129749-EB73-467E-AB72-37F3ED0EB492}" presName="Name10" presStyleLbl="parChTrans1D2" presStyleIdx="0" presStyleCnt="2"/>
      <dgm:spPr/>
      <dgm:t>
        <a:bodyPr/>
        <a:lstStyle/>
        <a:p>
          <a:endParaRPr lang="el-GR"/>
        </a:p>
      </dgm:t>
    </dgm:pt>
    <dgm:pt modelId="{443B56F7-5ACE-49F3-BF62-8032C3E7B266}" type="pres">
      <dgm:prSet presAssocID="{63A26037-D2C7-42FE-83BD-88A7228675AA}" presName="hierRoot2" presStyleCnt="0"/>
      <dgm:spPr/>
    </dgm:pt>
    <dgm:pt modelId="{ACB8E25B-9B2D-4964-B768-03A71028E8E9}" type="pres">
      <dgm:prSet presAssocID="{63A26037-D2C7-42FE-83BD-88A7228675AA}" presName="composite2" presStyleCnt="0"/>
      <dgm:spPr/>
    </dgm:pt>
    <dgm:pt modelId="{CC0B7EA3-EC1F-4925-808E-8C7B560744F3}" type="pres">
      <dgm:prSet presAssocID="{63A26037-D2C7-42FE-83BD-88A7228675AA}" presName="background2" presStyleLbl="node2" presStyleIdx="0" presStyleCnt="2"/>
      <dgm:spPr/>
    </dgm:pt>
    <dgm:pt modelId="{1A99E135-A978-46D8-92FB-82D504C222AD}" type="pres">
      <dgm:prSet presAssocID="{63A26037-D2C7-42FE-83BD-88A7228675AA}" presName="text2" presStyleLbl="fgAcc2" presStyleIdx="0" presStyleCnt="2" custScaleX="210763">
        <dgm:presLayoutVars>
          <dgm:chPref val="3"/>
        </dgm:presLayoutVars>
      </dgm:prSet>
      <dgm:spPr/>
      <dgm:t>
        <a:bodyPr/>
        <a:lstStyle/>
        <a:p>
          <a:endParaRPr lang="el-GR"/>
        </a:p>
      </dgm:t>
    </dgm:pt>
    <dgm:pt modelId="{4529AFAA-0953-41D4-8ACF-3A1411CBC3D2}" type="pres">
      <dgm:prSet presAssocID="{63A26037-D2C7-42FE-83BD-88A7228675AA}" presName="hierChild3" presStyleCnt="0"/>
      <dgm:spPr/>
    </dgm:pt>
    <dgm:pt modelId="{AD3BE75F-B009-49A8-BA45-423B0402AA24}" type="pres">
      <dgm:prSet presAssocID="{39DD3D68-11CE-411F-9077-5E7723AC82E8}" presName="Name17" presStyleLbl="parChTrans1D3" presStyleIdx="0" presStyleCnt="4"/>
      <dgm:spPr/>
      <dgm:t>
        <a:bodyPr/>
        <a:lstStyle/>
        <a:p>
          <a:endParaRPr lang="el-GR"/>
        </a:p>
      </dgm:t>
    </dgm:pt>
    <dgm:pt modelId="{13E57690-C822-43C9-B0BC-3BD76DFB1158}" type="pres">
      <dgm:prSet presAssocID="{E794FFE6-D21E-4745-8B2C-C9FA2F60D156}" presName="hierRoot3" presStyleCnt="0"/>
      <dgm:spPr/>
    </dgm:pt>
    <dgm:pt modelId="{89507D7B-1747-431C-98AB-91D71432931C}" type="pres">
      <dgm:prSet presAssocID="{E794FFE6-D21E-4745-8B2C-C9FA2F60D156}" presName="composite3" presStyleCnt="0"/>
      <dgm:spPr/>
    </dgm:pt>
    <dgm:pt modelId="{4E19FDBA-9296-4132-828D-CC02198CE692}" type="pres">
      <dgm:prSet presAssocID="{E794FFE6-D21E-4745-8B2C-C9FA2F60D156}" presName="background3" presStyleLbl="node3" presStyleIdx="0" presStyleCnt="4"/>
      <dgm:spPr/>
    </dgm:pt>
    <dgm:pt modelId="{E2037EB5-518B-4007-BAE4-CECF11A62ECC}" type="pres">
      <dgm:prSet presAssocID="{E794FFE6-D21E-4745-8B2C-C9FA2F60D156}" presName="text3" presStyleLbl="fgAcc3" presStyleIdx="0" presStyleCnt="4">
        <dgm:presLayoutVars>
          <dgm:chPref val="3"/>
        </dgm:presLayoutVars>
      </dgm:prSet>
      <dgm:spPr/>
      <dgm:t>
        <a:bodyPr/>
        <a:lstStyle/>
        <a:p>
          <a:endParaRPr lang="el-GR"/>
        </a:p>
      </dgm:t>
    </dgm:pt>
    <dgm:pt modelId="{198AAE19-9C20-4A52-B1FD-6FA91C6225C9}" type="pres">
      <dgm:prSet presAssocID="{E794FFE6-D21E-4745-8B2C-C9FA2F60D156}" presName="hierChild4" presStyleCnt="0"/>
      <dgm:spPr/>
    </dgm:pt>
    <dgm:pt modelId="{F4D8EB3C-4D2B-4EDF-90DD-BD5A39BF8153}" type="pres">
      <dgm:prSet presAssocID="{264A193B-D082-41C9-A333-988C6F186E86}" presName="Name17" presStyleLbl="parChTrans1D3" presStyleIdx="1" presStyleCnt="4"/>
      <dgm:spPr/>
      <dgm:t>
        <a:bodyPr/>
        <a:lstStyle/>
        <a:p>
          <a:endParaRPr lang="el-GR"/>
        </a:p>
      </dgm:t>
    </dgm:pt>
    <dgm:pt modelId="{92AC6590-1E96-438D-A7EC-04E04440A5C7}" type="pres">
      <dgm:prSet presAssocID="{F3EBF9D9-1532-48B8-85DF-20D0A6276700}" presName="hierRoot3" presStyleCnt="0"/>
      <dgm:spPr/>
    </dgm:pt>
    <dgm:pt modelId="{562F8E72-8169-4583-A31E-A0BB501593EE}" type="pres">
      <dgm:prSet presAssocID="{F3EBF9D9-1532-48B8-85DF-20D0A6276700}" presName="composite3" presStyleCnt="0"/>
      <dgm:spPr/>
    </dgm:pt>
    <dgm:pt modelId="{76BBDAA6-0CBF-4756-BBAA-158248424EAD}" type="pres">
      <dgm:prSet presAssocID="{F3EBF9D9-1532-48B8-85DF-20D0A6276700}" presName="background3" presStyleLbl="node3" presStyleIdx="1" presStyleCnt="4"/>
      <dgm:spPr/>
    </dgm:pt>
    <dgm:pt modelId="{94A2EE8E-5957-4FD7-B1A0-2CF5DC32832D}" type="pres">
      <dgm:prSet presAssocID="{F3EBF9D9-1532-48B8-85DF-20D0A6276700}" presName="text3" presStyleLbl="fgAcc3" presStyleIdx="1" presStyleCnt="4">
        <dgm:presLayoutVars>
          <dgm:chPref val="3"/>
        </dgm:presLayoutVars>
      </dgm:prSet>
      <dgm:spPr/>
      <dgm:t>
        <a:bodyPr/>
        <a:lstStyle/>
        <a:p>
          <a:endParaRPr lang="el-GR"/>
        </a:p>
      </dgm:t>
    </dgm:pt>
    <dgm:pt modelId="{CFAFB5B7-5EEE-462C-A2C6-447687110327}" type="pres">
      <dgm:prSet presAssocID="{F3EBF9D9-1532-48B8-85DF-20D0A6276700}" presName="hierChild4" presStyleCnt="0"/>
      <dgm:spPr/>
    </dgm:pt>
    <dgm:pt modelId="{6A5E25DD-FDB5-411C-9D0D-9ECAF38D756A}" type="pres">
      <dgm:prSet presAssocID="{3B19716B-5F45-4A7C-8BC3-E4082168E0D5}" presName="Name10" presStyleLbl="parChTrans1D2" presStyleIdx="1" presStyleCnt="2"/>
      <dgm:spPr/>
      <dgm:t>
        <a:bodyPr/>
        <a:lstStyle/>
        <a:p>
          <a:endParaRPr lang="el-GR"/>
        </a:p>
      </dgm:t>
    </dgm:pt>
    <dgm:pt modelId="{0F233C6E-8A88-498A-B338-9B452FC7192C}" type="pres">
      <dgm:prSet presAssocID="{134D8044-AB9F-4120-A873-F3F9FE669600}" presName="hierRoot2" presStyleCnt="0"/>
      <dgm:spPr/>
    </dgm:pt>
    <dgm:pt modelId="{3D171118-9F78-4467-96E4-375AB8EE721B}" type="pres">
      <dgm:prSet presAssocID="{134D8044-AB9F-4120-A873-F3F9FE669600}" presName="composite2" presStyleCnt="0"/>
      <dgm:spPr/>
    </dgm:pt>
    <dgm:pt modelId="{06B8DC52-FF2C-48E4-BF34-AF3DBD87DB3A}" type="pres">
      <dgm:prSet presAssocID="{134D8044-AB9F-4120-A873-F3F9FE669600}" presName="background2" presStyleLbl="node2" presStyleIdx="1" presStyleCnt="2"/>
      <dgm:spPr/>
    </dgm:pt>
    <dgm:pt modelId="{77938E8C-515C-4652-9674-6FF145B1EF62}" type="pres">
      <dgm:prSet presAssocID="{134D8044-AB9F-4120-A873-F3F9FE669600}" presName="text2" presStyleLbl="fgAcc2" presStyleIdx="1" presStyleCnt="2" custScaleX="208560">
        <dgm:presLayoutVars>
          <dgm:chPref val="3"/>
        </dgm:presLayoutVars>
      </dgm:prSet>
      <dgm:spPr/>
      <dgm:t>
        <a:bodyPr/>
        <a:lstStyle/>
        <a:p>
          <a:endParaRPr lang="el-GR"/>
        </a:p>
      </dgm:t>
    </dgm:pt>
    <dgm:pt modelId="{C3875194-A008-40EB-9355-CCE2479A2905}" type="pres">
      <dgm:prSet presAssocID="{134D8044-AB9F-4120-A873-F3F9FE669600}" presName="hierChild3" presStyleCnt="0"/>
      <dgm:spPr/>
    </dgm:pt>
    <dgm:pt modelId="{103CF19A-EF61-4D3E-AA25-2C46FC399CDC}" type="pres">
      <dgm:prSet presAssocID="{84E03FE2-AA09-413D-B001-0E785FECE46A}" presName="Name17" presStyleLbl="parChTrans1D3" presStyleIdx="2" presStyleCnt="4"/>
      <dgm:spPr/>
      <dgm:t>
        <a:bodyPr/>
        <a:lstStyle/>
        <a:p>
          <a:endParaRPr lang="el-GR"/>
        </a:p>
      </dgm:t>
    </dgm:pt>
    <dgm:pt modelId="{FCE570C7-2EF4-4663-8C3F-8C3C940237E6}" type="pres">
      <dgm:prSet presAssocID="{8BF793AD-891C-4171-9766-C453197DD2AF}" presName="hierRoot3" presStyleCnt="0"/>
      <dgm:spPr/>
    </dgm:pt>
    <dgm:pt modelId="{88538100-5FE1-461D-84C8-5CC6D870467F}" type="pres">
      <dgm:prSet presAssocID="{8BF793AD-891C-4171-9766-C453197DD2AF}" presName="composite3" presStyleCnt="0"/>
      <dgm:spPr/>
    </dgm:pt>
    <dgm:pt modelId="{67D4A994-2898-451B-A78D-F737352E4A16}" type="pres">
      <dgm:prSet presAssocID="{8BF793AD-891C-4171-9766-C453197DD2AF}" presName="background3" presStyleLbl="node3" presStyleIdx="2" presStyleCnt="4"/>
      <dgm:spPr/>
    </dgm:pt>
    <dgm:pt modelId="{F939BF0D-4CF0-4F2E-B63D-7EA1324A305C}" type="pres">
      <dgm:prSet presAssocID="{8BF793AD-891C-4171-9766-C453197DD2AF}" presName="text3" presStyleLbl="fgAcc3" presStyleIdx="2" presStyleCnt="4" custScaleX="134281">
        <dgm:presLayoutVars>
          <dgm:chPref val="3"/>
        </dgm:presLayoutVars>
      </dgm:prSet>
      <dgm:spPr/>
      <dgm:t>
        <a:bodyPr/>
        <a:lstStyle/>
        <a:p>
          <a:endParaRPr lang="el-GR"/>
        </a:p>
      </dgm:t>
    </dgm:pt>
    <dgm:pt modelId="{411301A7-4EF5-43A6-802D-CF76B8414A3F}" type="pres">
      <dgm:prSet presAssocID="{8BF793AD-891C-4171-9766-C453197DD2AF}" presName="hierChild4" presStyleCnt="0"/>
      <dgm:spPr/>
    </dgm:pt>
    <dgm:pt modelId="{8A0EDD5E-8336-4229-9998-AD8983270C65}" type="pres">
      <dgm:prSet presAssocID="{89AB422F-0C25-46DA-A0C0-7E3B219F3749}" presName="Name17" presStyleLbl="parChTrans1D3" presStyleIdx="3" presStyleCnt="4"/>
      <dgm:spPr/>
      <dgm:t>
        <a:bodyPr/>
        <a:lstStyle/>
        <a:p>
          <a:endParaRPr lang="en-GB"/>
        </a:p>
      </dgm:t>
    </dgm:pt>
    <dgm:pt modelId="{0DB0C70E-CADA-4BF3-AC97-34F63D8CE8B3}" type="pres">
      <dgm:prSet presAssocID="{080DA2C5-5CA9-4153-9755-47FE2DB449C0}" presName="hierRoot3" presStyleCnt="0"/>
      <dgm:spPr/>
    </dgm:pt>
    <dgm:pt modelId="{C48E874A-7A6C-4E47-94E1-21067D267779}" type="pres">
      <dgm:prSet presAssocID="{080DA2C5-5CA9-4153-9755-47FE2DB449C0}" presName="composite3" presStyleCnt="0"/>
      <dgm:spPr/>
    </dgm:pt>
    <dgm:pt modelId="{E49EE7DF-47BF-42AB-9CB6-E66E6B6C07E8}" type="pres">
      <dgm:prSet presAssocID="{080DA2C5-5CA9-4153-9755-47FE2DB449C0}" presName="background3" presStyleLbl="node3" presStyleIdx="3" presStyleCnt="4"/>
      <dgm:spPr/>
    </dgm:pt>
    <dgm:pt modelId="{0A0DD17E-857F-4830-81D3-16F470948AB9}" type="pres">
      <dgm:prSet presAssocID="{080DA2C5-5CA9-4153-9755-47FE2DB449C0}" presName="text3" presStyleLbl="fgAcc3" presStyleIdx="3" presStyleCnt="4">
        <dgm:presLayoutVars>
          <dgm:chPref val="3"/>
        </dgm:presLayoutVars>
      </dgm:prSet>
      <dgm:spPr/>
      <dgm:t>
        <a:bodyPr/>
        <a:lstStyle/>
        <a:p>
          <a:endParaRPr lang="el-GR"/>
        </a:p>
      </dgm:t>
    </dgm:pt>
    <dgm:pt modelId="{0C841AC2-378E-4F90-B915-5AC58F6C88A0}" type="pres">
      <dgm:prSet presAssocID="{080DA2C5-5CA9-4153-9755-47FE2DB449C0}" presName="hierChild4" presStyleCnt="0"/>
      <dgm:spPr/>
    </dgm:pt>
  </dgm:ptLst>
  <dgm:cxnLst>
    <dgm:cxn modelId="{9ACA6025-4466-46E7-A418-9936AA10A740}" type="presOf" srcId="{4CDEEAD9-D1A0-4DF5-9A8B-D01886EDD117}" destId="{AF713BDF-38F2-4CC4-AE28-D15B1C746C00}" srcOrd="0" destOrd="0" presId="urn:microsoft.com/office/officeart/2005/8/layout/hierarchy1"/>
    <dgm:cxn modelId="{8BE67CBC-A9E2-4918-A74F-40005EB843FC}" type="presOf" srcId="{134D8044-AB9F-4120-A873-F3F9FE669600}" destId="{77938E8C-515C-4652-9674-6FF145B1EF62}" srcOrd="0" destOrd="0" presId="urn:microsoft.com/office/officeart/2005/8/layout/hierarchy1"/>
    <dgm:cxn modelId="{743D9BC9-DE99-4953-8878-B5BBC0C3FE24}" type="presOf" srcId="{2CDC4FA6-263C-4708-A895-7F29A725A993}" destId="{0329E432-83E4-473E-A8D1-026BC04E3D5F}" srcOrd="0" destOrd="0" presId="urn:microsoft.com/office/officeart/2005/8/layout/hierarchy1"/>
    <dgm:cxn modelId="{68D06B23-7CDB-46C0-81DA-E9E62952D9F4}" type="presOf" srcId="{3B19716B-5F45-4A7C-8BC3-E4082168E0D5}" destId="{6A5E25DD-FDB5-411C-9D0D-9ECAF38D756A}" srcOrd="0" destOrd="0" presId="urn:microsoft.com/office/officeart/2005/8/layout/hierarchy1"/>
    <dgm:cxn modelId="{5D45A3AE-6F7A-4BBA-A209-A504AB7FF7A5}" srcId="{63A26037-D2C7-42FE-83BD-88A7228675AA}" destId="{E794FFE6-D21E-4745-8B2C-C9FA2F60D156}" srcOrd="0" destOrd="0" parTransId="{39DD3D68-11CE-411F-9077-5E7723AC82E8}" sibTransId="{4ED0C944-A938-42E8-8631-71371DAFA9FF}"/>
    <dgm:cxn modelId="{4DBA803E-397A-49F1-8E62-D255E61E8309}" srcId="{134D8044-AB9F-4120-A873-F3F9FE669600}" destId="{8BF793AD-891C-4171-9766-C453197DD2AF}" srcOrd="0" destOrd="0" parTransId="{84E03FE2-AA09-413D-B001-0E785FECE46A}" sibTransId="{2A62F8E3-8D5C-4862-8DE2-6D513F01EF3F}"/>
    <dgm:cxn modelId="{E33FFE57-D773-4276-A68E-D73159EFAC7B}" type="presOf" srcId="{8BF793AD-891C-4171-9766-C453197DD2AF}" destId="{F939BF0D-4CF0-4F2E-B63D-7EA1324A305C}" srcOrd="0" destOrd="0" presId="urn:microsoft.com/office/officeart/2005/8/layout/hierarchy1"/>
    <dgm:cxn modelId="{30F6CE39-1A1B-41C0-AA5C-7C3D90ED9289}" srcId="{2CDC4FA6-263C-4708-A895-7F29A725A993}" destId="{63A26037-D2C7-42FE-83BD-88A7228675AA}" srcOrd="0" destOrd="0" parTransId="{0D129749-EB73-467E-AB72-37F3ED0EB492}" sibTransId="{5E88C90F-3ECE-4CC2-AB51-966515C56878}"/>
    <dgm:cxn modelId="{A49A85E3-F037-4FA4-AA3E-1DA7350B5630}" type="presOf" srcId="{080DA2C5-5CA9-4153-9755-47FE2DB449C0}" destId="{0A0DD17E-857F-4830-81D3-16F470948AB9}" srcOrd="0" destOrd="0" presId="urn:microsoft.com/office/officeart/2005/8/layout/hierarchy1"/>
    <dgm:cxn modelId="{A2E60F50-4197-4B81-86A7-5DC9DFBF7D4A}" type="presOf" srcId="{39DD3D68-11CE-411F-9077-5E7723AC82E8}" destId="{AD3BE75F-B009-49A8-BA45-423B0402AA24}" srcOrd="0" destOrd="0" presId="urn:microsoft.com/office/officeart/2005/8/layout/hierarchy1"/>
    <dgm:cxn modelId="{94880E9D-1333-4288-ADCE-75EC2AC04B3D}" type="presOf" srcId="{0D129749-EB73-467E-AB72-37F3ED0EB492}" destId="{7991F332-6025-45EB-81DE-30471900BD37}" srcOrd="0" destOrd="0" presId="urn:microsoft.com/office/officeart/2005/8/layout/hierarchy1"/>
    <dgm:cxn modelId="{20EF260A-24D2-4DFA-8AE6-224E588FA25A}" srcId="{63A26037-D2C7-42FE-83BD-88A7228675AA}" destId="{F3EBF9D9-1532-48B8-85DF-20D0A6276700}" srcOrd="1" destOrd="0" parTransId="{264A193B-D082-41C9-A333-988C6F186E86}" sibTransId="{0A877C49-3D49-4D2A-BBC5-B6D82887A7D8}"/>
    <dgm:cxn modelId="{4D095E55-3E86-4032-99E4-6F5A6A10CF6B}" type="presOf" srcId="{89AB422F-0C25-46DA-A0C0-7E3B219F3749}" destId="{8A0EDD5E-8336-4229-9998-AD8983270C65}" srcOrd="0" destOrd="0" presId="urn:microsoft.com/office/officeart/2005/8/layout/hierarchy1"/>
    <dgm:cxn modelId="{3AF650E5-25AD-460D-B302-BAE6C2E725F0}" type="presOf" srcId="{E794FFE6-D21E-4745-8B2C-C9FA2F60D156}" destId="{E2037EB5-518B-4007-BAE4-CECF11A62ECC}" srcOrd="0" destOrd="0" presId="urn:microsoft.com/office/officeart/2005/8/layout/hierarchy1"/>
    <dgm:cxn modelId="{6D4929FB-192A-4E40-9AAE-D592905F3FFC}" type="presOf" srcId="{84E03FE2-AA09-413D-B001-0E785FECE46A}" destId="{103CF19A-EF61-4D3E-AA25-2C46FC399CDC}" srcOrd="0" destOrd="0" presId="urn:microsoft.com/office/officeart/2005/8/layout/hierarchy1"/>
    <dgm:cxn modelId="{C3927CD1-D0A2-4BC6-A95F-0F565E2CC1FA}" srcId="{134D8044-AB9F-4120-A873-F3F9FE669600}" destId="{080DA2C5-5CA9-4153-9755-47FE2DB449C0}" srcOrd="1" destOrd="0" parTransId="{89AB422F-0C25-46DA-A0C0-7E3B219F3749}" sibTransId="{03D52125-BCC6-4D7F-8B2E-E4BFA0A6300B}"/>
    <dgm:cxn modelId="{23D19042-A159-4CC1-9911-8A6296D8BDE5}" srcId="{2CDC4FA6-263C-4708-A895-7F29A725A993}" destId="{134D8044-AB9F-4120-A873-F3F9FE669600}" srcOrd="1" destOrd="0" parTransId="{3B19716B-5F45-4A7C-8BC3-E4082168E0D5}" sibTransId="{952E1DAD-FACB-4325-AE5B-BB9D17CA0182}"/>
    <dgm:cxn modelId="{5135798A-6539-421A-A954-E70E629A63C0}" type="presOf" srcId="{264A193B-D082-41C9-A333-988C6F186E86}" destId="{F4D8EB3C-4D2B-4EDF-90DD-BD5A39BF8153}" srcOrd="0" destOrd="0" presId="urn:microsoft.com/office/officeart/2005/8/layout/hierarchy1"/>
    <dgm:cxn modelId="{1B41FD73-7A3F-415B-8C7D-EB7B09EEA89A}" type="presOf" srcId="{63A26037-D2C7-42FE-83BD-88A7228675AA}" destId="{1A99E135-A978-46D8-92FB-82D504C222AD}" srcOrd="0" destOrd="0" presId="urn:microsoft.com/office/officeart/2005/8/layout/hierarchy1"/>
    <dgm:cxn modelId="{EF555137-99F7-4EBE-B566-3FE893E64CF7}" type="presOf" srcId="{F3EBF9D9-1532-48B8-85DF-20D0A6276700}" destId="{94A2EE8E-5957-4FD7-B1A0-2CF5DC32832D}" srcOrd="0" destOrd="0" presId="urn:microsoft.com/office/officeart/2005/8/layout/hierarchy1"/>
    <dgm:cxn modelId="{35CB82EC-88EE-427E-B517-CD6ED094A60A}" srcId="{4CDEEAD9-D1A0-4DF5-9A8B-D01886EDD117}" destId="{2CDC4FA6-263C-4708-A895-7F29A725A993}" srcOrd="0" destOrd="0" parTransId="{8C50863C-8F95-4A66-AD17-F82D0EE466E8}" sibTransId="{23C43A4D-E670-42DC-9182-A70503B63162}"/>
    <dgm:cxn modelId="{8B221AE0-00DD-4431-A16E-7FDC1987A772}" type="presParOf" srcId="{AF713BDF-38F2-4CC4-AE28-D15B1C746C00}" destId="{917EA02C-B6FB-4C71-839A-5D017C5F831C}" srcOrd="0" destOrd="0" presId="urn:microsoft.com/office/officeart/2005/8/layout/hierarchy1"/>
    <dgm:cxn modelId="{0B0AB941-7ED3-416F-AC66-11618B33744B}" type="presParOf" srcId="{917EA02C-B6FB-4C71-839A-5D017C5F831C}" destId="{CD3C7D5D-82D1-46D2-9704-835D74FFE894}" srcOrd="0" destOrd="0" presId="urn:microsoft.com/office/officeart/2005/8/layout/hierarchy1"/>
    <dgm:cxn modelId="{33090052-7B5F-4223-910C-5FEF70F84A2A}" type="presParOf" srcId="{CD3C7D5D-82D1-46D2-9704-835D74FFE894}" destId="{7DC95816-A246-4314-876E-913838FAD663}" srcOrd="0" destOrd="0" presId="urn:microsoft.com/office/officeart/2005/8/layout/hierarchy1"/>
    <dgm:cxn modelId="{71B31F51-B622-405C-9A1C-469D42A3ECB9}" type="presParOf" srcId="{CD3C7D5D-82D1-46D2-9704-835D74FFE894}" destId="{0329E432-83E4-473E-A8D1-026BC04E3D5F}" srcOrd="1" destOrd="0" presId="urn:microsoft.com/office/officeart/2005/8/layout/hierarchy1"/>
    <dgm:cxn modelId="{04DDB892-8558-4B73-B7B0-DB547FB75A0A}" type="presParOf" srcId="{917EA02C-B6FB-4C71-839A-5D017C5F831C}" destId="{166CA784-828C-453E-9B16-8C73CEE62594}" srcOrd="1" destOrd="0" presId="urn:microsoft.com/office/officeart/2005/8/layout/hierarchy1"/>
    <dgm:cxn modelId="{0CBAAD74-7C33-42F8-A3CD-6617C650A013}" type="presParOf" srcId="{166CA784-828C-453E-9B16-8C73CEE62594}" destId="{7991F332-6025-45EB-81DE-30471900BD37}" srcOrd="0" destOrd="0" presId="urn:microsoft.com/office/officeart/2005/8/layout/hierarchy1"/>
    <dgm:cxn modelId="{829A0B12-F34D-49FA-837C-3ADFFB4E6865}" type="presParOf" srcId="{166CA784-828C-453E-9B16-8C73CEE62594}" destId="{443B56F7-5ACE-49F3-BF62-8032C3E7B266}" srcOrd="1" destOrd="0" presId="urn:microsoft.com/office/officeart/2005/8/layout/hierarchy1"/>
    <dgm:cxn modelId="{5264B407-58F1-4778-836D-F4394B86A766}" type="presParOf" srcId="{443B56F7-5ACE-49F3-BF62-8032C3E7B266}" destId="{ACB8E25B-9B2D-4964-B768-03A71028E8E9}" srcOrd="0" destOrd="0" presId="urn:microsoft.com/office/officeart/2005/8/layout/hierarchy1"/>
    <dgm:cxn modelId="{76510073-3CA8-4C95-B5F1-A599154B3B11}" type="presParOf" srcId="{ACB8E25B-9B2D-4964-B768-03A71028E8E9}" destId="{CC0B7EA3-EC1F-4925-808E-8C7B560744F3}" srcOrd="0" destOrd="0" presId="urn:microsoft.com/office/officeart/2005/8/layout/hierarchy1"/>
    <dgm:cxn modelId="{0D54BC51-D405-4D1B-818C-A960AE9EA662}" type="presParOf" srcId="{ACB8E25B-9B2D-4964-B768-03A71028E8E9}" destId="{1A99E135-A978-46D8-92FB-82D504C222AD}" srcOrd="1" destOrd="0" presId="urn:microsoft.com/office/officeart/2005/8/layout/hierarchy1"/>
    <dgm:cxn modelId="{B1E5973A-E09B-4CAF-A79E-2412684C837A}" type="presParOf" srcId="{443B56F7-5ACE-49F3-BF62-8032C3E7B266}" destId="{4529AFAA-0953-41D4-8ACF-3A1411CBC3D2}" srcOrd="1" destOrd="0" presId="urn:microsoft.com/office/officeart/2005/8/layout/hierarchy1"/>
    <dgm:cxn modelId="{696D5327-5085-4665-9CC9-8AED7F85C642}" type="presParOf" srcId="{4529AFAA-0953-41D4-8ACF-3A1411CBC3D2}" destId="{AD3BE75F-B009-49A8-BA45-423B0402AA24}" srcOrd="0" destOrd="0" presId="urn:microsoft.com/office/officeart/2005/8/layout/hierarchy1"/>
    <dgm:cxn modelId="{99EC5D15-F0CD-4EE9-9198-60EDAED3B1EB}" type="presParOf" srcId="{4529AFAA-0953-41D4-8ACF-3A1411CBC3D2}" destId="{13E57690-C822-43C9-B0BC-3BD76DFB1158}" srcOrd="1" destOrd="0" presId="urn:microsoft.com/office/officeart/2005/8/layout/hierarchy1"/>
    <dgm:cxn modelId="{93DA4986-D140-4AA4-95E7-6C6D814ACA69}" type="presParOf" srcId="{13E57690-C822-43C9-B0BC-3BD76DFB1158}" destId="{89507D7B-1747-431C-98AB-91D71432931C}" srcOrd="0" destOrd="0" presId="urn:microsoft.com/office/officeart/2005/8/layout/hierarchy1"/>
    <dgm:cxn modelId="{DE4F81E8-0035-4855-91F6-9DC24332136F}" type="presParOf" srcId="{89507D7B-1747-431C-98AB-91D71432931C}" destId="{4E19FDBA-9296-4132-828D-CC02198CE692}" srcOrd="0" destOrd="0" presId="urn:microsoft.com/office/officeart/2005/8/layout/hierarchy1"/>
    <dgm:cxn modelId="{5E9594C5-D3B9-41E6-8277-FF98A0F84958}" type="presParOf" srcId="{89507D7B-1747-431C-98AB-91D71432931C}" destId="{E2037EB5-518B-4007-BAE4-CECF11A62ECC}" srcOrd="1" destOrd="0" presId="urn:microsoft.com/office/officeart/2005/8/layout/hierarchy1"/>
    <dgm:cxn modelId="{827F3246-8C11-4699-B6C3-7DAE3A0EA76C}" type="presParOf" srcId="{13E57690-C822-43C9-B0BC-3BD76DFB1158}" destId="{198AAE19-9C20-4A52-B1FD-6FA91C6225C9}" srcOrd="1" destOrd="0" presId="urn:microsoft.com/office/officeart/2005/8/layout/hierarchy1"/>
    <dgm:cxn modelId="{0D5166A4-AA37-4009-A095-BDE0EBB2172F}" type="presParOf" srcId="{4529AFAA-0953-41D4-8ACF-3A1411CBC3D2}" destId="{F4D8EB3C-4D2B-4EDF-90DD-BD5A39BF8153}" srcOrd="2" destOrd="0" presId="urn:microsoft.com/office/officeart/2005/8/layout/hierarchy1"/>
    <dgm:cxn modelId="{8CC9A7C6-FE4D-4FE5-8A62-38B2EDCCA713}" type="presParOf" srcId="{4529AFAA-0953-41D4-8ACF-3A1411CBC3D2}" destId="{92AC6590-1E96-438D-A7EC-04E04440A5C7}" srcOrd="3" destOrd="0" presId="urn:microsoft.com/office/officeart/2005/8/layout/hierarchy1"/>
    <dgm:cxn modelId="{4E706CE0-857D-4A9B-8D49-7E12AA953B6B}" type="presParOf" srcId="{92AC6590-1E96-438D-A7EC-04E04440A5C7}" destId="{562F8E72-8169-4583-A31E-A0BB501593EE}" srcOrd="0" destOrd="0" presId="urn:microsoft.com/office/officeart/2005/8/layout/hierarchy1"/>
    <dgm:cxn modelId="{E7763092-50C3-4F18-8922-D59E05E6B584}" type="presParOf" srcId="{562F8E72-8169-4583-A31E-A0BB501593EE}" destId="{76BBDAA6-0CBF-4756-BBAA-158248424EAD}" srcOrd="0" destOrd="0" presId="urn:microsoft.com/office/officeart/2005/8/layout/hierarchy1"/>
    <dgm:cxn modelId="{1DE98B08-79AB-4AC6-B0E6-A7DF88C97DAB}" type="presParOf" srcId="{562F8E72-8169-4583-A31E-A0BB501593EE}" destId="{94A2EE8E-5957-4FD7-B1A0-2CF5DC32832D}" srcOrd="1" destOrd="0" presId="urn:microsoft.com/office/officeart/2005/8/layout/hierarchy1"/>
    <dgm:cxn modelId="{46075BEB-E8FC-49A1-BCBC-A970BF7DF3E0}" type="presParOf" srcId="{92AC6590-1E96-438D-A7EC-04E04440A5C7}" destId="{CFAFB5B7-5EEE-462C-A2C6-447687110327}" srcOrd="1" destOrd="0" presId="urn:microsoft.com/office/officeart/2005/8/layout/hierarchy1"/>
    <dgm:cxn modelId="{7A5804FA-28CD-4881-937C-0EA1144C0F6D}" type="presParOf" srcId="{166CA784-828C-453E-9B16-8C73CEE62594}" destId="{6A5E25DD-FDB5-411C-9D0D-9ECAF38D756A}" srcOrd="2" destOrd="0" presId="urn:microsoft.com/office/officeart/2005/8/layout/hierarchy1"/>
    <dgm:cxn modelId="{EC805522-79E7-4DCB-AB8D-A0BCFD958BFC}" type="presParOf" srcId="{166CA784-828C-453E-9B16-8C73CEE62594}" destId="{0F233C6E-8A88-498A-B338-9B452FC7192C}" srcOrd="3" destOrd="0" presId="urn:microsoft.com/office/officeart/2005/8/layout/hierarchy1"/>
    <dgm:cxn modelId="{05E29061-2768-494F-BEA3-823D3CA81B3D}" type="presParOf" srcId="{0F233C6E-8A88-498A-B338-9B452FC7192C}" destId="{3D171118-9F78-4467-96E4-375AB8EE721B}" srcOrd="0" destOrd="0" presId="urn:microsoft.com/office/officeart/2005/8/layout/hierarchy1"/>
    <dgm:cxn modelId="{1CAA2EBD-A048-4DA8-AB16-080A9856DE85}" type="presParOf" srcId="{3D171118-9F78-4467-96E4-375AB8EE721B}" destId="{06B8DC52-FF2C-48E4-BF34-AF3DBD87DB3A}" srcOrd="0" destOrd="0" presId="urn:microsoft.com/office/officeart/2005/8/layout/hierarchy1"/>
    <dgm:cxn modelId="{D969554F-B9C1-40B0-9795-B5BA36A85536}" type="presParOf" srcId="{3D171118-9F78-4467-96E4-375AB8EE721B}" destId="{77938E8C-515C-4652-9674-6FF145B1EF62}" srcOrd="1" destOrd="0" presId="urn:microsoft.com/office/officeart/2005/8/layout/hierarchy1"/>
    <dgm:cxn modelId="{0573C05D-FCD0-4440-8475-0E710B5C2F32}" type="presParOf" srcId="{0F233C6E-8A88-498A-B338-9B452FC7192C}" destId="{C3875194-A008-40EB-9355-CCE2479A2905}" srcOrd="1" destOrd="0" presId="urn:microsoft.com/office/officeart/2005/8/layout/hierarchy1"/>
    <dgm:cxn modelId="{B937E281-C1E6-433F-A9DB-41A5250B4BED}" type="presParOf" srcId="{C3875194-A008-40EB-9355-CCE2479A2905}" destId="{103CF19A-EF61-4D3E-AA25-2C46FC399CDC}" srcOrd="0" destOrd="0" presId="urn:microsoft.com/office/officeart/2005/8/layout/hierarchy1"/>
    <dgm:cxn modelId="{D94F96EE-DAC7-46D4-9D2C-DE6A1D858494}" type="presParOf" srcId="{C3875194-A008-40EB-9355-CCE2479A2905}" destId="{FCE570C7-2EF4-4663-8C3F-8C3C940237E6}" srcOrd="1" destOrd="0" presId="urn:microsoft.com/office/officeart/2005/8/layout/hierarchy1"/>
    <dgm:cxn modelId="{3BD72169-A290-4AD7-A516-5594DB27C89D}" type="presParOf" srcId="{FCE570C7-2EF4-4663-8C3F-8C3C940237E6}" destId="{88538100-5FE1-461D-84C8-5CC6D870467F}" srcOrd="0" destOrd="0" presId="urn:microsoft.com/office/officeart/2005/8/layout/hierarchy1"/>
    <dgm:cxn modelId="{EE8E9E35-43B3-4F9F-B590-4D2E8F99809D}" type="presParOf" srcId="{88538100-5FE1-461D-84C8-5CC6D870467F}" destId="{67D4A994-2898-451B-A78D-F737352E4A16}" srcOrd="0" destOrd="0" presId="urn:microsoft.com/office/officeart/2005/8/layout/hierarchy1"/>
    <dgm:cxn modelId="{EE512F68-6775-4776-8D89-518C76EE8A3C}" type="presParOf" srcId="{88538100-5FE1-461D-84C8-5CC6D870467F}" destId="{F939BF0D-4CF0-4F2E-B63D-7EA1324A305C}" srcOrd="1" destOrd="0" presId="urn:microsoft.com/office/officeart/2005/8/layout/hierarchy1"/>
    <dgm:cxn modelId="{32FF9928-7D64-4B05-A68C-2F75AF60E36E}" type="presParOf" srcId="{FCE570C7-2EF4-4663-8C3F-8C3C940237E6}" destId="{411301A7-4EF5-43A6-802D-CF76B8414A3F}" srcOrd="1" destOrd="0" presId="urn:microsoft.com/office/officeart/2005/8/layout/hierarchy1"/>
    <dgm:cxn modelId="{72CAD408-5014-4CB3-A643-6938AAF629C2}" type="presParOf" srcId="{C3875194-A008-40EB-9355-CCE2479A2905}" destId="{8A0EDD5E-8336-4229-9998-AD8983270C65}" srcOrd="2" destOrd="0" presId="urn:microsoft.com/office/officeart/2005/8/layout/hierarchy1"/>
    <dgm:cxn modelId="{DD762811-0191-471A-9415-5F57BD040F10}" type="presParOf" srcId="{C3875194-A008-40EB-9355-CCE2479A2905}" destId="{0DB0C70E-CADA-4BF3-AC97-34F63D8CE8B3}" srcOrd="3" destOrd="0" presId="urn:microsoft.com/office/officeart/2005/8/layout/hierarchy1"/>
    <dgm:cxn modelId="{C7C67D8F-732A-4D60-B4E5-AB1E98C43A2C}" type="presParOf" srcId="{0DB0C70E-CADA-4BF3-AC97-34F63D8CE8B3}" destId="{C48E874A-7A6C-4E47-94E1-21067D267779}" srcOrd="0" destOrd="0" presId="urn:microsoft.com/office/officeart/2005/8/layout/hierarchy1"/>
    <dgm:cxn modelId="{E2915BD6-B93B-42D8-82DE-BF52B4D384F8}" type="presParOf" srcId="{C48E874A-7A6C-4E47-94E1-21067D267779}" destId="{E49EE7DF-47BF-42AB-9CB6-E66E6B6C07E8}" srcOrd="0" destOrd="0" presId="urn:microsoft.com/office/officeart/2005/8/layout/hierarchy1"/>
    <dgm:cxn modelId="{B793BF31-F58F-4BEE-BD08-79EE447C8C2C}" type="presParOf" srcId="{C48E874A-7A6C-4E47-94E1-21067D267779}" destId="{0A0DD17E-857F-4830-81D3-16F470948AB9}" srcOrd="1" destOrd="0" presId="urn:microsoft.com/office/officeart/2005/8/layout/hierarchy1"/>
    <dgm:cxn modelId="{69D8CD7B-520D-43AA-8A18-E5EE99301B8B}" type="presParOf" srcId="{0DB0C70E-CADA-4BF3-AC97-34F63D8CE8B3}" destId="{0C841AC2-378E-4F90-B915-5AC58F6C88A0}" srcOrd="1" destOrd="0" presId="urn:microsoft.com/office/officeart/2005/8/layout/hierarchy1"/>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EDD5E-8336-4229-9998-AD8983270C65}">
      <dsp:nvSpPr>
        <dsp:cNvPr id="0" name=""/>
        <dsp:cNvSpPr/>
      </dsp:nvSpPr>
      <dsp:spPr>
        <a:xfrm>
          <a:off x="7319391" y="4049775"/>
          <a:ext cx="1535851" cy="570821"/>
        </a:xfrm>
        <a:custGeom>
          <a:avLst/>
          <a:gdLst/>
          <a:ahLst/>
          <a:cxnLst/>
          <a:rect l="0" t="0" r="0" b="0"/>
          <a:pathLst>
            <a:path>
              <a:moveTo>
                <a:pt x="0" y="0"/>
              </a:moveTo>
              <a:lnTo>
                <a:pt x="0" y="388998"/>
              </a:lnTo>
              <a:lnTo>
                <a:pt x="1535851" y="388998"/>
              </a:lnTo>
              <a:lnTo>
                <a:pt x="1535851" y="5708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3CF19A-EF61-4D3E-AA25-2C46FC399CDC}">
      <dsp:nvSpPr>
        <dsp:cNvPr id="0" name=""/>
        <dsp:cNvSpPr/>
      </dsp:nvSpPr>
      <dsp:spPr>
        <a:xfrm>
          <a:off x="6119958" y="4049775"/>
          <a:ext cx="1199433" cy="570821"/>
        </a:xfrm>
        <a:custGeom>
          <a:avLst/>
          <a:gdLst/>
          <a:ahLst/>
          <a:cxnLst/>
          <a:rect l="0" t="0" r="0" b="0"/>
          <a:pathLst>
            <a:path>
              <a:moveTo>
                <a:pt x="1199433" y="0"/>
              </a:moveTo>
              <a:lnTo>
                <a:pt x="1199433" y="388998"/>
              </a:lnTo>
              <a:lnTo>
                <a:pt x="0" y="388998"/>
              </a:lnTo>
              <a:lnTo>
                <a:pt x="0" y="5708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5E25DD-FDB5-411C-9D0D-9ECAF38D756A}">
      <dsp:nvSpPr>
        <dsp:cNvPr id="0" name=""/>
        <dsp:cNvSpPr/>
      </dsp:nvSpPr>
      <dsp:spPr>
        <a:xfrm>
          <a:off x="4741506" y="2232633"/>
          <a:ext cx="2577885" cy="570821"/>
        </a:xfrm>
        <a:custGeom>
          <a:avLst/>
          <a:gdLst/>
          <a:ahLst/>
          <a:cxnLst/>
          <a:rect l="0" t="0" r="0" b="0"/>
          <a:pathLst>
            <a:path>
              <a:moveTo>
                <a:pt x="0" y="0"/>
              </a:moveTo>
              <a:lnTo>
                <a:pt x="0" y="388998"/>
              </a:lnTo>
              <a:lnTo>
                <a:pt x="2577885" y="388998"/>
              </a:lnTo>
              <a:lnTo>
                <a:pt x="2577885" y="5708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D8EB3C-4D2B-4EDF-90DD-BD5A39BF8153}">
      <dsp:nvSpPr>
        <dsp:cNvPr id="0" name=""/>
        <dsp:cNvSpPr/>
      </dsp:nvSpPr>
      <dsp:spPr>
        <a:xfrm>
          <a:off x="2185240" y="4049775"/>
          <a:ext cx="1199433" cy="570821"/>
        </a:xfrm>
        <a:custGeom>
          <a:avLst/>
          <a:gdLst/>
          <a:ahLst/>
          <a:cxnLst/>
          <a:rect l="0" t="0" r="0" b="0"/>
          <a:pathLst>
            <a:path>
              <a:moveTo>
                <a:pt x="0" y="0"/>
              </a:moveTo>
              <a:lnTo>
                <a:pt x="0" y="388998"/>
              </a:lnTo>
              <a:lnTo>
                <a:pt x="1199433" y="388998"/>
              </a:lnTo>
              <a:lnTo>
                <a:pt x="1199433" y="5708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3BE75F-B009-49A8-BA45-423B0402AA24}">
      <dsp:nvSpPr>
        <dsp:cNvPr id="0" name=""/>
        <dsp:cNvSpPr/>
      </dsp:nvSpPr>
      <dsp:spPr>
        <a:xfrm>
          <a:off x="985807" y="4049775"/>
          <a:ext cx="1199433" cy="570821"/>
        </a:xfrm>
        <a:custGeom>
          <a:avLst/>
          <a:gdLst/>
          <a:ahLst/>
          <a:cxnLst/>
          <a:rect l="0" t="0" r="0" b="0"/>
          <a:pathLst>
            <a:path>
              <a:moveTo>
                <a:pt x="1199433" y="0"/>
              </a:moveTo>
              <a:lnTo>
                <a:pt x="1199433" y="388998"/>
              </a:lnTo>
              <a:lnTo>
                <a:pt x="0" y="388998"/>
              </a:lnTo>
              <a:lnTo>
                <a:pt x="0" y="5708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91F332-6025-45EB-81DE-30471900BD37}">
      <dsp:nvSpPr>
        <dsp:cNvPr id="0" name=""/>
        <dsp:cNvSpPr/>
      </dsp:nvSpPr>
      <dsp:spPr>
        <a:xfrm>
          <a:off x="2185240" y="2232633"/>
          <a:ext cx="2556265" cy="570821"/>
        </a:xfrm>
        <a:custGeom>
          <a:avLst/>
          <a:gdLst/>
          <a:ahLst/>
          <a:cxnLst/>
          <a:rect l="0" t="0" r="0" b="0"/>
          <a:pathLst>
            <a:path>
              <a:moveTo>
                <a:pt x="2556265" y="0"/>
              </a:moveTo>
              <a:lnTo>
                <a:pt x="2556265" y="388998"/>
              </a:lnTo>
              <a:lnTo>
                <a:pt x="0" y="388998"/>
              </a:lnTo>
              <a:lnTo>
                <a:pt x="0" y="5708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C95816-A246-4314-876E-913838FAD663}">
      <dsp:nvSpPr>
        <dsp:cNvPr id="0" name=""/>
        <dsp:cNvSpPr/>
      </dsp:nvSpPr>
      <dsp:spPr>
        <a:xfrm>
          <a:off x="2144528" y="124869"/>
          <a:ext cx="5193955" cy="21077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29E432-83E4-473E-A8D1-026BC04E3D5F}">
      <dsp:nvSpPr>
        <dsp:cNvPr id="0" name=""/>
        <dsp:cNvSpPr/>
      </dsp:nvSpPr>
      <dsp:spPr>
        <a:xfrm>
          <a:off x="2362607" y="332044"/>
          <a:ext cx="5193955" cy="21077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t>Η ομοιόσταση μπορεί να διαταραχθεί από…</a:t>
          </a:r>
          <a:endParaRPr lang="el-GR" sz="2400" kern="1200" dirty="0"/>
        </a:p>
      </dsp:txBody>
      <dsp:txXfrm>
        <a:off x="2424341" y="393778"/>
        <a:ext cx="5070487" cy="1984296"/>
      </dsp:txXfrm>
    </dsp:sp>
    <dsp:sp modelId="{CC0B7EA3-EC1F-4925-808E-8C7B560744F3}">
      <dsp:nvSpPr>
        <dsp:cNvPr id="0" name=""/>
        <dsp:cNvSpPr/>
      </dsp:nvSpPr>
      <dsp:spPr>
        <a:xfrm>
          <a:off x="116908" y="2803455"/>
          <a:ext cx="4136664" cy="1246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9E135-A978-46D8-92FB-82D504C222AD}">
      <dsp:nvSpPr>
        <dsp:cNvPr id="0" name=""/>
        <dsp:cNvSpPr/>
      </dsp:nvSpPr>
      <dsp:spPr>
        <a:xfrm>
          <a:off x="334987" y="3010629"/>
          <a:ext cx="4136664" cy="12463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l-GR" sz="2500" kern="1200" dirty="0" smtClean="0"/>
            <a:t>Ερεθίσματα</a:t>
          </a:r>
          <a:r>
            <a:rPr lang="el-GR" sz="2500" kern="1200" baseline="0" dirty="0" smtClean="0"/>
            <a:t> εξωτερικού περιβάλλοντος</a:t>
          </a:r>
          <a:endParaRPr lang="el-GR" sz="2500" kern="1200" dirty="0"/>
        </a:p>
      </dsp:txBody>
      <dsp:txXfrm>
        <a:off x="371490" y="3047132"/>
        <a:ext cx="4063658" cy="1173314"/>
      </dsp:txXfrm>
    </dsp:sp>
    <dsp:sp modelId="{4E19FDBA-9296-4132-828D-CC02198CE692}">
      <dsp:nvSpPr>
        <dsp:cNvPr id="0" name=""/>
        <dsp:cNvSpPr/>
      </dsp:nvSpPr>
      <dsp:spPr>
        <a:xfrm>
          <a:off x="4452" y="4620596"/>
          <a:ext cx="1962708" cy="1246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37EB5-518B-4007-BAE4-CECF11A62ECC}">
      <dsp:nvSpPr>
        <dsp:cNvPr id="0" name=""/>
        <dsp:cNvSpPr/>
      </dsp:nvSpPr>
      <dsp:spPr>
        <a:xfrm>
          <a:off x="222531" y="4827771"/>
          <a:ext cx="1962708" cy="12463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dirty="0" smtClean="0"/>
            <a:t>Αλλαγή θερμοκρασίας</a:t>
          </a:r>
          <a:endParaRPr lang="el-GR" sz="2300" kern="1200" dirty="0"/>
        </a:p>
      </dsp:txBody>
      <dsp:txXfrm>
        <a:off x="259034" y="4864274"/>
        <a:ext cx="1889702" cy="1173314"/>
      </dsp:txXfrm>
    </dsp:sp>
    <dsp:sp modelId="{76BBDAA6-0CBF-4756-BBAA-158248424EAD}">
      <dsp:nvSpPr>
        <dsp:cNvPr id="0" name=""/>
        <dsp:cNvSpPr/>
      </dsp:nvSpPr>
      <dsp:spPr>
        <a:xfrm>
          <a:off x="2403319" y="4620596"/>
          <a:ext cx="1962708" cy="1246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2EE8E-5957-4FD7-B1A0-2CF5DC32832D}">
      <dsp:nvSpPr>
        <dsp:cNvPr id="0" name=""/>
        <dsp:cNvSpPr/>
      </dsp:nvSpPr>
      <dsp:spPr>
        <a:xfrm>
          <a:off x="2621398" y="4827771"/>
          <a:ext cx="1962708" cy="12463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dirty="0" smtClean="0"/>
            <a:t>Έλλειψη οξυγόνου</a:t>
          </a:r>
          <a:endParaRPr lang="el-GR" sz="2300" kern="1200" dirty="0"/>
        </a:p>
      </dsp:txBody>
      <dsp:txXfrm>
        <a:off x="2657901" y="4864274"/>
        <a:ext cx="1889702" cy="1173314"/>
      </dsp:txXfrm>
    </dsp:sp>
    <dsp:sp modelId="{06B8DC52-FF2C-48E4-BF34-AF3DBD87DB3A}">
      <dsp:nvSpPr>
        <dsp:cNvPr id="0" name=""/>
        <dsp:cNvSpPr/>
      </dsp:nvSpPr>
      <dsp:spPr>
        <a:xfrm>
          <a:off x="5272678" y="2803455"/>
          <a:ext cx="4093425" cy="1246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38E8C-515C-4652-9674-6FF145B1EF62}">
      <dsp:nvSpPr>
        <dsp:cNvPr id="0" name=""/>
        <dsp:cNvSpPr/>
      </dsp:nvSpPr>
      <dsp:spPr>
        <a:xfrm>
          <a:off x="5490757" y="3010629"/>
          <a:ext cx="4093425" cy="12463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t>Ερεθίσματα</a:t>
          </a:r>
          <a:r>
            <a:rPr lang="el-GR" sz="2400" kern="1200" baseline="0" dirty="0" smtClean="0"/>
            <a:t> εσωτερικού περιβάλλοντος</a:t>
          </a:r>
          <a:endParaRPr lang="el-GR" sz="2400" kern="1200" dirty="0"/>
        </a:p>
      </dsp:txBody>
      <dsp:txXfrm>
        <a:off x="5527260" y="3047132"/>
        <a:ext cx="4020419" cy="1173314"/>
      </dsp:txXfrm>
    </dsp:sp>
    <dsp:sp modelId="{67D4A994-2898-451B-A78D-F737352E4A16}">
      <dsp:nvSpPr>
        <dsp:cNvPr id="0" name=""/>
        <dsp:cNvSpPr/>
      </dsp:nvSpPr>
      <dsp:spPr>
        <a:xfrm>
          <a:off x="4802185" y="4620596"/>
          <a:ext cx="2635545" cy="1246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39BF0D-4CF0-4F2E-B63D-7EA1324A305C}">
      <dsp:nvSpPr>
        <dsp:cNvPr id="0" name=""/>
        <dsp:cNvSpPr/>
      </dsp:nvSpPr>
      <dsp:spPr>
        <a:xfrm>
          <a:off x="5020264" y="4827771"/>
          <a:ext cx="2635545" cy="12463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dirty="0" smtClean="0"/>
            <a:t>Αλλαγή πίεσης αίματος</a:t>
          </a:r>
          <a:endParaRPr lang="el-GR" sz="2300" kern="1200" dirty="0"/>
        </a:p>
      </dsp:txBody>
      <dsp:txXfrm>
        <a:off x="5056767" y="4864274"/>
        <a:ext cx="2562539" cy="1173314"/>
      </dsp:txXfrm>
    </dsp:sp>
    <dsp:sp modelId="{E49EE7DF-47BF-42AB-9CB6-E66E6B6C07E8}">
      <dsp:nvSpPr>
        <dsp:cNvPr id="0" name=""/>
        <dsp:cNvSpPr/>
      </dsp:nvSpPr>
      <dsp:spPr>
        <a:xfrm>
          <a:off x="7873888" y="4620596"/>
          <a:ext cx="1962708" cy="1246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0DD17E-857F-4830-81D3-16F470948AB9}">
      <dsp:nvSpPr>
        <dsp:cNvPr id="0" name=""/>
        <dsp:cNvSpPr/>
      </dsp:nvSpPr>
      <dsp:spPr>
        <a:xfrm>
          <a:off x="8091967" y="4827771"/>
          <a:ext cx="1962708" cy="12463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dirty="0" smtClean="0"/>
            <a:t>Ύπαρξη ασθένειας</a:t>
          </a:r>
          <a:endParaRPr lang="el-GR" sz="2300" kern="1200" dirty="0"/>
        </a:p>
      </dsp:txBody>
      <dsp:txXfrm>
        <a:off x="8128470" y="4864274"/>
        <a:ext cx="1889702" cy="11733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29/08/2017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29526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29/08/2017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415832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29/08/2017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74590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29/08/2017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338544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35842-3A3E-4CBA-B0AF-E4EB754C6B13}" type="datetimeFigureOut">
              <a:rPr lang="en-GB" smtClean="0"/>
              <a:t>29/08/2017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86781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F35842-3A3E-4CBA-B0AF-E4EB754C6B13}" type="datetimeFigureOut">
              <a:rPr lang="en-GB" smtClean="0"/>
              <a:t>29/08/2017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133873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F35842-3A3E-4CBA-B0AF-E4EB754C6B13}" type="datetimeFigureOut">
              <a:rPr lang="en-GB" smtClean="0"/>
              <a:t>29/08/2017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345036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F35842-3A3E-4CBA-B0AF-E4EB754C6B13}" type="datetimeFigureOut">
              <a:rPr lang="en-GB" smtClean="0"/>
              <a:t>29/08/2017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381899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35842-3A3E-4CBA-B0AF-E4EB754C6B13}" type="datetimeFigureOut">
              <a:rPr lang="en-GB" smtClean="0"/>
              <a:t>29/08/2017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123667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5842-3A3E-4CBA-B0AF-E4EB754C6B13}" type="datetimeFigureOut">
              <a:rPr lang="en-GB" smtClean="0"/>
              <a:t>29/08/2017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166190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5842-3A3E-4CBA-B0AF-E4EB754C6B13}" type="datetimeFigureOut">
              <a:rPr lang="en-GB" smtClean="0"/>
              <a:t>29/08/2017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29445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35842-3A3E-4CBA-B0AF-E4EB754C6B13}" type="datetimeFigureOut">
              <a:rPr lang="en-GB" smtClean="0"/>
              <a:t>29/08/2017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17648-89DC-44F0-989E-D69691B8083A}" type="slidenum">
              <a:rPr lang="en-GB" smtClean="0"/>
              <a:t>‹#›</a:t>
            </a:fld>
            <a:endParaRPr lang="en-GB"/>
          </a:p>
        </p:txBody>
      </p:sp>
    </p:spTree>
    <p:extLst>
      <p:ext uri="{BB962C8B-B14F-4D97-AF65-F5344CB8AC3E}">
        <p14:creationId xmlns:p14="http://schemas.microsoft.com/office/powerpoint/2010/main" val="2079723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7876" y="349853"/>
            <a:ext cx="9144000" cy="2387600"/>
          </a:xfrm>
        </p:spPr>
        <p:txBody>
          <a:bodyPr>
            <a:normAutofit/>
          </a:bodyPr>
          <a:lstStyle/>
          <a:p>
            <a:r>
              <a:rPr lang="el-GR" sz="7200" b="1" dirty="0" smtClean="0"/>
              <a:t>ΟΜΟΙΟΣΤΑΣΗ</a:t>
            </a:r>
            <a:endParaRPr lang="en-GB" sz="7200" b="1" dirty="0"/>
          </a:p>
        </p:txBody>
      </p:sp>
      <p:pic>
        <p:nvPicPr>
          <p:cNvPr id="4" name="Picture 3"/>
          <p:cNvPicPr>
            <a:picLocks noChangeAspect="1"/>
          </p:cNvPicPr>
          <p:nvPr/>
        </p:nvPicPr>
        <p:blipFill>
          <a:blip r:embed="rId2"/>
          <a:stretch>
            <a:fillRect/>
          </a:stretch>
        </p:blipFill>
        <p:spPr>
          <a:xfrm>
            <a:off x="2755611" y="2737453"/>
            <a:ext cx="6428530" cy="3616049"/>
          </a:xfrm>
          <a:prstGeom prst="rect">
            <a:avLst/>
          </a:prstGeom>
        </p:spPr>
      </p:pic>
    </p:spTree>
    <p:extLst>
      <p:ext uri="{BB962C8B-B14F-4D97-AF65-F5344CB8AC3E}">
        <p14:creationId xmlns:p14="http://schemas.microsoft.com/office/powerpoint/2010/main" val="1128685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310" y="126124"/>
            <a:ext cx="11038490" cy="6050839"/>
          </a:xfrm>
        </p:spPr>
        <p:txBody>
          <a:bodyPr>
            <a:normAutofit/>
          </a:bodyPr>
          <a:lstStyle/>
          <a:p>
            <a:r>
              <a:rPr lang="el-GR" dirty="0"/>
              <a:t>Οι </a:t>
            </a:r>
            <a:r>
              <a:rPr lang="el-GR" b="1" dirty="0"/>
              <a:t>υποδοχείς </a:t>
            </a:r>
            <a:r>
              <a:rPr lang="el-GR" dirty="0"/>
              <a:t>βρίσκονται σε ορισμένα "σημεία ελέγχου" και αντιλαμβάνονται τις αλλαγές που συμβαίνουν στο εσωτερικό περιβάλλον. Στην συνέχεια στέλνουν την ανάλογη πληροφορία στο αντίστοιχο κέντρο ελέγχου του εγκεφάλου. Για παράδειγμα, όταν ένας οδηγός αυτοκινήτου προσπαθεί να αποφύγει να χτυπήσει έναν πεζό, η καρδιά του κτυπάει γρηγορότερα και έτσι αυξάνεται η πίεση του αίματος του. Τα νευρικά κύτταρα των αρτηριών (υποδοχείς) που είναι ευαίσθητα στις αλλαγές αυτές της πίεσης, στέλνουν νευρικές ώσεις στο κέντρο ελέγχου στον εγκέφαλο.</a:t>
            </a:r>
            <a:endParaRPr lang="en-GB" dirty="0"/>
          </a:p>
          <a:p>
            <a:r>
              <a:rPr lang="el-GR" dirty="0"/>
              <a:t>Το </a:t>
            </a:r>
            <a:r>
              <a:rPr lang="el-GR" b="1" dirty="0"/>
              <a:t>Κέντρο Ελέγχου </a:t>
            </a:r>
            <a:r>
              <a:rPr lang="el-GR" dirty="0"/>
              <a:t>καθορίζει τη μεταβολή που πρέπει να γίνει για να διατηρηθεί η ομοιόσταση στην συγκεκριμένη λειτουργία. Συνήθως, το κέντρο ελέγχου είναι κάποια περιοχή του εγκεφάλου ή κάποιος ενδοκρινής αδένας. Για παράδειγμα, στον εγκέφαλο υπάρχουν ειδικά κέντρα που ελέγχουν τον καρδιακό ρυθμό, το </a:t>
            </a:r>
            <a:r>
              <a:rPr lang="el-GR" dirty="0" err="1"/>
              <a:t>ρΗ</a:t>
            </a:r>
            <a:r>
              <a:rPr lang="el-GR" dirty="0"/>
              <a:t> του αίματος, τη θερμοκρασία του σώματος, το ρυθμό αναπνοής, κλπ.</a:t>
            </a:r>
            <a:endParaRPr lang="en-GB" dirty="0"/>
          </a:p>
          <a:p>
            <a:endParaRPr lang="en-GB" dirty="0"/>
          </a:p>
        </p:txBody>
      </p:sp>
    </p:spTree>
    <p:extLst>
      <p:ext uri="{BB962C8B-B14F-4D97-AF65-F5344CB8AC3E}">
        <p14:creationId xmlns:p14="http://schemas.microsoft.com/office/powerpoint/2010/main" val="3664934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81502" y="152577"/>
            <a:ext cx="8607973" cy="6536882"/>
          </a:xfrm>
          <a:prstGeom prst="rect">
            <a:avLst/>
          </a:prstGeom>
        </p:spPr>
      </p:pic>
    </p:spTree>
    <p:extLst>
      <p:ext uri="{BB962C8B-B14F-4D97-AF65-F5344CB8AC3E}">
        <p14:creationId xmlns:p14="http://schemas.microsoft.com/office/powerpoint/2010/main" val="164470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3137340" y="-2427887"/>
            <a:ext cx="5896302" cy="11729546"/>
          </a:xfrm>
          <a:prstGeom prst="rect">
            <a:avLst/>
          </a:prstGeom>
          <a:noFill/>
          <a:ln>
            <a:noFill/>
          </a:ln>
        </p:spPr>
      </p:pic>
    </p:spTree>
    <p:extLst>
      <p:ext uri="{BB962C8B-B14F-4D97-AF65-F5344CB8AC3E}">
        <p14:creationId xmlns:p14="http://schemas.microsoft.com/office/powerpoint/2010/main" val="388160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3683"/>
            <a:ext cx="10515600" cy="5483280"/>
          </a:xfrm>
        </p:spPr>
        <p:txBody>
          <a:bodyPr>
            <a:normAutofit lnSpcReduction="10000"/>
          </a:bodyPr>
          <a:lstStyle/>
          <a:p>
            <a:r>
              <a:rPr lang="el-GR" dirty="0"/>
              <a:t>Τα </a:t>
            </a:r>
            <a:r>
              <a:rPr lang="el-GR" b="1" dirty="0"/>
              <a:t>εκτελεστικά όργανα </a:t>
            </a:r>
            <a:r>
              <a:rPr lang="el-GR" dirty="0"/>
              <a:t>είναι αυτά που λαμβάνουν την εντολή από το κέντρο ελέγχου και αντιδρούν ανάλογα. Η απάντηση που δίδεται από τα εκτελεστικά όργανα ελέγχεται συνεχώς από τους υποδοχείς και αναφέρεται στο κέντρο ελέγχου. Αν η απάντηση είναι αντίστροφη του αρχικού ερεθίσματος, τότε το σύστημα είναι </a:t>
            </a:r>
            <a:r>
              <a:rPr lang="el-GR" b="1" dirty="0"/>
              <a:t>αρνητικής ανάδρασης. </a:t>
            </a:r>
            <a:r>
              <a:rPr lang="el-GR" dirty="0"/>
              <a:t>Αν η απάντηση ενισχύει το αρχικό ερέθισμα τότε το σύστημα είναι </a:t>
            </a:r>
            <a:r>
              <a:rPr lang="el-GR" b="1" dirty="0"/>
              <a:t>θετικής ανάδρασης</a:t>
            </a:r>
            <a:r>
              <a:rPr lang="el-GR" b="1" dirty="0" smtClean="0"/>
              <a:t>.</a:t>
            </a:r>
            <a:endParaRPr lang="en-US" b="1" dirty="0" smtClean="0"/>
          </a:p>
          <a:p>
            <a:r>
              <a:rPr lang="el-GR" dirty="0"/>
              <a:t>Τα περισσότερα συστήματα ανάδρασης στον οργανισμό είναι συστήματα αρνητικής ανάδρασης. Τέτοια είναι τα συστήματα που ελέγχουν την πίεση του αίματος, τη θερμοκρασία του σώματος και τα επίπεδα της γλυκόζης στο αίμα κτλ. Τα συστήματα θετικής ανάδρασης είναι συστήματα που δρουν σε εξαιρετικές περιπτώσεις. </a:t>
            </a:r>
            <a:r>
              <a:rPr lang="el-GR" dirty="0" smtClean="0"/>
              <a:t>Παραδείγματα</a:t>
            </a:r>
            <a:r>
              <a:rPr lang="en-US" dirty="0" smtClean="0"/>
              <a:t> </a:t>
            </a:r>
            <a:r>
              <a:rPr lang="el-GR" dirty="0" smtClean="0"/>
              <a:t>που </a:t>
            </a:r>
            <a:r>
              <a:rPr lang="el-GR" dirty="0"/>
              <a:t>μπορούν να αναφερθούν είναι η διαδικασία πήξης του αίματος ή οι συσπάσεις κατά τον </a:t>
            </a:r>
            <a:r>
              <a:rPr lang="el-GR" dirty="0" smtClean="0"/>
              <a:t>τοκετό</a:t>
            </a:r>
            <a:r>
              <a:rPr lang="en-US" dirty="0" smtClean="0"/>
              <a:t> </a:t>
            </a:r>
            <a:r>
              <a:rPr lang="el-GR" dirty="0" smtClean="0"/>
              <a:t>ή η παραγωγή της </a:t>
            </a:r>
            <a:r>
              <a:rPr lang="el-GR" smtClean="0"/>
              <a:t>νευρικής ώσης, </a:t>
            </a:r>
            <a:r>
              <a:rPr lang="el-GR" dirty="0"/>
              <a:t>κτλ.</a:t>
            </a:r>
            <a:endParaRPr lang="en-GB" dirty="0"/>
          </a:p>
          <a:p>
            <a:endParaRPr lang="en-GB" dirty="0"/>
          </a:p>
        </p:txBody>
      </p:sp>
    </p:spTree>
    <p:extLst>
      <p:ext uri="{BB962C8B-B14F-4D97-AF65-F5344CB8AC3E}">
        <p14:creationId xmlns:p14="http://schemas.microsoft.com/office/powerpoint/2010/main" val="866443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Συμβολή των διαφόρων συστημάτων του σώματος στην ομοιόσταση</a:t>
            </a:r>
            <a:endParaRPr lang="en-GB" b="1" dirty="0"/>
          </a:p>
        </p:txBody>
      </p:sp>
      <p:sp>
        <p:nvSpPr>
          <p:cNvPr id="3" name="Content Placeholder 2"/>
          <p:cNvSpPr>
            <a:spLocks noGrp="1"/>
          </p:cNvSpPr>
          <p:nvPr>
            <p:ph idx="1"/>
          </p:nvPr>
        </p:nvSpPr>
        <p:spPr/>
        <p:txBody>
          <a:bodyPr>
            <a:normAutofit lnSpcReduction="10000"/>
          </a:bodyPr>
          <a:lstStyle/>
          <a:p>
            <a:r>
              <a:rPr lang="el-GR" sz="4400" dirty="0" smtClean="0"/>
              <a:t> Η </a:t>
            </a:r>
            <a:r>
              <a:rPr lang="el-GR" sz="4400" dirty="0"/>
              <a:t>ομοιόσταση είναι υπόθεση όλων των συστημάτων που αποτελούν το σώμα. </a:t>
            </a:r>
            <a:endParaRPr lang="el-GR" sz="4400" dirty="0" smtClean="0"/>
          </a:p>
          <a:p>
            <a:r>
              <a:rPr lang="el-GR" sz="4400" dirty="0" smtClean="0"/>
              <a:t> Όλα </a:t>
            </a:r>
            <a:r>
              <a:rPr lang="el-GR" sz="4400" dirty="0"/>
              <a:t>τα συστήματα, με τον ένα ή τον άλλο τρόπο και στον έναν ή τον άλλο βαθμό συμμετέχουν ενεργά στη διατήρηση της ομοιόστασης. </a:t>
            </a:r>
            <a:endParaRPr lang="en-US" sz="4400" dirty="0" smtClean="0"/>
          </a:p>
          <a:p>
            <a:r>
              <a:rPr lang="el-GR" sz="4400" dirty="0" smtClean="0"/>
              <a:t> </a:t>
            </a:r>
            <a:r>
              <a:rPr lang="el-GR" sz="4400" b="1" dirty="0" smtClean="0"/>
              <a:t>Να </a:t>
            </a:r>
            <a:r>
              <a:rPr lang="el-GR" sz="4400" b="1" dirty="0"/>
              <a:t>δούμε μερικά παραδείγματα:</a:t>
            </a:r>
            <a:endParaRPr lang="en-GB" sz="4400" b="1" dirty="0"/>
          </a:p>
          <a:p>
            <a:endParaRPr lang="en-GB" dirty="0"/>
          </a:p>
        </p:txBody>
      </p:sp>
    </p:spTree>
    <p:extLst>
      <p:ext uri="{BB962C8B-B14F-4D97-AF65-F5344CB8AC3E}">
        <p14:creationId xmlns:p14="http://schemas.microsoft.com/office/powerpoint/2010/main" val="228982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Συμβολή του Κυκλοφορικού συστήματος στην Ομοιόσταση</a:t>
            </a:r>
            <a:endParaRPr lang="en-GB" b="1" dirty="0"/>
          </a:p>
        </p:txBody>
      </p:sp>
      <p:sp>
        <p:nvSpPr>
          <p:cNvPr id="3" name="Content Placeholder 2"/>
          <p:cNvSpPr>
            <a:spLocks noGrp="1"/>
          </p:cNvSpPr>
          <p:nvPr>
            <p:ph idx="1"/>
          </p:nvPr>
        </p:nvSpPr>
        <p:spPr/>
        <p:txBody>
          <a:bodyPr>
            <a:normAutofit fontScale="85000" lnSpcReduction="10000"/>
          </a:bodyPr>
          <a:lstStyle/>
          <a:p>
            <a:r>
              <a:rPr lang="el-GR" dirty="0"/>
              <a:t>Ένα πολύ καλό παράδειγμα </a:t>
            </a:r>
            <a:r>
              <a:rPr lang="el-GR" dirty="0" err="1"/>
              <a:t>ομοιοστατικού</a:t>
            </a:r>
            <a:r>
              <a:rPr lang="el-GR" dirty="0"/>
              <a:t> μηχανισμού είναι ο μηχανισμός που </a:t>
            </a:r>
            <a:r>
              <a:rPr lang="el-GR" dirty="0" smtClean="0"/>
              <a:t>διατηρεί σταθερή </a:t>
            </a:r>
            <a:r>
              <a:rPr lang="el-GR" dirty="0"/>
              <a:t>την πίεση του αίματος. </a:t>
            </a:r>
            <a:endParaRPr lang="el-GR" dirty="0" smtClean="0"/>
          </a:p>
          <a:p>
            <a:r>
              <a:rPr lang="el-GR" dirty="0" smtClean="0"/>
              <a:t>Η </a:t>
            </a:r>
            <a:r>
              <a:rPr lang="el-GR" dirty="0"/>
              <a:t>πίεση του αίματος καθορίζεται από τη ροή του αίματος μέσα από τα αγγεία, ειδικά από τις αρτηρίες. Με σκοπό να διατηρηθεί η ζωή, το αίμα πρέπει όχι μόνο να συνεχίζει την κυκλοφορία του αλλά και να κυκλοφορεί με μια συγκεκριμένη πίεση. </a:t>
            </a:r>
            <a:endParaRPr lang="el-GR" dirty="0" smtClean="0"/>
          </a:p>
          <a:p>
            <a:r>
              <a:rPr lang="el-GR" dirty="0" smtClean="0"/>
              <a:t>Για </a:t>
            </a:r>
            <a:r>
              <a:rPr lang="el-GR" dirty="0"/>
              <a:t>παράδειγμα, αν η πίεση του αίματος είναι πολύ χαμηλή, τα όργανα του σώματος, όπως ο εγκέφαλος, δε θα τροφοδοτούνται με το απαραίτητο οξυγόνο και τις απαραίτητες θρεπτικές ουσίες για να λειτουργήσουν φυσιολογικά. </a:t>
            </a:r>
            <a:endParaRPr lang="el-GR" dirty="0" smtClean="0"/>
          </a:p>
          <a:p>
            <a:r>
              <a:rPr lang="el-GR" dirty="0" smtClean="0"/>
              <a:t>Η </a:t>
            </a:r>
            <a:r>
              <a:rPr lang="el-GR" dirty="0"/>
              <a:t>υψηλή πίεση του αίματος από την άλλη, έχει δυσμενείς συνέπειες στην λειτουργία οργάνων, όπως η καρδιά, οι </a:t>
            </a:r>
            <a:r>
              <a:rPr lang="el-GR" dirty="0" err="1"/>
              <a:t>νεφροί</a:t>
            </a:r>
            <a:r>
              <a:rPr lang="el-GR" dirty="0"/>
              <a:t> και ο εγκέφαλος και η υψηλή πίεση του αίματος μπορεί να προκαλέσει έμφραγμα του μυοκαρδίου ή και εγκεφαλικό επεισόδιο.</a:t>
            </a:r>
            <a:endParaRPr lang="en-GB" dirty="0"/>
          </a:p>
          <a:p>
            <a:endParaRPr lang="en-GB" dirty="0"/>
          </a:p>
        </p:txBody>
      </p:sp>
    </p:spTree>
    <p:extLst>
      <p:ext uri="{BB962C8B-B14F-4D97-AF65-F5344CB8AC3E}">
        <p14:creationId xmlns:p14="http://schemas.microsoft.com/office/powerpoint/2010/main" val="3877891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4855"/>
            <a:ext cx="10515600" cy="5562108"/>
          </a:xfrm>
        </p:spPr>
        <p:txBody>
          <a:bodyPr>
            <a:normAutofit lnSpcReduction="10000"/>
          </a:bodyPr>
          <a:lstStyle/>
          <a:p>
            <a:r>
              <a:rPr lang="el-GR" dirty="0"/>
              <a:t>Μεταξύ άλλων παραγόντων, η πίεση του αίματος, εξαρτάται και από τον καρδιακό ρυθμό. Αν κάποιο ερέθισμα προκαλεί την αύξηση του καρδιακού ρυθμού, αποστέλλεται περισσότερο αίμα στις αρτηρίες, αυξάνοντας έτσι την πίεση του αίματος στα τοιχώματα των αρτηριών. Στα τοιχώματα των αρτηριών υπάρχουν νευρικά κύτταρα τα </a:t>
            </a:r>
            <a:r>
              <a:rPr lang="el-GR" dirty="0" smtClean="0"/>
              <a:t>οποία αντιδρούν </a:t>
            </a:r>
            <a:r>
              <a:rPr lang="el-GR" dirty="0"/>
              <a:t>στέλνοντας νευρικές ώσεις (πληροφορίες) στον εγκέφαλο. </a:t>
            </a:r>
            <a:endParaRPr lang="el-GR" dirty="0" smtClean="0"/>
          </a:p>
          <a:p>
            <a:r>
              <a:rPr lang="el-GR" dirty="0" smtClean="0"/>
              <a:t>Ο </a:t>
            </a:r>
            <a:r>
              <a:rPr lang="el-GR" dirty="0"/>
              <a:t>εγκέφαλος με τη σειρά του απαντά στέλνοντας νευρικές </a:t>
            </a:r>
            <a:r>
              <a:rPr lang="el-GR" dirty="0" smtClean="0"/>
              <a:t>ώσεις </a:t>
            </a:r>
            <a:r>
              <a:rPr lang="el-GR" dirty="0"/>
              <a:t>(εντολές) στη καρδιά, που μειώνουν το ρυθμό συστολής της μειώνοντας έτσι και την πίεση του αίματος. Ο συνεχής έλεγχος της αρτηριακής πίεσης από το νευρικό σύστημα είναι μια προσπάθεια να διατηρηθεί η φυσιολογική πίεση του αίματος και περιλαμβάνει ένα </a:t>
            </a:r>
            <a:r>
              <a:rPr lang="el-GR" b="1" dirty="0"/>
              <a:t>σύστημα αρνητικής ανάδρασης </a:t>
            </a:r>
            <a:r>
              <a:rPr lang="el-GR" dirty="0" smtClean="0"/>
              <a:t>.</a:t>
            </a:r>
            <a:endParaRPr lang="en-GB" dirty="0"/>
          </a:p>
          <a:p>
            <a:r>
              <a:rPr lang="el-GR" dirty="0"/>
              <a:t> </a:t>
            </a:r>
            <a:r>
              <a:rPr lang="el-GR" dirty="0" smtClean="0"/>
              <a:t>Αυτό </a:t>
            </a:r>
            <a:r>
              <a:rPr lang="el-GR" dirty="0"/>
              <a:t>επιτρέπει την επαναφορά της πίεσης του αίματος στα φυσιολογικά επίπεδα και </a:t>
            </a:r>
            <a:r>
              <a:rPr lang="el-GR" dirty="0" smtClean="0"/>
              <a:t>έτσι αποκαθίσταται </a:t>
            </a:r>
            <a:r>
              <a:rPr lang="el-GR" dirty="0"/>
              <a:t>η ομοιόσταση.</a:t>
            </a:r>
            <a:endParaRPr lang="en-GB" dirty="0"/>
          </a:p>
          <a:p>
            <a:endParaRPr lang="en-GB" dirty="0"/>
          </a:p>
        </p:txBody>
      </p:sp>
    </p:spTree>
    <p:extLst>
      <p:ext uri="{BB962C8B-B14F-4D97-AF65-F5344CB8AC3E}">
        <p14:creationId xmlns:p14="http://schemas.microsoft.com/office/powerpoint/2010/main" val="2253570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rot="5400000">
            <a:off x="3685810" y="-2944830"/>
            <a:ext cx="4820378" cy="12192002"/>
          </a:xfrm>
          <a:prstGeom prst="rect">
            <a:avLst/>
          </a:prstGeom>
        </p:spPr>
      </p:pic>
    </p:spTree>
    <p:extLst>
      <p:ext uri="{BB962C8B-B14F-4D97-AF65-F5344CB8AC3E}">
        <p14:creationId xmlns:p14="http://schemas.microsoft.com/office/powerpoint/2010/main" val="2606989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2351" y="128444"/>
            <a:ext cx="7537676" cy="6542460"/>
          </a:xfrm>
          <a:prstGeom prst="rect">
            <a:avLst/>
          </a:prstGeom>
          <a:noFill/>
          <a:ln>
            <a:solidFill>
              <a:schemeClr val="tx1"/>
            </a:solidFill>
          </a:ln>
        </p:spPr>
      </p:pic>
    </p:spTree>
    <p:extLst>
      <p:ext uri="{BB962C8B-B14F-4D97-AF65-F5344CB8AC3E}">
        <p14:creationId xmlns:p14="http://schemas.microsoft.com/office/powerpoint/2010/main" val="1454367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Συμβολή του Αναπνευστικού Συστήματος στην Ομοιόσταση</a:t>
            </a:r>
            <a:endParaRPr lang="en-GB" b="1" dirty="0"/>
          </a:p>
        </p:txBody>
      </p:sp>
      <p:sp>
        <p:nvSpPr>
          <p:cNvPr id="3" name="Content Placeholder 2"/>
          <p:cNvSpPr>
            <a:spLocks noGrp="1"/>
          </p:cNvSpPr>
          <p:nvPr>
            <p:ph idx="1"/>
          </p:nvPr>
        </p:nvSpPr>
        <p:spPr/>
        <p:txBody>
          <a:bodyPr>
            <a:normAutofit fontScale="92500" lnSpcReduction="10000"/>
          </a:bodyPr>
          <a:lstStyle/>
          <a:p>
            <a:r>
              <a:rPr lang="el-GR" dirty="0"/>
              <a:t>Στόχος του αναπνευστικού συστήματος είναι να διατηρεί σταθερά τα επίπεδα του διοξειδίου του άνθρακα και του οξυγόνου στο αίμα, αφού μια απόκλιση από αυτά τα επίπεδα μπορεί να προκαλέσει αλλαγές στο </a:t>
            </a:r>
            <a:r>
              <a:rPr lang="en-GB" dirty="0"/>
              <a:t>p</a:t>
            </a:r>
            <a:r>
              <a:rPr lang="el-GR" dirty="0"/>
              <a:t>Η του αίματος. </a:t>
            </a:r>
            <a:endParaRPr lang="el-GR" dirty="0" smtClean="0"/>
          </a:p>
          <a:p>
            <a:r>
              <a:rPr lang="el-GR" dirty="0" smtClean="0"/>
              <a:t>Το </a:t>
            </a:r>
            <a:r>
              <a:rPr lang="el-GR" dirty="0"/>
              <a:t>διοξείδιο του άνθρακα (</a:t>
            </a:r>
            <a:r>
              <a:rPr lang="en-GB" dirty="0"/>
              <a:t>CO</a:t>
            </a:r>
            <a:r>
              <a:rPr lang="el-GR" baseline="-25000" dirty="0"/>
              <a:t>2</a:t>
            </a:r>
            <a:r>
              <a:rPr lang="el-GR" dirty="0"/>
              <a:t>) στο αίμα αντιδρά με το Η</a:t>
            </a:r>
            <a:r>
              <a:rPr lang="el-GR" baseline="-25000" dirty="0"/>
              <a:t>2</a:t>
            </a:r>
            <a:r>
              <a:rPr lang="en-GB" dirty="0"/>
              <a:t>O</a:t>
            </a:r>
            <a:r>
              <a:rPr lang="el-GR" dirty="0"/>
              <a:t> και σχηματίζει </a:t>
            </a:r>
            <a:r>
              <a:rPr lang="en-GB" dirty="0"/>
              <a:t>H</a:t>
            </a:r>
            <a:r>
              <a:rPr lang="el-GR" baseline="-25000" dirty="0"/>
              <a:t>2</a:t>
            </a:r>
            <a:r>
              <a:rPr lang="en-GB" dirty="0"/>
              <a:t>CO</a:t>
            </a:r>
            <a:r>
              <a:rPr lang="el-GR" baseline="-25000" dirty="0"/>
              <a:t>3</a:t>
            </a:r>
            <a:r>
              <a:rPr lang="el-GR" dirty="0"/>
              <a:t>. Όμως το </a:t>
            </a:r>
            <a:r>
              <a:rPr lang="en-GB" dirty="0"/>
              <a:t>H</a:t>
            </a:r>
            <a:r>
              <a:rPr lang="el-GR" baseline="-25000" dirty="0"/>
              <a:t>2</a:t>
            </a:r>
            <a:r>
              <a:rPr lang="en-GB" dirty="0"/>
              <a:t>CO</a:t>
            </a:r>
            <a:r>
              <a:rPr lang="el-GR" baseline="-25000" dirty="0"/>
              <a:t>3</a:t>
            </a:r>
            <a:r>
              <a:rPr lang="el-GR" dirty="0"/>
              <a:t> διίστανται αμέσως σε Η</a:t>
            </a:r>
            <a:r>
              <a:rPr lang="el-GR" baseline="30000" dirty="0"/>
              <a:t>+</a:t>
            </a:r>
            <a:r>
              <a:rPr lang="el-GR" dirty="0"/>
              <a:t> και </a:t>
            </a:r>
            <a:r>
              <a:rPr lang="en-GB" dirty="0"/>
              <a:t>HCO</a:t>
            </a:r>
            <a:r>
              <a:rPr lang="el-GR" baseline="30000" dirty="0"/>
              <a:t>-3</a:t>
            </a:r>
            <a:r>
              <a:rPr lang="el-GR" dirty="0"/>
              <a:t>. Έτσι κάθε αύξηση του επιπέδου του </a:t>
            </a:r>
            <a:r>
              <a:rPr lang="en-GB" dirty="0"/>
              <a:t>CO</a:t>
            </a:r>
            <a:r>
              <a:rPr lang="el-GR" baseline="-25000" dirty="0"/>
              <a:t>2</a:t>
            </a:r>
            <a:r>
              <a:rPr lang="el-GR" dirty="0"/>
              <a:t> στο αίμα οδηγεί σε αύξηση της συγκέντρωσης των </a:t>
            </a:r>
            <a:r>
              <a:rPr lang="el-GR" b="1" dirty="0"/>
              <a:t>Η</a:t>
            </a:r>
            <a:r>
              <a:rPr lang="el-GR" b="1" baseline="30000" dirty="0"/>
              <a:t>+</a:t>
            </a:r>
            <a:r>
              <a:rPr lang="el-GR" b="1" dirty="0"/>
              <a:t>, </a:t>
            </a:r>
            <a:r>
              <a:rPr lang="el-GR" dirty="0"/>
              <a:t>άρα και σε μείωση του </a:t>
            </a:r>
            <a:r>
              <a:rPr lang="en-GB" dirty="0"/>
              <a:t>p</a:t>
            </a:r>
            <a:r>
              <a:rPr lang="el-GR" dirty="0"/>
              <a:t>Η. </a:t>
            </a:r>
            <a:endParaRPr lang="el-GR" dirty="0" smtClean="0"/>
          </a:p>
          <a:p>
            <a:r>
              <a:rPr lang="el-GR" dirty="0" smtClean="0"/>
              <a:t>Αντίθετα </a:t>
            </a:r>
            <a:r>
              <a:rPr lang="el-GR" dirty="0"/>
              <a:t>μείωση του </a:t>
            </a:r>
            <a:r>
              <a:rPr lang="en-GB" dirty="0"/>
              <a:t>CO</a:t>
            </a:r>
            <a:r>
              <a:rPr lang="el-GR" baseline="-25000" dirty="0"/>
              <a:t>2</a:t>
            </a:r>
            <a:r>
              <a:rPr lang="el-GR" dirty="0"/>
              <a:t> οδηγεί σε μείωση της συγκέντρωσης των </a:t>
            </a:r>
            <a:r>
              <a:rPr lang="el-GR" b="1" dirty="0"/>
              <a:t>Η</a:t>
            </a:r>
            <a:r>
              <a:rPr lang="el-GR" b="1" baseline="30000" dirty="0"/>
              <a:t>+</a:t>
            </a:r>
            <a:r>
              <a:rPr lang="el-GR" b="1" dirty="0"/>
              <a:t> </a:t>
            </a:r>
            <a:r>
              <a:rPr lang="el-GR" dirty="0"/>
              <a:t>και επομένως σε αύξηση του </a:t>
            </a:r>
            <a:r>
              <a:rPr lang="en-US" dirty="0"/>
              <a:t>p</a:t>
            </a:r>
            <a:r>
              <a:rPr lang="el-GR" dirty="0" smtClean="0"/>
              <a:t>Η</a:t>
            </a:r>
            <a:r>
              <a:rPr lang="el-GR" dirty="0"/>
              <a:t>. </a:t>
            </a:r>
            <a:endParaRPr lang="el-GR" dirty="0" smtClean="0"/>
          </a:p>
          <a:p>
            <a:r>
              <a:rPr lang="el-GR" dirty="0" smtClean="0"/>
              <a:t>Σε </a:t>
            </a:r>
            <a:r>
              <a:rPr lang="el-GR" dirty="0"/>
              <a:t>περιπτώσεις αλλαγής του επιπέδου του </a:t>
            </a:r>
            <a:r>
              <a:rPr lang="en-GB" dirty="0"/>
              <a:t>CO</a:t>
            </a:r>
            <a:r>
              <a:rPr lang="el-GR" baseline="-25000" dirty="0"/>
              <a:t>2</a:t>
            </a:r>
            <a:r>
              <a:rPr lang="el-GR" dirty="0"/>
              <a:t> στο αίμα, ενεργοποιείται ένας μηχανισμός αρνητικής ανάδρασης που αποκαθιστά την ομοιόσταση. </a:t>
            </a:r>
            <a:endParaRPr lang="en-GB" dirty="0"/>
          </a:p>
          <a:p>
            <a:endParaRPr lang="en-GB" dirty="0"/>
          </a:p>
        </p:txBody>
      </p:sp>
    </p:spTree>
    <p:extLst>
      <p:ext uri="{BB962C8B-B14F-4D97-AF65-F5344CB8AC3E}">
        <p14:creationId xmlns:p14="http://schemas.microsoft.com/office/powerpoint/2010/main" val="116022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4138"/>
            <a:ext cx="10515600" cy="5782825"/>
          </a:xfrm>
        </p:spPr>
        <p:txBody>
          <a:bodyPr>
            <a:normAutofit/>
          </a:bodyPr>
          <a:lstStyle/>
          <a:p>
            <a:r>
              <a:rPr lang="el-GR" sz="3200" dirty="0"/>
              <a:t>Οι περισσότεροι οργανισμοί ζουν σε ένα εξωτερικό περιβάλλον που αλλάζει διαρκώς. </a:t>
            </a:r>
            <a:endParaRPr lang="en-US" sz="3200" dirty="0" smtClean="0"/>
          </a:p>
          <a:p>
            <a:r>
              <a:rPr lang="el-GR" sz="3200" dirty="0" smtClean="0"/>
              <a:t>Παρόλα </a:t>
            </a:r>
            <a:r>
              <a:rPr lang="el-GR" sz="3200" dirty="0"/>
              <a:t>αυτά το εσωτερικό περιβάλλον των έμβιων όντων, δηλαδή τα υγρά, που διακινούνται από και προς τα κύτταρα του σώματος και τους ιστούς, πρέπει να διατηρούν αρκετές ιδιότητές τους με εξισορροπημένες ποσότητες οξυγόνου και θρεπτικών ουσιών. </a:t>
            </a:r>
            <a:endParaRPr lang="en-US" sz="3200" dirty="0" smtClean="0"/>
          </a:p>
          <a:p>
            <a:r>
              <a:rPr lang="el-GR" sz="3200" dirty="0" smtClean="0"/>
              <a:t>Τα </a:t>
            </a:r>
            <a:r>
              <a:rPr lang="el-GR" sz="3200" dirty="0"/>
              <a:t>άχρηστα υλικά πρέπει να απομακρύνονται διαρκώς από τα κύτταρα. </a:t>
            </a:r>
            <a:endParaRPr lang="en-US" sz="3200" dirty="0" smtClean="0"/>
          </a:p>
          <a:p>
            <a:r>
              <a:rPr lang="el-GR" sz="3200" dirty="0" smtClean="0"/>
              <a:t>Η </a:t>
            </a:r>
            <a:r>
              <a:rPr lang="el-GR" sz="3200" dirty="0"/>
              <a:t>ισορροπία που διατηρείται στο εσωτερικό περιβάλλον του οργανισμού μέσω διαφόρων λειτουργιών, ονομάζεται </a:t>
            </a:r>
            <a:r>
              <a:rPr lang="el-GR" sz="3200" b="1" dirty="0"/>
              <a:t>ομοιόσταση.</a:t>
            </a:r>
            <a:endParaRPr lang="en-GB" sz="3200" dirty="0"/>
          </a:p>
        </p:txBody>
      </p:sp>
    </p:spTree>
    <p:extLst>
      <p:ext uri="{BB962C8B-B14F-4D97-AF65-F5344CB8AC3E}">
        <p14:creationId xmlns:p14="http://schemas.microsoft.com/office/powerpoint/2010/main" val="4135824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0263"/>
            <a:ext cx="10515600" cy="2490952"/>
          </a:xfrm>
        </p:spPr>
        <p:txBody>
          <a:bodyPr/>
          <a:lstStyle/>
          <a:p>
            <a:pPr marL="0" indent="0">
              <a:buNone/>
            </a:pPr>
            <a:r>
              <a:rPr lang="el-GR" dirty="0" smtClean="0"/>
              <a:t>Φαίνεται λοιπόν καθαρά </a:t>
            </a:r>
            <a:r>
              <a:rPr lang="el-GR" dirty="0"/>
              <a:t>ότι η διατήρηση της ομοιόστασης είναι υπόθεση </a:t>
            </a:r>
            <a:r>
              <a:rPr lang="el-GR" dirty="0" smtClean="0"/>
              <a:t>όλων των </a:t>
            </a:r>
            <a:r>
              <a:rPr lang="el-GR" dirty="0"/>
              <a:t>συστημάτων του οργανισμού, τα οποία συνεργάζονται αρμονικά μεταξύ τους, υπό </a:t>
            </a:r>
            <a:r>
              <a:rPr lang="el-GR" dirty="0" smtClean="0"/>
              <a:t>τον έλεγχο </a:t>
            </a:r>
            <a:r>
              <a:rPr lang="el-GR" dirty="0"/>
              <a:t>του νευρικού συστήματος και των ενδοκρινών αδένων. Η συμβολή του </a:t>
            </a:r>
            <a:r>
              <a:rPr lang="el-GR" dirty="0" smtClean="0"/>
              <a:t>συστήματος των </a:t>
            </a:r>
            <a:r>
              <a:rPr lang="el-GR" dirty="0"/>
              <a:t>ενδοκρινών αδένων είναι εμφανής στο μηχανισμό που ρυθμίζει τα επίπεδα της γλυκόζης στο αίμα.</a:t>
            </a:r>
          </a:p>
          <a:p>
            <a:endParaRPr lang="en-GB" dirty="0"/>
          </a:p>
        </p:txBody>
      </p:sp>
      <p:pic>
        <p:nvPicPr>
          <p:cNvPr id="4" name="Picture 3"/>
          <p:cNvPicPr>
            <a:picLocks noChangeAspect="1"/>
          </p:cNvPicPr>
          <p:nvPr/>
        </p:nvPicPr>
        <p:blipFill>
          <a:blip r:embed="rId2"/>
          <a:stretch>
            <a:fillRect/>
          </a:stretch>
        </p:blipFill>
        <p:spPr>
          <a:xfrm rot="5400000">
            <a:off x="4313557" y="-464142"/>
            <a:ext cx="3484178" cy="10434892"/>
          </a:xfrm>
          <a:prstGeom prst="rect">
            <a:avLst/>
          </a:prstGeom>
        </p:spPr>
      </p:pic>
    </p:spTree>
    <p:extLst>
      <p:ext uri="{BB962C8B-B14F-4D97-AF65-F5344CB8AC3E}">
        <p14:creationId xmlns:p14="http://schemas.microsoft.com/office/powerpoint/2010/main" val="638306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ΡΥΘΜΙΣΗ ΤΗΣ ΣΥΓΚΕΝΤΡΩΣΗΣ ΤΗΣ ΓΛΥΚΟΖΗΣ ΣΤΟ ΑΙΜΑ</a:t>
            </a:r>
            <a:endParaRPr lang="en-GB" b="1" dirty="0"/>
          </a:p>
        </p:txBody>
      </p:sp>
      <p:sp>
        <p:nvSpPr>
          <p:cNvPr id="3" name="Content Placeholder 2"/>
          <p:cNvSpPr>
            <a:spLocks noGrp="1"/>
          </p:cNvSpPr>
          <p:nvPr>
            <p:ph idx="1"/>
          </p:nvPr>
        </p:nvSpPr>
        <p:spPr/>
        <p:txBody>
          <a:bodyPr>
            <a:normAutofit fontScale="92500"/>
          </a:bodyPr>
          <a:lstStyle/>
          <a:p>
            <a:r>
              <a:rPr lang="el-GR" dirty="0"/>
              <a:t>Σε ορισμένες περιπτώσεις περισσότερες από μία ορμόνες συνεργάζονται για να ρυθμίσουν την αύξηση ή την ελάττωση του επιπέδου μιας ειδικής λειτουργίας. </a:t>
            </a:r>
            <a:endParaRPr lang="el-GR" dirty="0" smtClean="0"/>
          </a:p>
          <a:p>
            <a:r>
              <a:rPr lang="el-GR" dirty="0" smtClean="0"/>
              <a:t>Παράδειγμα </a:t>
            </a:r>
            <a:r>
              <a:rPr lang="el-GR" dirty="0"/>
              <a:t>τέτοιου ελέγχου είναι η ρύθμιση της γλυκόζης στο αίμα. Η γλυκόζη, όπως είναι γνωστό, είναι σπουδαία πηγή ενέργειας για τα κύτταρα. Μόρια γλυκόζης αφήνουν συνεχώς το αίμα κατά τη διάρκεια της κυκλοφορίας του και εισέρχονται στα κύτταρα σε όλο το σώμα. </a:t>
            </a:r>
            <a:endParaRPr lang="el-GR" dirty="0" smtClean="0"/>
          </a:p>
          <a:p>
            <a:r>
              <a:rPr lang="el-GR" dirty="0"/>
              <a:t>Παράλληλα μεγάλος αριθμός μορίων γλυκόζης εισέρχεται στο αίμα από τα έντερα και το ήπαρ. Και όμως η συγκέντρωση της γλυκόζης παραμένει εκπληκτικά σταθερή και κυμαίνεται μεταξύ 80 και 110 </a:t>
            </a:r>
            <a:r>
              <a:rPr lang="en-GB" dirty="0"/>
              <a:t>mg</a:t>
            </a:r>
            <a:r>
              <a:rPr lang="el-GR" dirty="0"/>
              <a:t> ανά 100 </a:t>
            </a:r>
            <a:r>
              <a:rPr lang="en-GB" dirty="0"/>
              <a:t>ml</a:t>
            </a:r>
            <a:r>
              <a:rPr lang="el-GR" dirty="0"/>
              <a:t>.</a:t>
            </a:r>
            <a:endParaRPr lang="en-GB" dirty="0"/>
          </a:p>
          <a:p>
            <a:endParaRPr lang="en-GB" dirty="0"/>
          </a:p>
          <a:p>
            <a:pPr marL="0" indent="0">
              <a:buNone/>
            </a:pPr>
            <a:endParaRPr lang="en-GB" dirty="0"/>
          </a:p>
        </p:txBody>
      </p:sp>
    </p:spTree>
    <p:extLst>
      <p:ext uri="{BB962C8B-B14F-4D97-AF65-F5344CB8AC3E}">
        <p14:creationId xmlns:p14="http://schemas.microsoft.com/office/powerpoint/2010/main" val="3641548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9448"/>
            <a:ext cx="10515600" cy="5467515"/>
          </a:xfrm>
        </p:spPr>
        <p:txBody>
          <a:bodyPr>
            <a:normAutofit lnSpcReduction="10000"/>
          </a:bodyPr>
          <a:lstStyle/>
          <a:p>
            <a:r>
              <a:rPr lang="el-GR" dirty="0"/>
              <a:t>Η </a:t>
            </a:r>
            <a:r>
              <a:rPr lang="el-GR" b="1" dirty="0"/>
              <a:t>ινσουλίνη </a:t>
            </a:r>
            <a:r>
              <a:rPr lang="el-GR" dirty="0"/>
              <a:t>και </a:t>
            </a:r>
            <a:r>
              <a:rPr lang="el-GR" b="1" dirty="0" err="1"/>
              <a:t>γλυκαγόνη</a:t>
            </a:r>
            <a:r>
              <a:rPr lang="el-GR" b="1" dirty="0"/>
              <a:t> </a:t>
            </a:r>
            <a:r>
              <a:rPr lang="el-GR" dirty="0"/>
              <a:t>(δύο ορμόνες που παράγονται από ειδικές ομάδες </a:t>
            </a:r>
            <a:r>
              <a:rPr lang="el-GR" dirty="0" smtClean="0"/>
              <a:t>κυττάρων του </a:t>
            </a:r>
            <a:r>
              <a:rPr lang="el-GR" dirty="0"/>
              <a:t>παγκρέατος) συνεργάζονται για τη ρύθμιση του επιπέδου της γλυκόζης στο αίμα. </a:t>
            </a:r>
            <a:r>
              <a:rPr lang="el-GR" dirty="0" smtClean="0"/>
              <a:t>Στη ρύθμιση </a:t>
            </a:r>
            <a:r>
              <a:rPr lang="el-GR" dirty="0"/>
              <a:t>της συγκέντρωσης της γλυκόζης συμμετέχει και το ήπαρ </a:t>
            </a:r>
            <a:endParaRPr lang="en-GB" dirty="0"/>
          </a:p>
          <a:p>
            <a:r>
              <a:rPr lang="el-GR" dirty="0" smtClean="0"/>
              <a:t>Η </a:t>
            </a:r>
            <a:r>
              <a:rPr lang="el-GR" b="1" i="1" dirty="0"/>
              <a:t>ινσουλίνη</a:t>
            </a:r>
            <a:r>
              <a:rPr lang="el-GR" i="1" dirty="0"/>
              <a:t> </a:t>
            </a:r>
            <a:r>
              <a:rPr lang="el-GR" dirty="0"/>
              <a:t>επιταχύνει την απομάκρυνση των μορίων της γλυκόζης από το αίμα ενεργοποιώντας την απορρόφησή της από τα κύτταρα του σώματος και του ήπατος. Στα κύτταρα του σώματος η γλυκόζη μπορεί να χρησιμοποιηθεί ώς πηγή ενέργειας ή να αποθηκευτεί για μελλοντική χρήση, ενώ στο ήπαρ αποθηκεύεται με τη </a:t>
            </a:r>
            <a:r>
              <a:rPr lang="el-GR" dirty="0" smtClean="0"/>
              <a:t>μορφή γλυκογό</a:t>
            </a:r>
            <a:r>
              <a:rPr lang="el-GR" dirty="0"/>
              <a:t>νου.</a:t>
            </a:r>
            <a:endParaRPr lang="en-GB" dirty="0"/>
          </a:p>
          <a:p>
            <a:r>
              <a:rPr lang="el-GR" dirty="0" smtClean="0"/>
              <a:t>Η </a:t>
            </a:r>
            <a:r>
              <a:rPr lang="el-GR" b="1" i="1" dirty="0" err="1"/>
              <a:t>γλυκαγόνη</a:t>
            </a:r>
            <a:r>
              <a:rPr lang="el-GR" i="1" dirty="0"/>
              <a:t> </a:t>
            </a:r>
            <a:r>
              <a:rPr lang="el-GR" dirty="0"/>
              <a:t>αντίθετα αυξάνει τη μεταφορά της γλυκόζης από το ήπαρ προς το αίμα, αφού επάγει τη διάσπαση του γλυκογόνου στο ήπαρ και αυξάνει την ποσότητα γλυκόζης που απελευθερώνεται στο αίμα</a:t>
            </a:r>
            <a:r>
              <a:rPr lang="el-GR" dirty="0" smtClean="0"/>
              <a:t>.</a:t>
            </a:r>
            <a:endParaRPr lang="en-GB" dirty="0"/>
          </a:p>
        </p:txBody>
      </p:sp>
    </p:spTree>
    <p:extLst>
      <p:ext uri="{BB962C8B-B14F-4D97-AF65-F5344CB8AC3E}">
        <p14:creationId xmlns:p14="http://schemas.microsoft.com/office/powerpoint/2010/main" val="4042439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89587" y="-1"/>
            <a:ext cx="4792716" cy="6907405"/>
          </a:xfrm>
          <a:prstGeom prst="rect">
            <a:avLst/>
          </a:prstGeom>
        </p:spPr>
      </p:pic>
    </p:spTree>
    <p:extLst>
      <p:ext uri="{BB962C8B-B14F-4D97-AF65-F5344CB8AC3E}">
        <p14:creationId xmlns:p14="http://schemas.microsoft.com/office/powerpoint/2010/main" val="3524885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t>ΡΥΘΜΙΣΗ ΘΕΡΜΟΚΡΑΣΙΑΣ</a:t>
            </a:r>
            <a:endParaRPr lang="en-GB" b="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231930" y="1517268"/>
            <a:ext cx="5470635" cy="5056953"/>
          </a:xfrm>
          <a:prstGeom prst="rect">
            <a:avLst/>
          </a:prstGeom>
          <a:noFill/>
          <a:ln>
            <a:noFill/>
          </a:ln>
        </p:spPr>
      </p:pic>
    </p:spTree>
    <p:extLst>
      <p:ext uri="{BB962C8B-B14F-4D97-AF65-F5344CB8AC3E}">
        <p14:creationId xmlns:p14="http://schemas.microsoft.com/office/powerpoint/2010/main" val="957056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9448"/>
            <a:ext cx="10515600" cy="5467515"/>
          </a:xfrm>
        </p:spPr>
        <p:txBody>
          <a:bodyPr>
            <a:normAutofit lnSpcReduction="10000"/>
          </a:bodyPr>
          <a:lstStyle/>
          <a:p>
            <a:r>
              <a:rPr lang="el-GR" dirty="0"/>
              <a:t>Ένα από τα καλύτερα παραδείγματα ομοιόστασης (και μηχανισμού αρνητικής ανάδρασης) στον άνθρωπο είναι η ρύθμιση της θερμοκρασίας του σώματος. Όπως και τα υπόλοιπα ομοιόθερμα ζώα, έτσι και ο άνθρωπος είναι ικανός να διατηρεί μια αξιοθαύμαστα σταθερή θερμοκρασία του σώματος του, περίπου 37°</a:t>
            </a:r>
            <a:r>
              <a:rPr lang="en-GB" dirty="0"/>
              <a:t>C</a:t>
            </a:r>
            <a:r>
              <a:rPr lang="el-GR" dirty="0"/>
              <a:t>. </a:t>
            </a:r>
            <a:endParaRPr lang="en-GB" dirty="0"/>
          </a:p>
          <a:p>
            <a:r>
              <a:rPr lang="el-GR" dirty="0"/>
              <a:t>Αν υποθέσουμε, για παράδειγμα, ότι βρισκόμαστε σε ένα χώρο με θερμοκρασία μεγαλύτερη των 37°</a:t>
            </a:r>
            <a:r>
              <a:rPr lang="en-GB" dirty="0"/>
              <a:t>C</a:t>
            </a:r>
            <a:r>
              <a:rPr lang="el-GR" dirty="0"/>
              <a:t>, η θερμότητα (το ερέθισμα) φθάνει συνεχώς από το περιβάλλον στο σώμα, αυξάνοντας έτσι τη θερμοκρασία. Οι </a:t>
            </a:r>
            <a:r>
              <a:rPr lang="el-GR" dirty="0" err="1"/>
              <a:t>θερμοϋποδοχείς</a:t>
            </a:r>
            <a:r>
              <a:rPr lang="el-GR" dirty="0"/>
              <a:t> του δέρματος αντιλαμβάνονται το ερέθισμα και στέλνουν νευρικές ώσεις στον εγκέφαλο (κέντρο ελέγχου). Το κέντρο ρύθμισης της θερμοκρασίας, που βρίσκεται στον υποθάλαμο στέλνει νευρικές ώσεις (εντολές) στους ιδρωτοποιούς αδένες (εκτελεστές) και έτσι δημιουργείται άμεση εφίδρωση. Η εξάτμιση του ιδρώτα από την επιφάνεια του δέρματος έχει ώς αποτέλεσμα τη μείωση της θερμοκρασίας του σώματος.</a:t>
            </a:r>
            <a:endParaRPr lang="en-GB" dirty="0"/>
          </a:p>
          <a:p>
            <a:endParaRPr lang="en-GB" dirty="0"/>
          </a:p>
        </p:txBody>
      </p:sp>
    </p:spTree>
    <p:extLst>
      <p:ext uri="{BB962C8B-B14F-4D97-AF65-F5344CB8AC3E}">
        <p14:creationId xmlns:p14="http://schemas.microsoft.com/office/powerpoint/2010/main" val="1715495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9448"/>
            <a:ext cx="10515600" cy="5467515"/>
          </a:xfrm>
        </p:spPr>
        <p:txBody>
          <a:bodyPr>
            <a:normAutofit fontScale="92500" lnSpcReduction="20000"/>
          </a:bodyPr>
          <a:lstStyle/>
          <a:p>
            <a:r>
              <a:rPr lang="el-GR" dirty="0"/>
              <a:t>Ο εγκέφαλος στέλνει επίσης εντολές στα αγγεία του δέρματος τα οποία διαστέλλονται και έτσι αυξάνεται η ροή του αίματος στο δέρμα. Έτσι χάνονται μεγαλύτερα ποσά θερμότητας από το σώμα στο περιβάλλον και συνεπώς μειώνεται η θερμοκρασία του σώματος </a:t>
            </a:r>
            <a:endParaRPr lang="en-GB" dirty="0"/>
          </a:p>
          <a:p>
            <a:r>
              <a:rPr lang="el-GR" dirty="0" smtClean="0"/>
              <a:t>Ας </a:t>
            </a:r>
            <a:r>
              <a:rPr lang="el-GR" dirty="0"/>
              <a:t>σημειωθεί ότι η θερμορύθμιση είναι μηχανισμός αρνητικής ανάδρασης επειδή η απάντηση (πτώση της θερμοκρασίας του σώματος) είναι αντίθετη προς το ερέθισμα (ζέστη). Επίσης, οι </a:t>
            </a:r>
            <a:r>
              <a:rPr lang="el-GR" dirty="0" err="1"/>
              <a:t>θερμοϋποδοχείς</a:t>
            </a:r>
            <a:r>
              <a:rPr lang="el-GR" dirty="0"/>
              <a:t> ελέγχουν συνεχώς τη θερμοκρασία του σώματος </a:t>
            </a:r>
            <a:r>
              <a:rPr lang="el-GR" dirty="0" smtClean="0"/>
              <a:t>και στέλνουν </a:t>
            </a:r>
            <a:r>
              <a:rPr lang="el-GR" dirty="0"/>
              <a:t>συνεχώς πληροφορίες στον εγκέφαλο. Ο εγκέφαλος με τη σειρά του συνεχίζει να στέλνει εντολές (νευρικές ώσεις) στους ιδρωτοποιούς αδένες και στα αγγεία μέχρι να αποκατασταθεί η φυσιολογική θερμοκρασία </a:t>
            </a:r>
            <a:r>
              <a:rPr lang="el-GR" dirty="0" smtClean="0"/>
              <a:t>του σώματος </a:t>
            </a:r>
            <a:r>
              <a:rPr lang="el-GR" dirty="0"/>
              <a:t>(37°</a:t>
            </a:r>
            <a:r>
              <a:rPr lang="en-GB" dirty="0"/>
              <a:t>C</a:t>
            </a:r>
            <a:r>
              <a:rPr lang="el-GR" dirty="0" smtClean="0"/>
              <a:t>).</a:t>
            </a:r>
          </a:p>
          <a:p>
            <a:r>
              <a:rPr lang="el-GR" dirty="0"/>
              <a:t>Στην αντίθετη περίπτωση, όταν δηλαδή βρισκόμαστε σε ένα χώρο με θερμοκρασία μικρότερη των 37°</a:t>
            </a:r>
            <a:r>
              <a:rPr lang="en-GB" dirty="0"/>
              <a:t>C</a:t>
            </a:r>
            <a:r>
              <a:rPr lang="el-GR" dirty="0"/>
              <a:t>, ο οργανισμός αντιδρά με μείωση της εφίδρωσης, με συστολή των αιμοφόρων αγγείων, αύξηση του ρυθμού του μεταβολισμού καθώς και έλεγχο της συστολής των σκελετικών μυών (αύξηση του μυϊκού τόνου).</a:t>
            </a:r>
            <a:endParaRPr lang="en-GB" dirty="0"/>
          </a:p>
          <a:p>
            <a:pPr marL="0" indent="0">
              <a:buNone/>
            </a:pPr>
            <a:endParaRPr lang="en-GB" dirty="0"/>
          </a:p>
        </p:txBody>
      </p:sp>
    </p:spTree>
    <p:extLst>
      <p:ext uri="{BB962C8B-B14F-4D97-AF65-F5344CB8AC3E}">
        <p14:creationId xmlns:p14="http://schemas.microsoft.com/office/powerpoint/2010/main" val="1764153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956034" y="-2262352"/>
            <a:ext cx="6290444" cy="11634955"/>
          </a:xfrm>
          <a:prstGeom prst="rect">
            <a:avLst/>
          </a:prstGeom>
          <a:noFill/>
          <a:ln>
            <a:noFill/>
          </a:ln>
        </p:spPr>
      </p:pic>
    </p:spTree>
    <p:extLst>
      <p:ext uri="{BB962C8B-B14F-4D97-AF65-F5344CB8AC3E}">
        <p14:creationId xmlns:p14="http://schemas.microsoft.com/office/powerpoint/2010/main" val="3037435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4440" y="236483"/>
            <a:ext cx="5533697" cy="584775"/>
          </a:xfrm>
          <a:prstGeom prst="rect">
            <a:avLst/>
          </a:prstGeom>
          <a:noFill/>
        </p:spPr>
        <p:txBody>
          <a:bodyPr wrap="square" rtlCol="0">
            <a:spAutoFit/>
          </a:bodyPr>
          <a:lstStyle/>
          <a:p>
            <a:r>
              <a:rPr lang="el-GR" sz="3200" b="1" dirty="0" smtClean="0"/>
              <a:t>Ρύθμιση θερμοκρασίας</a:t>
            </a:r>
            <a:endParaRPr lang="en-GB" sz="3200" b="1" dirty="0"/>
          </a:p>
        </p:txBody>
      </p:sp>
      <p:pic>
        <p:nvPicPr>
          <p:cNvPr id="7" name="Picture 6"/>
          <p:cNvPicPr>
            <a:picLocks noChangeAspect="1"/>
          </p:cNvPicPr>
          <p:nvPr/>
        </p:nvPicPr>
        <p:blipFill>
          <a:blip r:embed="rId2"/>
          <a:stretch>
            <a:fillRect/>
          </a:stretch>
        </p:blipFill>
        <p:spPr>
          <a:xfrm>
            <a:off x="358994" y="950364"/>
            <a:ext cx="11410950" cy="6029325"/>
          </a:xfrm>
          <a:prstGeom prst="rect">
            <a:avLst/>
          </a:prstGeom>
        </p:spPr>
      </p:pic>
    </p:spTree>
    <p:extLst>
      <p:ext uri="{BB962C8B-B14F-4D97-AF65-F5344CB8AC3E}">
        <p14:creationId xmlns:p14="http://schemas.microsoft.com/office/powerpoint/2010/main" val="1478956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Περίληψη</a:t>
            </a:r>
            <a:endParaRPr lang="en-GB" b="1" dirty="0"/>
          </a:p>
        </p:txBody>
      </p:sp>
      <p:sp>
        <p:nvSpPr>
          <p:cNvPr id="3" name="Content Placeholder 2"/>
          <p:cNvSpPr>
            <a:spLocks noGrp="1"/>
          </p:cNvSpPr>
          <p:nvPr>
            <p:ph idx="1"/>
          </p:nvPr>
        </p:nvSpPr>
        <p:spPr/>
        <p:txBody>
          <a:bodyPr>
            <a:normAutofit fontScale="85000" lnSpcReduction="20000"/>
          </a:bodyPr>
          <a:lstStyle/>
          <a:p>
            <a:r>
              <a:rPr lang="el-GR" b="1" dirty="0"/>
              <a:t>Ομοιόσταση </a:t>
            </a:r>
            <a:r>
              <a:rPr lang="el-GR" dirty="0"/>
              <a:t>είναι η διατήρηση σταθερού εσωτερικού περιβάλλοντος, δηλαδή η σταθερή ποσότητα και σύσταση των υγρών των ιστών, που είναι απαραίτητη για τη λειτουργία των κυττάρων. Όταν κάποιος παράγοντας που επηρεάζει το εσωτερικό περιβάλλον του οργανισμού παρεκκλίνει από τα κανονικά επίπεδα, τότε ενεργοποιούνται διορθωτικοί μηχανισμοί που ονομάζονται </a:t>
            </a:r>
            <a:r>
              <a:rPr lang="el-GR" b="1" dirty="0"/>
              <a:t>συστήματα ανάδρασης. </a:t>
            </a:r>
            <a:r>
              <a:rPr lang="el-GR" dirty="0"/>
              <a:t>Η διατήρηση της ομοιόστασης είναι υπόθεση όλων των συστημάτων του οργανισμού τα οποία συνεργάζονται αρμονικά μεταξύ τους, κάτω από τον έλεγχο του νευρικού συστήματος και των ενδοκρινών αδένων.</a:t>
            </a:r>
            <a:endParaRPr lang="en-GB" dirty="0"/>
          </a:p>
          <a:p>
            <a:r>
              <a:rPr lang="el-GR" dirty="0"/>
              <a:t>Η</a:t>
            </a:r>
            <a:r>
              <a:rPr lang="el-GR" b="1" dirty="0"/>
              <a:t> </a:t>
            </a:r>
            <a:r>
              <a:rPr lang="el-GR" dirty="0"/>
              <a:t>ρύθμιση της </a:t>
            </a:r>
            <a:r>
              <a:rPr lang="el-GR" b="1" dirty="0"/>
              <a:t>συγκέντρωσης της γλυκόζης στο αίμα </a:t>
            </a:r>
            <a:r>
              <a:rPr lang="el-GR" dirty="0"/>
              <a:t>επιτυγχάνεται με τη συμβολή κυρίως δύο ορμονών που εκκρίνονται από το </a:t>
            </a:r>
            <a:r>
              <a:rPr lang="el-GR" b="1" dirty="0"/>
              <a:t>πάγκρεας, </a:t>
            </a:r>
            <a:r>
              <a:rPr lang="el-GR" dirty="0"/>
              <a:t>της </a:t>
            </a:r>
            <a:r>
              <a:rPr lang="el-GR" b="1" dirty="0"/>
              <a:t>ινσουλίνης </a:t>
            </a:r>
            <a:r>
              <a:rPr lang="el-GR" dirty="0"/>
              <a:t>και της </a:t>
            </a:r>
            <a:r>
              <a:rPr lang="el-GR" b="1" dirty="0" err="1"/>
              <a:t>γλυκαγόνης</a:t>
            </a:r>
            <a:r>
              <a:rPr lang="el-GR" b="1" dirty="0"/>
              <a:t>.</a:t>
            </a:r>
            <a:endParaRPr lang="en-GB" dirty="0"/>
          </a:p>
          <a:p>
            <a:r>
              <a:rPr lang="el-GR" dirty="0" smtClean="0"/>
              <a:t>Στη </a:t>
            </a:r>
            <a:r>
              <a:rPr lang="el-GR" dirty="0"/>
              <a:t>ρύθμιση της </a:t>
            </a:r>
            <a:r>
              <a:rPr lang="el-GR" b="1" dirty="0"/>
              <a:t>θερμοκρασίας του σώματος </a:t>
            </a:r>
            <a:r>
              <a:rPr lang="el-GR" dirty="0"/>
              <a:t>συμβάλλει κυρίως το </a:t>
            </a:r>
            <a:r>
              <a:rPr lang="el-GR" b="1" dirty="0"/>
              <a:t>δέρμα </a:t>
            </a:r>
            <a:r>
              <a:rPr lang="el-GR" dirty="0"/>
              <a:t>με την αγγειοδιαστολή ή την αγγειοσυστολή των </a:t>
            </a:r>
            <a:r>
              <a:rPr lang="el-GR" b="1" dirty="0"/>
              <a:t>αγγείων </a:t>
            </a:r>
            <a:r>
              <a:rPr lang="el-GR" dirty="0"/>
              <a:t>του αλλά και τους </a:t>
            </a:r>
            <a:r>
              <a:rPr lang="el-GR" b="1" dirty="0"/>
              <a:t>ιδρωτοποιούς αδένες </a:t>
            </a:r>
            <a:r>
              <a:rPr lang="el-GR" dirty="0"/>
              <a:t>κάτω από τον έλεγχο του </a:t>
            </a:r>
            <a:r>
              <a:rPr lang="el-GR" b="1" dirty="0"/>
              <a:t>υποθαλάμου.</a:t>
            </a:r>
            <a:endParaRPr lang="en-GB" dirty="0"/>
          </a:p>
          <a:p>
            <a:endParaRPr lang="en-GB" dirty="0"/>
          </a:p>
        </p:txBody>
      </p:sp>
    </p:spTree>
    <p:extLst>
      <p:ext uri="{BB962C8B-B14F-4D97-AF65-F5344CB8AC3E}">
        <p14:creationId xmlns:p14="http://schemas.microsoft.com/office/powerpoint/2010/main" val="412253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2839"/>
            <a:ext cx="12192000" cy="6876113"/>
          </a:xfrm>
          <a:prstGeom prst="rect">
            <a:avLst/>
          </a:prstGeom>
        </p:spPr>
        <p:txBody>
          <a:bodyPr wrap="square">
            <a:spAutoFit/>
          </a:bodyPr>
          <a:lstStyle/>
          <a:p>
            <a:pPr>
              <a:lnSpc>
                <a:spcPct val="107000"/>
              </a:lnSpc>
              <a:spcAft>
                <a:spcPts val="0"/>
              </a:spcAft>
            </a:pPr>
            <a:r>
              <a:rPr lang="el-GR" sz="2400" dirty="0" smtClean="0">
                <a:effectLst/>
                <a:latin typeface="Calibri" panose="020F0502020204030204" pitchFamily="34" charset="0"/>
                <a:ea typeface="ArialUnicodeMS"/>
                <a:cs typeface="Calibri" panose="020F0502020204030204" pitchFamily="34" charset="0"/>
              </a:rPr>
              <a:t>Ο </a:t>
            </a:r>
            <a:r>
              <a:rPr lang="en-GB" sz="2400" dirty="0" smtClean="0">
                <a:effectLst/>
                <a:latin typeface="Calibri" panose="020F0502020204030204" pitchFamily="34" charset="0"/>
                <a:ea typeface="ArialUnicodeMS"/>
                <a:cs typeface="Calibri" panose="020F0502020204030204" pitchFamily="34" charset="0"/>
              </a:rPr>
              <a:t>Claude </a:t>
            </a:r>
            <a:r>
              <a:rPr lang="en-GB" sz="2400" dirty="0" err="1" smtClean="0">
                <a:effectLst/>
                <a:latin typeface="Calibri" panose="020F0502020204030204" pitchFamily="34" charset="0"/>
                <a:ea typeface="ArialUnicodeMS"/>
                <a:cs typeface="Calibri" panose="020F0502020204030204" pitchFamily="34" charset="0"/>
              </a:rPr>
              <a:t>Bernar</a:t>
            </a:r>
            <a:r>
              <a:rPr lang="el-GR" sz="2400" dirty="0" smtClean="0">
                <a:effectLst/>
                <a:latin typeface="Calibri" panose="020F0502020204030204" pitchFamily="34" charset="0"/>
                <a:ea typeface="ArialUnicodeMS"/>
                <a:cs typeface="Calibri" panose="020F0502020204030204" pitchFamily="34" charset="0"/>
              </a:rPr>
              <a:t>, ένας μεγάλος Γάλλος φυσιολόγος του 19ο υ αιώνα, διέκρινε τη μεγάλη</a:t>
            </a:r>
            <a:r>
              <a:rPr lang="en-US" sz="2400" dirty="0" smtClean="0">
                <a:effectLst/>
                <a:latin typeface="Calibri" panose="020F0502020204030204" pitchFamily="34" charset="0"/>
                <a:ea typeface="ArialUnicodeMS"/>
                <a:cs typeface="Calibri" panose="020F0502020204030204" pitchFamily="34" charset="0"/>
              </a:rPr>
              <a:t> </a:t>
            </a:r>
            <a:r>
              <a:rPr lang="el-GR" sz="2400" dirty="0" smtClean="0">
                <a:effectLst/>
                <a:latin typeface="Calibri" panose="020F0502020204030204" pitchFamily="34" charset="0"/>
                <a:ea typeface="ArialUnicodeMS"/>
                <a:cs typeface="Calibri" panose="020F0502020204030204" pitchFamily="34" charset="0"/>
              </a:rPr>
              <a:t>σημασία που έχει η ικανότητα ενός οργανισμού να διατηρεί σταθερό το εσωτερικό του</a:t>
            </a:r>
            <a:r>
              <a:rPr lang="en-US" sz="2400" dirty="0" smtClean="0">
                <a:effectLst/>
                <a:latin typeface="Calibri" panose="020F0502020204030204" pitchFamily="34" charset="0"/>
                <a:ea typeface="ArialUnicodeMS"/>
                <a:cs typeface="Calibri" panose="020F0502020204030204" pitchFamily="34" charset="0"/>
              </a:rPr>
              <a:t> </a:t>
            </a:r>
            <a:r>
              <a:rPr lang="el-GR" sz="2400" dirty="0" smtClean="0">
                <a:effectLst/>
                <a:latin typeface="Calibri" panose="020F0502020204030204" pitchFamily="34" charset="0"/>
                <a:ea typeface="ArialUnicodeMS"/>
                <a:cs typeface="Calibri" panose="020F0502020204030204" pitchFamily="34" charset="0"/>
              </a:rPr>
              <a:t>περιβάλλον. Για παράδειγμα, οι άνθρωποι αλλάζουν αρκετά το διαιτολόγιο τους κατά τη</a:t>
            </a:r>
            <a:r>
              <a:rPr lang="en-US" sz="2400" dirty="0" smtClean="0">
                <a:effectLst/>
                <a:latin typeface="Calibri" panose="020F0502020204030204" pitchFamily="34" charset="0"/>
                <a:ea typeface="ArialUnicodeMS"/>
                <a:cs typeface="Calibri" panose="020F0502020204030204" pitchFamily="34" charset="0"/>
              </a:rPr>
              <a:t> </a:t>
            </a:r>
            <a:r>
              <a:rPr lang="el-GR" sz="2400" dirty="0" smtClean="0">
                <a:effectLst/>
                <a:latin typeface="Calibri" panose="020F0502020204030204" pitchFamily="34" charset="0"/>
                <a:ea typeface="ArialUnicodeMS"/>
                <a:cs typeface="Calibri" panose="020F0502020204030204" pitchFamily="34" charset="0"/>
              </a:rPr>
              <a:t>διάρκεια της ημέρας. Ένα γεύμα είναι δυνατόν να περιέχει μεγάλη ποσότητα σακχάρων, ενώ το επόμενο να περιέχει μικρή. </a:t>
            </a:r>
            <a:endParaRPr lang="en-US" sz="2400" dirty="0" smtClean="0">
              <a:effectLst/>
              <a:latin typeface="Calibri" panose="020F0502020204030204" pitchFamily="34" charset="0"/>
              <a:ea typeface="ArialUnicodeMS"/>
              <a:cs typeface="Calibri" panose="020F0502020204030204" pitchFamily="34" charset="0"/>
            </a:endParaRPr>
          </a:p>
          <a:p>
            <a:pPr>
              <a:lnSpc>
                <a:spcPct val="107000"/>
              </a:lnSpc>
              <a:spcAft>
                <a:spcPts val="0"/>
              </a:spcAft>
            </a:pPr>
            <a:endParaRPr lang="en-US" sz="2400" dirty="0">
              <a:latin typeface="Calibri" panose="020F0502020204030204" pitchFamily="34" charset="0"/>
              <a:ea typeface="ArialUnicodeMS"/>
              <a:cs typeface="Calibri" panose="020F0502020204030204" pitchFamily="34" charset="0"/>
            </a:endParaRPr>
          </a:p>
          <a:p>
            <a:pPr>
              <a:lnSpc>
                <a:spcPct val="107000"/>
              </a:lnSpc>
              <a:spcAft>
                <a:spcPts val="0"/>
              </a:spcAft>
            </a:pPr>
            <a:r>
              <a:rPr lang="el-GR" sz="2400" dirty="0" smtClean="0">
                <a:effectLst/>
                <a:latin typeface="Calibri" panose="020F0502020204030204" pitchFamily="34" charset="0"/>
                <a:ea typeface="ArialUnicodeMS"/>
                <a:cs typeface="Calibri" panose="020F0502020204030204" pitchFamily="34" charset="0"/>
              </a:rPr>
              <a:t>Εντούτοις, το ποσοστό των σακχάρων στο αίμα παραμένει σχεδόν σταθερό καθ' όλη τη διάρκεια της ημέρας. Κατά τη διάρκεια έντονης σωματικής άσκησης οι μύες απαιτούν μεγάλα ποσά οξυγόνου. Αλλά τα επίπεδα οξυγόνου και διοξειδίου του άνθρακα δεν μεταβάλλονται πολύ. </a:t>
            </a:r>
            <a:endParaRPr lang="en-US" sz="2400" dirty="0" smtClean="0">
              <a:effectLst/>
              <a:latin typeface="Calibri" panose="020F0502020204030204" pitchFamily="34" charset="0"/>
              <a:ea typeface="ArialUnicodeMS"/>
              <a:cs typeface="Calibri" panose="020F0502020204030204" pitchFamily="34" charset="0"/>
            </a:endParaRPr>
          </a:p>
          <a:p>
            <a:pPr>
              <a:lnSpc>
                <a:spcPct val="107000"/>
              </a:lnSpc>
              <a:spcAft>
                <a:spcPts val="0"/>
              </a:spcAft>
            </a:pPr>
            <a:endParaRPr lang="en-US" sz="2400" dirty="0">
              <a:latin typeface="Calibri" panose="020F0502020204030204" pitchFamily="34" charset="0"/>
              <a:ea typeface="ArialUnicodeMS"/>
              <a:cs typeface="Calibri" panose="020F0502020204030204" pitchFamily="34" charset="0"/>
            </a:endParaRPr>
          </a:p>
          <a:p>
            <a:pPr>
              <a:lnSpc>
                <a:spcPct val="107000"/>
              </a:lnSpc>
              <a:spcAft>
                <a:spcPts val="0"/>
              </a:spcAft>
            </a:pPr>
            <a:r>
              <a:rPr lang="el-GR" sz="2400" dirty="0" smtClean="0">
                <a:effectLst/>
                <a:latin typeface="Calibri" panose="020F0502020204030204" pitchFamily="34" charset="0"/>
                <a:ea typeface="ArialUnicodeMS"/>
                <a:cs typeface="Calibri" panose="020F0502020204030204" pitchFamily="34" charset="0"/>
              </a:rPr>
              <a:t>Η θερμοκρασία του εξωτερικού περιβάλλοντος είναι δυνατόν να μεταβληθεί πολύ και σε σύντομο χρόνο, αλλά η</a:t>
            </a:r>
            <a:r>
              <a:rPr lang="en-US" sz="2400" dirty="0" smtClean="0">
                <a:effectLst/>
                <a:latin typeface="Calibri" panose="020F0502020204030204" pitchFamily="34" charset="0"/>
                <a:ea typeface="ArialUnicodeMS"/>
                <a:cs typeface="Calibri" panose="020F0502020204030204" pitchFamily="34" charset="0"/>
              </a:rPr>
              <a:t> </a:t>
            </a:r>
            <a:r>
              <a:rPr lang="el-GR" sz="2400" dirty="0" smtClean="0">
                <a:effectLst/>
                <a:latin typeface="Calibri" panose="020F0502020204030204" pitchFamily="34" charset="0"/>
                <a:ea typeface="ArialUnicodeMS"/>
                <a:cs typeface="Calibri" panose="020F0502020204030204" pitchFamily="34" charset="0"/>
              </a:rPr>
              <a:t>θερμοκρασία του σώματος σε φυσιολογικές συνθήκες παραμένει εκπληκτικά σταθερή,</a:t>
            </a:r>
            <a:r>
              <a:rPr lang="en-US" sz="2400" dirty="0" smtClean="0">
                <a:effectLst/>
                <a:latin typeface="Calibri" panose="020F0502020204030204" pitchFamily="34" charset="0"/>
                <a:ea typeface="ArialUnicodeMS"/>
                <a:cs typeface="Calibri" panose="020F0502020204030204" pitchFamily="34" charset="0"/>
              </a:rPr>
              <a:t> </a:t>
            </a:r>
            <a:r>
              <a:rPr lang="el-GR" sz="2400" dirty="0" smtClean="0">
                <a:effectLst/>
                <a:latin typeface="Calibri" panose="020F0502020204030204" pitchFamily="34" charset="0"/>
                <a:ea typeface="ArialUnicodeMS"/>
                <a:cs typeface="Calibri" panose="020F0502020204030204" pitchFamily="34" charset="0"/>
              </a:rPr>
              <a:t>περίπου 37°</a:t>
            </a:r>
            <a:r>
              <a:rPr lang="en-GB" sz="2400" dirty="0" smtClean="0">
                <a:effectLst/>
                <a:latin typeface="Calibri" panose="020F0502020204030204" pitchFamily="34" charset="0"/>
                <a:ea typeface="ArialUnicodeMS"/>
                <a:cs typeface="Calibri" panose="020F0502020204030204" pitchFamily="34" charset="0"/>
              </a:rPr>
              <a:t>C</a:t>
            </a:r>
            <a:r>
              <a:rPr lang="el-GR" sz="2400" dirty="0" smtClean="0">
                <a:effectLst/>
                <a:latin typeface="Calibri" panose="020F0502020204030204" pitchFamily="34" charset="0"/>
                <a:ea typeface="ArialUnicodeMS"/>
                <a:cs typeface="Calibri" panose="020F0502020204030204" pitchFamily="34" charset="0"/>
              </a:rPr>
              <a:t>. </a:t>
            </a:r>
            <a:endParaRPr lang="en-US" sz="2400" dirty="0" smtClean="0">
              <a:effectLst/>
              <a:latin typeface="Calibri" panose="020F0502020204030204" pitchFamily="34" charset="0"/>
              <a:ea typeface="ArialUnicodeMS"/>
              <a:cs typeface="Calibri" panose="020F0502020204030204" pitchFamily="34" charset="0"/>
            </a:endParaRPr>
          </a:p>
          <a:p>
            <a:pPr>
              <a:lnSpc>
                <a:spcPct val="107000"/>
              </a:lnSpc>
              <a:spcAft>
                <a:spcPts val="0"/>
              </a:spcAft>
            </a:pPr>
            <a:endParaRPr lang="en-US" sz="2400" dirty="0" smtClean="0">
              <a:effectLst/>
              <a:latin typeface="Calibri" panose="020F0502020204030204" pitchFamily="34" charset="0"/>
              <a:ea typeface="ArialUnicodeMS"/>
              <a:cs typeface="Calibri" panose="020F0502020204030204" pitchFamily="34" charset="0"/>
            </a:endParaRPr>
          </a:p>
          <a:p>
            <a:pPr>
              <a:lnSpc>
                <a:spcPct val="107000"/>
              </a:lnSpc>
              <a:spcAft>
                <a:spcPts val="0"/>
              </a:spcAft>
            </a:pPr>
            <a:r>
              <a:rPr lang="el-GR" sz="2400" b="1" dirty="0" smtClean="0">
                <a:effectLst/>
                <a:latin typeface="Calibri" panose="020F0502020204030204" pitchFamily="34" charset="0"/>
                <a:ea typeface="ArialUnicodeMS"/>
                <a:cs typeface="Calibri" panose="020F0502020204030204" pitchFamily="34" charset="0"/>
              </a:rPr>
              <a:t>Ουσιαστικά η ομοιόσταση δεν είναι ένας μηχανισμός, αλλά ένα</a:t>
            </a:r>
            <a:r>
              <a:rPr lang="en-US" sz="2400" b="1" dirty="0" smtClean="0">
                <a:effectLst/>
                <a:latin typeface="Calibri" panose="020F0502020204030204" pitchFamily="34" charset="0"/>
                <a:ea typeface="ArialUnicodeMS"/>
                <a:cs typeface="Calibri" panose="020F0502020204030204" pitchFamily="34" charset="0"/>
              </a:rPr>
              <a:t> </a:t>
            </a:r>
            <a:r>
              <a:rPr lang="el-GR" sz="2400" b="1" dirty="0" smtClean="0">
                <a:effectLst/>
                <a:latin typeface="Calibri" panose="020F0502020204030204" pitchFamily="34" charset="0"/>
                <a:ea typeface="ArialUnicodeMS"/>
                <a:cs typeface="Calibri" panose="020F0502020204030204" pitchFamily="34" charset="0"/>
              </a:rPr>
              <a:t>σύνολο μηχανισμών που συμβάλλουν στη διατήρηση των σταθερών συνθηκών για τα</a:t>
            </a:r>
            <a:r>
              <a:rPr lang="en-US" sz="2400" b="1" dirty="0" smtClean="0">
                <a:effectLst/>
                <a:latin typeface="Calibri" panose="020F0502020204030204" pitchFamily="34" charset="0"/>
                <a:ea typeface="ArialUnicodeMS"/>
                <a:cs typeface="Calibri" panose="020F0502020204030204" pitchFamily="34" charset="0"/>
              </a:rPr>
              <a:t> </a:t>
            </a:r>
            <a:r>
              <a:rPr lang="el-GR" sz="2400" b="1" dirty="0" smtClean="0">
                <a:effectLst/>
                <a:latin typeface="Calibri" panose="020F0502020204030204" pitchFamily="34" charset="0"/>
                <a:ea typeface="ArialUnicodeMS"/>
                <a:cs typeface="Calibri" panose="020F0502020204030204" pitchFamily="34" charset="0"/>
              </a:rPr>
              <a:t>κύτταρα, ώστε αυτά να λειτουργούν αποδοτικ</a:t>
            </a:r>
            <a:r>
              <a:rPr lang="el-GR" sz="2800" b="1" dirty="0" smtClean="0">
                <a:effectLst/>
                <a:latin typeface="Calibri" panose="020F0502020204030204" pitchFamily="34" charset="0"/>
                <a:ea typeface="ArialUnicodeMS"/>
                <a:cs typeface="Calibri" panose="020F0502020204030204" pitchFamily="34" charset="0"/>
              </a:rPr>
              <a:t>ά. </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2451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8014"/>
            <a:ext cx="10515600" cy="6479627"/>
          </a:xfrm>
        </p:spPr>
        <p:txBody>
          <a:bodyPr/>
          <a:lstStyle/>
          <a:p>
            <a:pPr marL="0" indent="0">
              <a:buNone/>
            </a:pPr>
            <a:r>
              <a:rPr lang="el-GR" dirty="0"/>
              <a:t>Το ανθρώπινο σώμα αποτελείται από διάφορα όργανα και συστήματα, καθένα από τα οποία αποτελείται από εκατομμύρια κύτταρα. Όλα αυτά τα κύτταρα περιβάλλονται από το </a:t>
            </a:r>
            <a:r>
              <a:rPr lang="el-GR" dirty="0" err="1"/>
              <a:t>εξωκυττάριο</a:t>
            </a:r>
            <a:r>
              <a:rPr lang="el-GR" dirty="0"/>
              <a:t> υγρό, που μπορεί να διαιρεθεί στο </a:t>
            </a:r>
            <a:r>
              <a:rPr lang="el-GR" b="1" dirty="0"/>
              <a:t>υγρό των ιστών </a:t>
            </a:r>
            <a:r>
              <a:rPr lang="el-GR" dirty="0"/>
              <a:t>και το </a:t>
            </a:r>
            <a:r>
              <a:rPr lang="el-GR" b="1" dirty="0"/>
              <a:t>πλάσμα του αίματος</a:t>
            </a:r>
            <a:r>
              <a:rPr lang="el-GR" dirty="0"/>
              <a:t>. </a:t>
            </a:r>
            <a:endParaRPr lang="en-US" dirty="0" smtClean="0"/>
          </a:p>
          <a:p>
            <a:pPr marL="0" indent="0">
              <a:buNone/>
            </a:pPr>
            <a:r>
              <a:rPr lang="el-GR" dirty="0" smtClean="0"/>
              <a:t>Τα </a:t>
            </a:r>
            <a:r>
              <a:rPr lang="el-GR" dirty="0"/>
              <a:t>κύτταρα χρειάζονται σχετικά σταθερές συνθήκες για να λειτουργήσουν αποδοτικά και να συνεισφέρουν στην επιβίωση του οργανισμού. </a:t>
            </a:r>
            <a:endParaRPr lang="en-US" dirty="0" smtClean="0"/>
          </a:p>
          <a:p>
            <a:pPr marL="0" indent="0">
              <a:buNone/>
            </a:pPr>
            <a:r>
              <a:rPr lang="el-GR" dirty="0" smtClean="0"/>
              <a:t>Στόχος </a:t>
            </a:r>
            <a:r>
              <a:rPr lang="el-GR" dirty="0"/>
              <a:t>της ομοιόστασης είναι η διατήρηση σταθερών συνθηκών, δηλ. σχετικά σταθερής ποσότητας και σύστασης του υγρού των ιστών και του πλάσματος (δηλ. του εσωτερικού </a:t>
            </a:r>
            <a:r>
              <a:rPr lang="el-GR" dirty="0" smtClean="0"/>
              <a:t>περιβάλλοντος </a:t>
            </a:r>
            <a:r>
              <a:rPr lang="el-GR" dirty="0"/>
              <a:t>του οργανισμού</a:t>
            </a:r>
            <a:r>
              <a:rPr lang="el-GR" dirty="0" smtClean="0"/>
              <a:t>.</a:t>
            </a:r>
            <a:endParaRPr lang="en-US" dirty="0" smtClean="0"/>
          </a:p>
          <a:p>
            <a:pPr marL="0" indent="0">
              <a:buNone/>
            </a:pPr>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59889" y="4780718"/>
            <a:ext cx="3114675" cy="1742440"/>
          </a:xfrm>
          <a:prstGeom prst="rect">
            <a:avLst/>
          </a:prstGeom>
        </p:spPr>
      </p:pic>
      <p:sp>
        <p:nvSpPr>
          <p:cNvPr id="5" name="TextBox 4"/>
          <p:cNvSpPr txBox="1"/>
          <p:nvPr/>
        </p:nvSpPr>
        <p:spPr>
          <a:xfrm>
            <a:off x="4256690" y="4903076"/>
            <a:ext cx="6889531" cy="1631216"/>
          </a:xfrm>
          <a:prstGeom prst="rect">
            <a:avLst/>
          </a:prstGeom>
          <a:noFill/>
        </p:spPr>
        <p:txBody>
          <a:bodyPr wrap="square" rtlCol="0">
            <a:spAutoFit/>
          </a:bodyPr>
          <a:lstStyle/>
          <a:p>
            <a:r>
              <a:rPr lang="el-GR" sz="2000" b="1" i="1" dirty="0" smtClean="0"/>
              <a:t>Η </a:t>
            </a:r>
            <a:r>
              <a:rPr lang="el-GR" sz="2000" b="1" i="1" dirty="0"/>
              <a:t>ρύθμιση της θερμοκρασίας τον σώματος αποτελεί </a:t>
            </a:r>
            <a:r>
              <a:rPr lang="el-GR" sz="2000" b="1" i="1" dirty="0" err="1"/>
              <a:t>ομοιοστατικό</a:t>
            </a:r>
            <a:r>
              <a:rPr lang="el-GR" sz="2000" b="1" i="1" dirty="0"/>
              <a:t> μηχανισμό. Η εξάτμιση του ιδρώτα από την επιφάνεια τον δέρματος συμβάλλει στη μείωση της θερμοκρασίας τον σώματος.</a:t>
            </a:r>
            <a:endParaRPr lang="en-GB" sz="2000" dirty="0"/>
          </a:p>
          <a:p>
            <a:endParaRPr lang="en-GB" sz="2000" dirty="0"/>
          </a:p>
        </p:txBody>
      </p:sp>
    </p:spTree>
    <p:extLst>
      <p:ext uri="{BB962C8B-B14F-4D97-AF65-F5344CB8AC3E}">
        <p14:creationId xmlns:p14="http://schemas.microsoft.com/office/powerpoint/2010/main" val="338086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7917"/>
            <a:ext cx="10515600" cy="5499046"/>
          </a:xfrm>
        </p:spPr>
        <p:txBody>
          <a:bodyPr>
            <a:normAutofit fontScale="85000" lnSpcReduction="20000"/>
          </a:bodyPr>
          <a:lstStyle/>
          <a:p>
            <a:pPr marL="0" indent="0">
              <a:buNone/>
            </a:pPr>
            <a:r>
              <a:rPr lang="el-GR" dirty="0"/>
              <a:t>Ανάμεσα στις ουσίες του υγρού των ιστών υπάρχουν αέρια, θρεπτικές ουσίες και </a:t>
            </a:r>
            <a:r>
              <a:rPr lang="el-GR" dirty="0" smtClean="0"/>
              <a:t>ιόντα</a:t>
            </a:r>
            <a:r>
              <a:rPr lang="en-US" dirty="0" smtClean="0"/>
              <a:t> </a:t>
            </a:r>
            <a:r>
              <a:rPr lang="el-GR" dirty="0" smtClean="0"/>
              <a:t>(ηλεκτρολύτες </a:t>
            </a:r>
            <a:r>
              <a:rPr lang="el-GR" dirty="0"/>
              <a:t>π.χ. </a:t>
            </a:r>
            <a:r>
              <a:rPr lang="el-GR" dirty="0" err="1"/>
              <a:t>Na</a:t>
            </a:r>
            <a:r>
              <a:rPr lang="el-GR" baseline="30000" dirty="0"/>
              <a:t>+</a:t>
            </a:r>
            <a:r>
              <a:rPr lang="el-GR" dirty="0"/>
              <a:t> και CI</a:t>
            </a:r>
            <a:r>
              <a:rPr lang="el-GR" baseline="30000" dirty="0"/>
              <a:t>-</a:t>
            </a:r>
            <a:r>
              <a:rPr lang="el-GR" dirty="0"/>
              <a:t>), κάθε ένα από τα οποία έχει τα δικά του φυσιολογικά όρια τιμών. Αυτά τα όρια πρέπει να διατηρούνται σταθερά. Επομένως, ο οργανισμός είναι σε ομοιόσταση όταν το εσωτερικό του περιβάλλον περιέχει συγκεκριμένες συγκεντρώσεις χημικών ουσιών, βρίσκεται σε μια κατάλληλη θερμοκρασία και σε κατάλληλες συνθήκες πίεσης. Επιπλέον οι διάφορες μεταβολικές διεργασίες του οργανισμού πρέπει να ρυθμίζονται συνεχώς και προσεκτικά, ώστε να διατηρείται μια εσωτερική ισορροπία.</a:t>
            </a:r>
            <a:endParaRPr lang="en-GB" dirty="0"/>
          </a:p>
          <a:p>
            <a:pPr marL="0" indent="0">
              <a:buNone/>
            </a:pPr>
            <a:r>
              <a:rPr lang="el-GR" dirty="0"/>
              <a:t>Όταν, για παράδειγμα, η παραγωγή ενέργειας στο κύτταρο ελαττώνεται, </a:t>
            </a:r>
            <a:r>
              <a:rPr lang="el-GR" dirty="0" smtClean="0"/>
              <a:t>ενεργοποιούνται</a:t>
            </a:r>
            <a:r>
              <a:rPr lang="en-US" dirty="0" smtClean="0"/>
              <a:t> </a:t>
            </a:r>
            <a:r>
              <a:rPr lang="el-GR" dirty="0" smtClean="0"/>
              <a:t>κατάλληλες </a:t>
            </a:r>
            <a:r>
              <a:rPr lang="el-GR" dirty="0"/>
              <a:t>διαδικασίες για την δημιουργία ενεργειακών αποθεμάτων. Αυτά τα αυτορρυθμιζόμενα συστήματα ελέγχου είναι τόσο αποτελεσματικά όσο και ευαίσθητα. Στην ομοιόσταση συμβάλλουν όλα τα συστήματα του οργανισμού, αλλά κεντρικότερο ρόλο έχουν το νευρικό, το ενδοκρινικό και το κυκλοφορικό</a:t>
            </a:r>
            <a:r>
              <a:rPr lang="el-GR" dirty="0" smtClean="0"/>
              <a:t>.</a:t>
            </a:r>
            <a:endParaRPr lang="en-US" dirty="0" smtClean="0"/>
          </a:p>
          <a:p>
            <a:pPr marL="0" indent="0">
              <a:buNone/>
            </a:pPr>
            <a:r>
              <a:rPr lang="el-GR" dirty="0"/>
              <a:t>Όταν η ομοιόσταση διαταράσσεται, δημιουργούνται σοβαρά προβλήματα στην υγεία του οργανισμού. Αν τα </a:t>
            </a:r>
            <a:r>
              <a:rPr lang="el-GR" dirty="0" err="1"/>
              <a:t>εξωκυττάρια</a:t>
            </a:r>
            <a:r>
              <a:rPr lang="el-GR" dirty="0"/>
              <a:t> υγρά δεν επιστρέψουν στις συνθήκες ομοιόστασης σε σύντομο σχετικά διάστημα, τότε επέρχεται ο θάνατος του οργανισμού.</a:t>
            </a:r>
            <a:endParaRPr lang="en-GB" dirty="0"/>
          </a:p>
          <a:p>
            <a:pPr marL="0" indent="0">
              <a:buNone/>
            </a:pPr>
            <a:endParaRPr lang="en-GB" dirty="0"/>
          </a:p>
        </p:txBody>
      </p:sp>
    </p:spTree>
    <p:extLst>
      <p:ext uri="{BB962C8B-B14F-4D97-AF65-F5344CB8AC3E}">
        <p14:creationId xmlns:p14="http://schemas.microsoft.com/office/powerpoint/2010/main" val="174094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669"/>
            <a:ext cx="10515600" cy="5751294"/>
          </a:xfrm>
        </p:spPr>
        <p:txBody>
          <a:bodyPr>
            <a:normAutofit/>
          </a:bodyPr>
          <a:lstStyle/>
          <a:p>
            <a:pPr marL="0" indent="0">
              <a:buNone/>
            </a:pPr>
            <a:r>
              <a:rPr lang="el-GR" dirty="0"/>
              <a:t>Η ομοιόσταση μπορεί να διαταραχθεί από ερεθίσματα του εξωτερικού περιβάλλοντος, όπως είναι η ζέστη ή το κρύο ή η έλλειψη οξυγόνου. Ακόμη, η διαταραχή της ομοιόστασης μπορεί να οφείλεται στην υψηλή πίεση του αίματος, την ύπαρξη ασθένειας, ή ακόμα και σε κάποια ψυχολογικά αίτια. Οι περισσότερες περιπτώσεις διατάραξης της ομοιόστασης πάντως είναι ήπιες και πολύ συνηθισμένες. Εξαιρετικές καταστάσεις μπορούν να δημιουργηθούν από δηλητηριάσεις, έκθεση σε πολύ υψηλές θερμοκρασίες ή </a:t>
            </a:r>
            <a:r>
              <a:rPr lang="el-GR" dirty="0" smtClean="0"/>
              <a:t>και</a:t>
            </a:r>
            <a:r>
              <a:rPr lang="en-US" dirty="0" smtClean="0"/>
              <a:t> </a:t>
            </a:r>
            <a:r>
              <a:rPr lang="el-GR" dirty="0" smtClean="0"/>
              <a:t>χειρουργικές </a:t>
            </a:r>
            <a:r>
              <a:rPr lang="el-GR" dirty="0"/>
              <a:t>επεμβάσεις.</a:t>
            </a:r>
            <a:endParaRPr lang="en-GB" dirty="0"/>
          </a:p>
          <a:p>
            <a:pPr marL="0" indent="0">
              <a:buNone/>
            </a:pPr>
            <a:r>
              <a:rPr lang="el-GR" dirty="0" smtClean="0"/>
              <a:t>Ευτυχώς </a:t>
            </a:r>
            <a:r>
              <a:rPr lang="el-GR" dirty="0"/>
              <a:t>ο οργανισμός έχει πολλούς ρυθμιστικούς (</a:t>
            </a:r>
            <a:r>
              <a:rPr lang="el-GR" dirty="0" err="1"/>
              <a:t>ομοιοστατικούς</a:t>
            </a:r>
            <a:r>
              <a:rPr lang="el-GR" dirty="0"/>
              <a:t>) μηχανισμούς που </a:t>
            </a:r>
            <a:r>
              <a:rPr lang="el-GR" dirty="0" smtClean="0"/>
              <a:t>τον</a:t>
            </a:r>
            <a:r>
              <a:rPr lang="en-US" dirty="0" smtClean="0"/>
              <a:t> </a:t>
            </a:r>
            <a:r>
              <a:rPr lang="el-GR" dirty="0" smtClean="0"/>
              <a:t>επαναφέρουν </a:t>
            </a:r>
            <a:r>
              <a:rPr lang="el-GR" dirty="0"/>
              <a:t>στην ισορροπία. Κάθε σωματική δομή, από το επίπεδο των κυττάρων ώς </a:t>
            </a:r>
            <a:r>
              <a:rPr lang="el-GR" dirty="0" smtClean="0"/>
              <a:t>το</a:t>
            </a:r>
            <a:r>
              <a:rPr lang="en-US" dirty="0" smtClean="0"/>
              <a:t> </a:t>
            </a:r>
            <a:r>
              <a:rPr lang="el-GR" dirty="0" smtClean="0"/>
              <a:t>επίπεδο </a:t>
            </a:r>
            <a:r>
              <a:rPr lang="el-GR" dirty="0"/>
              <a:t>των συστημάτων, επιχειρεί να κρατήσει το εσωτερικό της περιβάλλον στα επίπεδα που ευνοούν τη βέλτιστη λειτουργία της.</a:t>
            </a:r>
            <a:endParaRPr lang="en-GB" dirty="0"/>
          </a:p>
        </p:txBody>
      </p:sp>
    </p:spTree>
    <p:extLst>
      <p:ext uri="{BB962C8B-B14F-4D97-AF65-F5344CB8AC3E}">
        <p14:creationId xmlns:p14="http://schemas.microsoft.com/office/powerpoint/2010/main" val="1483319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0262"/>
            <a:ext cx="10515600" cy="5656701"/>
          </a:xfrm>
        </p:spPr>
        <p:txBody>
          <a:bodyPr>
            <a:normAutofit/>
          </a:bodyPr>
          <a:lstStyle/>
          <a:p>
            <a:r>
              <a:rPr lang="el-GR" dirty="0"/>
              <a:t>Το σώμα μπορεί να παρομοιαστεί με μια μεγάλη ορχήστρα της οποίας η μουσική αποτελεί την ίδια τη ζωή. Το νευρικό σύστημα μαζί με το σύστημα των ενδοκρινών αδένων ενεργούν μαζί ως διευθυντές αυτής της ορχήστρας. Αποστολή τους είναι να συγχρονίσουν τα διάφορα όργανα της ορχήστρας έτσι ώστε αυτά βρίσκονται και να εκτελούν τα μουσικά κομμάτια σε μια αρμονική ισορροπία.</a:t>
            </a:r>
            <a:endParaRPr lang="en-GB" dirty="0"/>
          </a:p>
          <a:p>
            <a:r>
              <a:rPr lang="el-GR" dirty="0" smtClean="0"/>
              <a:t>Η </a:t>
            </a:r>
            <a:r>
              <a:rPr lang="el-GR" dirty="0"/>
              <a:t>ποιότητα της μουσικής που παίζει η ορχήστρα, δηλαδή η ποιότητα της ζωής, υποφέρει εάν κάποιο όργανο είναι «ξεκούρδιστο» ή παίζει σε λάθος χρόνο. Ο ρόλος των </a:t>
            </a:r>
            <a:r>
              <a:rPr lang="el-GR" dirty="0" err="1"/>
              <a:t>ομοιοστατικών</a:t>
            </a:r>
            <a:r>
              <a:rPr lang="el-GR" dirty="0"/>
              <a:t> μηχανισμών είναι να «κουρδίσουν» κατάλληλα τα διάφορα όργανα ή </a:t>
            </a:r>
            <a:r>
              <a:rPr lang="el-GR" dirty="0" smtClean="0"/>
              <a:t>να</a:t>
            </a:r>
            <a:r>
              <a:rPr lang="en-US" dirty="0" smtClean="0"/>
              <a:t> </a:t>
            </a:r>
            <a:r>
              <a:rPr lang="el-GR" dirty="0" smtClean="0"/>
              <a:t>καθορίσουν </a:t>
            </a:r>
            <a:r>
              <a:rPr lang="el-GR" dirty="0"/>
              <a:t>την κατάλληλη χρονική στιγμή που θα παίξει κάθε όργανο με στόχο την πλήρη αρμονία, δηλαδή τη βέλτιστη ποιότητα ζωής.</a:t>
            </a:r>
            <a:endParaRPr lang="en-GB" dirty="0"/>
          </a:p>
        </p:txBody>
      </p:sp>
    </p:spTree>
    <p:extLst>
      <p:ext uri="{BB962C8B-B14F-4D97-AF65-F5344CB8AC3E}">
        <p14:creationId xmlns:p14="http://schemas.microsoft.com/office/powerpoint/2010/main" val="3028286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419599820"/>
              </p:ext>
            </p:extLst>
          </p:nvPr>
        </p:nvGraphicFramePr>
        <p:xfrm>
          <a:off x="1071326" y="264901"/>
          <a:ext cx="10059129" cy="6198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3849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Αρνητική ανάδραση</a:t>
            </a:r>
            <a:endParaRPr lang="en-GB" b="1" dirty="0"/>
          </a:p>
        </p:txBody>
      </p:sp>
      <p:sp>
        <p:nvSpPr>
          <p:cNvPr id="3" name="Content Placeholder 2"/>
          <p:cNvSpPr>
            <a:spLocks noGrp="1"/>
          </p:cNvSpPr>
          <p:nvPr>
            <p:ph idx="1"/>
          </p:nvPr>
        </p:nvSpPr>
        <p:spPr/>
        <p:txBody>
          <a:bodyPr>
            <a:normAutofit/>
          </a:bodyPr>
          <a:lstStyle/>
          <a:p>
            <a:pPr marL="0" indent="0">
              <a:buNone/>
            </a:pPr>
            <a:r>
              <a:rPr lang="el-GR" dirty="0"/>
              <a:t>Όταν κάποιος παράγοντας που επηρεάζει το εσωτερικό περιβάλλον του </a:t>
            </a:r>
            <a:r>
              <a:rPr lang="el-GR" dirty="0" smtClean="0"/>
              <a:t>οργανισμού</a:t>
            </a:r>
            <a:r>
              <a:rPr lang="en-US" dirty="0" smtClean="0"/>
              <a:t> </a:t>
            </a:r>
            <a:r>
              <a:rPr lang="el-GR" dirty="0" smtClean="0"/>
              <a:t>παρεκκλίνει </a:t>
            </a:r>
            <a:r>
              <a:rPr lang="el-GR" dirty="0"/>
              <a:t>από τα κανονικά επίπεδα, τότε ενεργοποιούνται διορθωτικοί μηχανισμοί </a:t>
            </a:r>
            <a:r>
              <a:rPr lang="el-GR" dirty="0" smtClean="0"/>
              <a:t>που</a:t>
            </a:r>
            <a:r>
              <a:rPr lang="en-US" dirty="0" smtClean="0"/>
              <a:t> </a:t>
            </a:r>
            <a:r>
              <a:rPr lang="el-GR" dirty="0" smtClean="0"/>
              <a:t>ονομάζονται </a:t>
            </a:r>
            <a:r>
              <a:rPr lang="el-GR" b="1" dirty="0"/>
              <a:t>συστήματα ανάδρασης </a:t>
            </a:r>
            <a:r>
              <a:rPr lang="el-GR" dirty="0" smtClean="0"/>
              <a:t>. </a:t>
            </a:r>
            <a:r>
              <a:rPr lang="el-GR" dirty="0"/>
              <a:t>Το σύστημα ανάδρασης συμπεριλαμβάνει τρία βασικά στοιχεία:</a:t>
            </a:r>
            <a:endParaRPr lang="en-GB" dirty="0"/>
          </a:p>
          <a:p>
            <a:pPr marL="0" indent="0">
              <a:buNone/>
            </a:pPr>
            <a:r>
              <a:rPr lang="el-GR" b="1" dirty="0" smtClean="0"/>
              <a:t>• </a:t>
            </a:r>
            <a:r>
              <a:rPr lang="el-GR" b="1" dirty="0"/>
              <a:t>τους υποδοχείς</a:t>
            </a:r>
            <a:endParaRPr lang="en-GB" dirty="0"/>
          </a:p>
          <a:p>
            <a:pPr marL="0" indent="0">
              <a:buNone/>
            </a:pPr>
            <a:r>
              <a:rPr lang="el-GR" b="1" dirty="0"/>
              <a:t>• το κέντρο ελέγχου, </a:t>
            </a:r>
            <a:r>
              <a:rPr lang="el-GR" dirty="0"/>
              <a:t>που βρίσκεται σε κάποια περιοχή του εγκεφάλου και</a:t>
            </a:r>
            <a:endParaRPr lang="en-GB" dirty="0"/>
          </a:p>
          <a:p>
            <a:pPr marL="0" indent="0">
              <a:buNone/>
            </a:pPr>
            <a:r>
              <a:rPr lang="el-GR" b="1" dirty="0"/>
              <a:t>• τα εκτελεστικά όργανα </a:t>
            </a:r>
            <a:r>
              <a:rPr lang="el-GR" dirty="0"/>
              <a:t>που δρουν για την αποκατάσταση της ισορροπίας</a:t>
            </a:r>
            <a:endParaRPr lang="en-GB" dirty="0"/>
          </a:p>
          <a:p>
            <a:endParaRPr lang="en-GB" dirty="0"/>
          </a:p>
        </p:txBody>
      </p:sp>
    </p:spTree>
    <p:extLst>
      <p:ext uri="{BB962C8B-B14F-4D97-AF65-F5344CB8AC3E}">
        <p14:creationId xmlns:p14="http://schemas.microsoft.com/office/powerpoint/2010/main" val="2319425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2400</Words>
  <Application>Microsoft Office PowerPoint</Application>
  <PresentationFormat>Widescreen</PresentationFormat>
  <Paragraphs>75</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ArialUnicodeMS</vt:lpstr>
      <vt:lpstr>Calibri</vt:lpstr>
      <vt:lpstr>Calibri Light</vt:lpstr>
      <vt:lpstr>Times New Roman</vt:lpstr>
      <vt:lpstr>Office Theme</vt:lpstr>
      <vt:lpstr>ΟΜΟΙΟΣΤΑΣΗ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Αρνητική ανάδραση</vt:lpstr>
      <vt:lpstr>PowerPoint Presentation</vt:lpstr>
      <vt:lpstr>PowerPoint Presentation</vt:lpstr>
      <vt:lpstr>PowerPoint Presentation</vt:lpstr>
      <vt:lpstr>PowerPoint Presentation</vt:lpstr>
      <vt:lpstr>Συμβολή των διαφόρων συστημάτων του σώματος στην ομοιόσταση</vt:lpstr>
      <vt:lpstr>Συμβολή του Κυκλοφορικού συστήματος στην Ομοιόσταση</vt:lpstr>
      <vt:lpstr>PowerPoint Presentation</vt:lpstr>
      <vt:lpstr>PowerPoint Presentation</vt:lpstr>
      <vt:lpstr>PowerPoint Presentation</vt:lpstr>
      <vt:lpstr>Συμβολή του Αναπνευστικού Συστήματος στην Ομοιόσταση</vt:lpstr>
      <vt:lpstr>PowerPoint Presentation</vt:lpstr>
      <vt:lpstr>ΡΥΘΜΙΣΗ ΤΗΣ ΣΥΓΚΕΝΤΡΩΣΗΣ ΤΗΣ ΓΛΥΚΟΖΗΣ ΣΤΟ ΑΙΜΑ</vt:lpstr>
      <vt:lpstr>PowerPoint Presentation</vt:lpstr>
      <vt:lpstr>PowerPoint Presentation</vt:lpstr>
      <vt:lpstr>ΡΥΘΜΙΣΗ ΘΕΡΜΟΚΡΑΣΙΑΣ</vt:lpstr>
      <vt:lpstr>PowerPoint Presentation</vt:lpstr>
      <vt:lpstr>PowerPoint Presentation</vt:lpstr>
      <vt:lpstr>PowerPoint Presentation</vt:lpstr>
      <vt:lpstr>PowerPoint Presentation</vt:lpstr>
      <vt:lpstr>Περίληψη</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ΟΜΟΙΟΣΤΑΣΗ</dc:title>
  <dc:creator>Mikis</dc:creator>
  <cp:lastModifiedBy>Mikis</cp:lastModifiedBy>
  <cp:revision>22</cp:revision>
  <dcterms:created xsi:type="dcterms:W3CDTF">2017-08-22T21:19:01Z</dcterms:created>
  <dcterms:modified xsi:type="dcterms:W3CDTF">2017-08-29T09:33:30Z</dcterms:modified>
</cp:coreProperties>
</file>