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59" r:id="rId4"/>
    <p:sldId id="260" r:id="rId5"/>
    <p:sldId id="269" r:id="rId6"/>
    <p:sldId id="270" r:id="rId7"/>
    <p:sldId id="271" r:id="rId8"/>
    <p:sldId id="273" r:id="rId9"/>
    <p:sldId id="276" r:id="rId10"/>
    <p:sldId id="277" r:id="rId11"/>
    <p:sldId id="278" r:id="rId12"/>
    <p:sldId id="262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E7FF"/>
    <a:srgbClr val="00CC00"/>
    <a:srgbClr val="FFFCF3"/>
    <a:srgbClr val="FF6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8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4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7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4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1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5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B433A-FE1A-4A26-8577-DA15ACECE4A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AF668-FD4A-4C5F-A108-3FD9E24FF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89" y="412123"/>
            <a:ext cx="8945067" cy="153138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pPr algn="just"/>
            <a:r>
              <a:rPr lang="el-G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Πρίσμα:=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Στερεό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που: </a:t>
            </a:r>
          </a:p>
          <a:p>
            <a:pPr algn="just"/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δύο του έδρες είναι ίσα 	και      οι υπόλοιπες είναι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πολύγωνα					 παραλληλόγραμμα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59089" y="2125349"/>
            <a:ext cx="1641311" cy="91415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136073" y="814228"/>
            <a:ext cx="4627418" cy="154958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53285" y="3058719"/>
            <a:ext cx="12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22473" y="814228"/>
            <a:ext cx="4627418" cy="154958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444098" y="2222957"/>
            <a:ext cx="1641311" cy="91415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85269" y="3137113"/>
            <a:ext cx="2846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Παράπλευρες έδρες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53840"/>
          <a:stretch/>
        </p:blipFill>
        <p:spPr>
          <a:xfrm>
            <a:off x="2379744" y="3221351"/>
            <a:ext cx="2858357" cy="3412936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660" y="3848181"/>
            <a:ext cx="3780395" cy="2124102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40387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401782"/>
            <a:ext cx="9155489" cy="62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Διαγώνιος Ορθογωνίου Παραλληλεπιπέδου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3789" y="857458"/>
            <a:ext cx="4021282" cy="536170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782291" y="2690452"/>
            <a:ext cx="4412994" cy="2819609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09667" y="3869423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077200" y="2787437"/>
            <a:ext cx="0" cy="2615839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80824" y="3638590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20836" y="2726425"/>
            <a:ext cx="4156364" cy="61012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0083" y="2351891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4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0481" y="3264359"/>
            <a:ext cx="152176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Π.Θ.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=α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+β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53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0" y="401782"/>
            <a:ext cx="9155489" cy="62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Διαγώνιος Ορθογωνίου Παραλληλεπιπέδου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5" y="1210468"/>
            <a:ext cx="7148945" cy="5361709"/>
          </a:xfrm>
          <a:prstGeom prst="rect">
            <a:avLst/>
          </a:prstGeom>
          <a:effectLst>
            <a:outerShdw blurRad="10541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2290674" y="2067951"/>
            <a:ext cx="4332849" cy="3938954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2863" y="3269673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07544" y="2067951"/>
            <a:ext cx="0" cy="2573322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0103" y="3123779"/>
            <a:ext cx="5791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230567" y="4516582"/>
            <a:ext cx="4197927" cy="159307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0929" y="5126182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6440" y="1292508"/>
            <a:ext cx="214521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Π.Θ.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Υποτ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=Κ</a:t>
            </a:r>
            <a:r>
              <a:rPr lang="el-GR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+Κ</a:t>
            </a:r>
            <a:r>
              <a:rPr lang="el-GR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=Υ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+γ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el-GR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=α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β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γ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endParaRPr lang="el-GR" sz="24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7712" y="2426542"/>
            <a:ext cx="15217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=α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+β</a:t>
            </a:r>
            <a:r>
              <a:rPr lang="el-GR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Left Arrow 6"/>
          <p:cNvSpPr/>
          <p:nvPr/>
        </p:nvSpPr>
        <p:spPr>
          <a:xfrm>
            <a:off x="9298809" y="2511901"/>
            <a:ext cx="895875" cy="290945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49467" y="4548756"/>
                <a:ext cx="3006460" cy="5395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66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sz="2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l-GR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l-GR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sz="24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467" y="4548756"/>
                <a:ext cx="3006460" cy="539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4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/Σελ.82)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29" y="289000"/>
            <a:ext cx="7636716" cy="2130242"/>
          </a:xfrm>
          <a:prstGeom prst="rect">
            <a:avLst/>
          </a:prstGeom>
          <a:ln>
            <a:solidFill>
              <a:srgbClr val="7030A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87038" y="4160694"/>
            <a:ext cx="3592832" cy="2267816"/>
            <a:chOff x="319521" y="2830657"/>
            <a:chExt cx="3592832" cy="2267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21" y="2830657"/>
              <a:ext cx="3592832" cy="22678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909455" y="3048000"/>
              <a:ext cx="318654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8566" y="3731204"/>
              <a:ext cx="284017" cy="32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058" y="4805362"/>
              <a:ext cx="377535" cy="29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750" y="1186375"/>
            <a:ext cx="188601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β=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7cm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l-GR" sz="2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δου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=420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4110" y="1200230"/>
            <a:ext cx="227214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(α) γ=;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(γ)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96095" y="6059178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β=7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61663" y="5689846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408645" y="2583599"/>
                <a:ext cx="3309938" cy="35816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66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000" dirty="0">
                    <a:cs typeface="Calibri" panose="020F0502020204030204" pitchFamily="34" charset="0"/>
                  </a:rPr>
                  <a:t>V</a:t>
                </a:r>
                <a:r>
                  <a:rPr lang="el-GR" sz="3000" baseline="-25000" dirty="0">
                    <a:cs typeface="Calibri" panose="020F0502020204030204" pitchFamily="34" charset="0"/>
                  </a:rPr>
                  <a:t>#</a:t>
                </a:r>
                <a:r>
                  <a:rPr lang="el-GR" sz="3000" baseline="-25000" dirty="0" err="1">
                    <a:cs typeface="Calibri" panose="020F0502020204030204" pitchFamily="34" charset="0"/>
                  </a:rPr>
                  <a:t>δου</a:t>
                </a:r>
                <a:r>
                  <a:rPr lang="el-GR" sz="3000" dirty="0">
                    <a:cs typeface="Calibri" panose="020F0502020204030204" pitchFamily="34" charset="0"/>
                  </a:rPr>
                  <a:t>= 420</a:t>
                </a:r>
              </a:p>
              <a:p>
                <a:pPr marL="0" indent="0" algn="ctr">
                  <a:buNone/>
                </a:pPr>
                <a:r>
                  <a:rPr lang="el-GR" sz="3000" dirty="0" err="1">
                    <a:ea typeface="Tahoma" panose="020B0604030504040204" pitchFamily="34" charset="0"/>
                    <a:cs typeface="Calibri" panose="020F0502020204030204" pitchFamily="34" charset="0"/>
                  </a:rPr>
                  <a:t>α</a:t>
                </a:r>
                <a:r>
                  <a:rPr lang="el-GR" sz="300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‧β‧γ</a:t>
                </a:r>
                <a:r>
                  <a:rPr lang="el-GR" sz="3000" dirty="0">
                    <a:ea typeface="Tahoma" panose="020B0604030504040204" pitchFamily="34" charset="0"/>
                    <a:cs typeface="Tahoma" panose="020B0604030504040204" pitchFamily="34" charset="0"/>
                  </a:rPr>
                  <a:t> = 420</a:t>
                </a:r>
              </a:p>
              <a:p>
                <a:pPr marL="0" indent="0" algn="ctr">
                  <a:buNone/>
                </a:pPr>
                <a:endParaRPr lang="el-GR" sz="11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r>
                        <a:rPr lang="el-G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6∙7∙</m:t>
                      </m:r>
                      <m:r>
                        <a:rPr lang="el-G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𝛾</m:t>
                      </m:r>
                      <m:r>
                        <a:rPr lang="el-GR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=420</m:t>
                      </m:r>
                    </m:oMath>
                  </m:oMathPara>
                </a14:m>
                <a:endParaRPr lang="el-GR" sz="30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100" b="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⇒</m:t>
                      </m:r>
                      <m:f>
                        <m:fPr>
                          <m:ctrlPr>
                            <a:rPr lang="el-GR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42∙</m:t>
                          </m:r>
                          <m:r>
                            <a:rPr lang="el-GR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num>
                        <m:den>
                          <m:r>
                            <a:rPr lang="el-G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42</m:t>
                          </m:r>
                        </m:den>
                      </m:f>
                      <m:r>
                        <a:rPr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3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l-G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420</m:t>
                          </m:r>
                        </m:num>
                        <m:den>
                          <m:r>
                            <a:rPr lang="el-GR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US" sz="3000" dirty="0"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l-GR" sz="1000" dirty="0"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⇒</m:t>
                    </m:r>
                    <m:r>
                      <a:rPr lang="el-GR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  <m:r>
                      <a:rPr lang="el-GR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=10</m:t>
                    </m:r>
                  </m:oMath>
                </a14:m>
                <a:r>
                  <a:rPr lang="en-US" sz="30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cm</a:t>
                </a:r>
                <a:endParaRPr lang="el-GR" sz="3000" dirty="0"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n-US" sz="3000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45" y="2583599"/>
                <a:ext cx="3309938" cy="3581676"/>
              </a:xfrm>
              <a:prstGeom prst="rect">
                <a:avLst/>
              </a:prstGeom>
              <a:blipFill>
                <a:blip r:embed="rId4"/>
                <a:stretch>
                  <a:fillRect t="-3226" b="-5263"/>
                </a:stretch>
              </a:blipFill>
              <a:ln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V="1">
            <a:off x="5127826" y="4373019"/>
            <a:ext cx="554182" cy="56803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400240" y="4954870"/>
            <a:ext cx="554182" cy="56803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63595" y="2583599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8042745" y="2569745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694675" y="2559491"/>
            <a:ext cx="3309938" cy="2047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000" dirty="0" err="1"/>
              <a:t>Ε</a:t>
            </a:r>
            <a:r>
              <a:rPr lang="el-GR" sz="3000" baseline="-25000" dirty="0" err="1"/>
              <a:t>παρ</a:t>
            </a:r>
            <a:r>
              <a:rPr lang="el-GR" sz="3000" dirty="0"/>
              <a:t>= 2</a:t>
            </a:r>
            <a:r>
              <a:rPr lang="el-GR" sz="3000" dirty="0"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sz="3000" dirty="0"/>
              <a:t>α</a:t>
            </a:r>
            <a:r>
              <a:rPr lang="el-GR" sz="3000" dirty="0">
                <a:ea typeface="Tahoma" panose="020B0604030504040204" pitchFamily="34" charset="0"/>
                <a:cs typeface="Tahoma" panose="020B0604030504040204" pitchFamily="34" charset="0"/>
              </a:rPr>
              <a:t>‧γ +2‧β‧γ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  = </a:t>
            </a:r>
            <a:r>
              <a:rPr lang="el-GR" sz="2600" dirty="0"/>
              <a:t>2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sz="2600" dirty="0"/>
              <a:t>6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‧10 +2‧7‧10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  = 120 + 140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  = 280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6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l-GR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l-GR" sz="30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000" dirty="0"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38751" y="4869872"/>
            <a:ext cx="0" cy="1161596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7245" y="5061241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42748" y="4731050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694678" y="4720796"/>
            <a:ext cx="3309938" cy="1444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000" dirty="0" err="1"/>
              <a:t>Ε</a:t>
            </a:r>
            <a:r>
              <a:rPr lang="el-GR" sz="3000" baseline="-25000" dirty="0" err="1"/>
              <a:t>β</a:t>
            </a:r>
            <a:r>
              <a:rPr lang="el-GR" sz="3000" dirty="0"/>
              <a:t>= </a:t>
            </a:r>
            <a:r>
              <a:rPr lang="el-GR" sz="3000" dirty="0" err="1"/>
              <a:t>α</a:t>
            </a:r>
            <a:r>
              <a:rPr lang="el-GR" sz="3000" dirty="0" err="1">
                <a:ea typeface="Tahoma" panose="020B0604030504040204" pitchFamily="34" charset="0"/>
                <a:cs typeface="Tahoma" panose="020B0604030504040204" pitchFamily="34" charset="0"/>
              </a:rPr>
              <a:t>‧β</a:t>
            </a:r>
            <a:endParaRPr lang="el-GR" sz="3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= </a:t>
            </a:r>
            <a:r>
              <a:rPr lang="el-GR" sz="2600" dirty="0"/>
              <a:t>6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‧7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= 42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6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l-GR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l-GR" sz="30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2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build="p"/>
      <p:bldP spid="16" grpId="0"/>
      <p:bldP spid="17" grpId="0"/>
      <p:bldP spid="18" grpId="0" uiExpand="1" build="p" animBg="1"/>
      <p:bldP spid="22" grpId="0" animBg="1"/>
      <p:bldP spid="23" grpId="0" animBg="1"/>
      <p:bldP spid="24" grpId="0" build="p" animBg="1"/>
      <p:bldP spid="27" grpId="0"/>
      <p:bldP spid="28" grpId="0" animBg="1"/>
      <p:bldP spid="2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/Σελ.82)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29" y="289000"/>
            <a:ext cx="7636716" cy="2130242"/>
          </a:xfrm>
          <a:prstGeom prst="rect">
            <a:avLst/>
          </a:prstGeom>
          <a:ln>
            <a:solidFill>
              <a:srgbClr val="7030A0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187038" y="4160694"/>
            <a:ext cx="3592832" cy="2267816"/>
            <a:chOff x="319521" y="2830657"/>
            <a:chExt cx="3592832" cy="2267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521" y="2830657"/>
              <a:ext cx="3592832" cy="22678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909455" y="3048000"/>
              <a:ext cx="318654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8566" y="3731204"/>
              <a:ext cx="284017" cy="32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058" y="4805362"/>
              <a:ext cx="377535" cy="29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750" y="1186375"/>
            <a:ext cx="188601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β=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7cm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l-GR" sz="2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δου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=420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4110" y="1200230"/>
            <a:ext cx="227214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(α) γ=;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(γ) </a:t>
            </a:r>
            <a:r>
              <a:rPr lang="el-G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24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96095" y="6059178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β=7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61663" y="5689846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α=6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</a:p>
        </p:txBody>
      </p:sp>
      <p:sp>
        <p:nvSpPr>
          <p:cNvPr id="23" name="Oval 22"/>
          <p:cNvSpPr/>
          <p:nvPr/>
        </p:nvSpPr>
        <p:spPr>
          <a:xfrm>
            <a:off x="3914089" y="2569745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566019" y="2559491"/>
            <a:ext cx="3309938" cy="2047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000" dirty="0" err="1"/>
              <a:t>Ε</a:t>
            </a:r>
            <a:r>
              <a:rPr lang="el-GR" sz="3000" baseline="-25000" dirty="0" err="1"/>
              <a:t>παρ</a:t>
            </a:r>
            <a:r>
              <a:rPr lang="el-GR" sz="3000" dirty="0"/>
              <a:t>= 2</a:t>
            </a:r>
            <a:r>
              <a:rPr lang="el-GR" sz="3000" dirty="0"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sz="3000" dirty="0"/>
              <a:t>α</a:t>
            </a:r>
            <a:r>
              <a:rPr lang="el-GR" sz="3000" dirty="0">
                <a:ea typeface="Tahoma" panose="020B0604030504040204" pitchFamily="34" charset="0"/>
                <a:cs typeface="Tahoma" panose="020B0604030504040204" pitchFamily="34" charset="0"/>
              </a:rPr>
              <a:t>‧γ +2‧β‧γ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  = </a:t>
            </a:r>
            <a:r>
              <a:rPr lang="el-GR" sz="2600" dirty="0"/>
              <a:t>2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sz="2600" dirty="0"/>
              <a:t>6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‧10 +2‧7‧10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  = 120 + 140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  = 260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6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l-GR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l-GR" sz="30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000" dirty="0"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38751" y="4869872"/>
            <a:ext cx="0" cy="1161596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7245" y="5061241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14092" y="4731050"/>
            <a:ext cx="609225" cy="51982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566022" y="4720796"/>
            <a:ext cx="3309938" cy="1444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000" dirty="0" err="1"/>
              <a:t>Ε</a:t>
            </a:r>
            <a:r>
              <a:rPr lang="el-GR" sz="3000" baseline="-25000" dirty="0" err="1"/>
              <a:t>β</a:t>
            </a:r>
            <a:r>
              <a:rPr lang="el-GR" sz="3000" dirty="0"/>
              <a:t>= </a:t>
            </a:r>
            <a:r>
              <a:rPr lang="el-GR" sz="3000" dirty="0" err="1"/>
              <a:t>α</a:t>
            </a:r>
            <a:r>
              <a:rPr lang="el-GR" sz="3000" dirty="0" err="1">
                <a:ea typeface="Tahoma" panose="020B0604030504040204" pitchFamily="34" charset="0"/>
                <a:cs typeface="Tahoma" panose="020B0604030504040204" pitchFamily="34" charset="0"/>
              </a:rPr>
              <a:t>‧β</a:t>
            </a:r>
            <a:endParaRPr lang="el-GR" sz="3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= </a:t>
            </a:r>
            <a:r>
              <a:rPr lang="el-GR" sz="2600" dirty="0"/>
              <a:t>6</a:t>
            </a: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‧7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= 42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6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l-GR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l-GR" sz="30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000" dirty="0">
              <a:cs typeface="Calibri" panose="020F050202020403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449639" y="4101812"/>
            <a:ext cx="3309938" cy="20471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3000" dirty="0" err="1"/>
              <a:t>Ε</a:t>
            </a:r>
            <a:r>
              <a:rPr lang="el-GR" sz="3000" baseline="-25000" dirty="0" err="1"/>
              <a:t>ολ</a:t>
            </a:r>
            <a:r>
              <a:rPr lang="el-GR" sz="3000" dirty="0"/>
              <a:t>= </a:t>
            </a:r>
            <a:r>
              <a:rPr lang="el-GR" sz="3000" dirty="0" err="1"/>
              <a:t>Ε</a:t>
            </a:r>
            <a:r>
              <a:rPr lang="el-GR" sz="3000" baseline="-25000" dirty="0" err="1"/>
              <a:t>π</a:t>
            </a:r>
            <a:r>
              <a:rPr lang="el-GR" sz="3000" dirty="0"/>
              <a:t> + 2</a:t>
            </a:r>
            <a:r>
              <a:rPr lang="el-GR" sz="3000" dirty="0">
                <a:ea typeface="Tahoma" panose="020B0604030504040204" pitchFamily="34" charset="0"/>
                <a:cs typeface="Tahoma" panose="020B0604030504040204" pitchFamily="34" charset="0"/>
              </a:rPr>
              <a:t>‧Ε</a:t>
            </a:r>
            <a:r>
              <a:rPr lang="el-GR" sz="3000" baseline="-25000" dirty="0"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r>
              <a:rPr lang="el-GR" sz="3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= 260 + 2‧42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= 260 +84</a:t>
            </a:r>
          </a:p>
          <a:p>
            <a:pPr marL="0" indent="0">
              <a:buNone/>
            </a:pPr>
            <a:r>
              <a:rPr lang="el-GR" sz="2600" dirty="0">
                <a:ea typeface="Tahoma" panose="020B0604030504040204" pitchFamily="34" charset="0"/>
                <a:cs typeface="Tahoma" panose="020B0604030504040204" pitchFamily="34" charset="0"/>
              </a:rPr>
              <a:t>      = 344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cm</a:t>
            </a:r>
            <a:r>
              <a:rPr lang="en-US" sz="2600" baseline="30000" dirty="0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l-GR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l-GR" sz="3000" dirty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9/Σελ.82)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7038" y="4160694"/>
            <a:ext cx="3592832" cy="2267816"/>
            <a:chOff x="319521" y="2830657"/>
            <a:chExt cx="3592832" cy="2267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521" y="2830657"/>
              <a:ext cx="3592832" cy="22678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909455" y="3048000"/>
              <a:ext cx="318654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8566" y="3731204"/>
              <a:ext cx="284017" cy="32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058" y="4805362"/>
              <a:ext cx="377535" cy="29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749" y="1186375"/>
            <a:ext cx="19829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β=5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γ=6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Ροή=4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/ώρα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4110" y="1200230"/>
            <a:ext cx="22721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Ώρες;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38751" y="4869872"/>
            <a:ext cx="0" cy="1161596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7245" y="5061241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24" y="289000"/>
            <a:ext cx="7810346" cy="148438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 flipH="1">
            <a:off x="2909452" y="5522906"/>
            <a:ext cx="749673" cy="598638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0278" y="5639075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46366" y="6096000"/>
            <a:ext cx="2444461" cy="0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5569" y="5962193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2942820" y="1818778"/>
            <a:ext cx="2552266" cy="770296"/>
          </a:xfrm>
          <a:prstGeom prst="cloudCallout">
            <a:avLst>
              <a:gd name="adj1" fmla="val -52492"/>
              <a:gd name="adj2" fmla="val -3793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θα κάνει;;;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Cloud Callout 34"/>
          <p:cNvSpPr/>
          <p:nvPr/>
        </p:nvSpPr>
        <p:spPr>
          <a:xfrm>
            <a:off x="5752410" y="1943125"/>
            <a:ext cx="5317372" cy="645949"/>
          </a:xfrm>
          <a:prstGeom prst="cloudCallout">
            <a:avLst>
              <a:gd name="adj1" fmla="val -53423"/>
              <a:gd name="adj2" fmla="val -3868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ΓΕΜΙΣΕΙ !!! Άρα Όγκος !!!</a:t>
            </a:r>
            <a:endParaRPr lang="en-US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192947" y="2758817"/>
            <a:ext cx="4088653" cy="153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sz="3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l-GR" sz="3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δου</a:t>
            </a:r>
            <a:r>
              <a:rPr lang="el-GR" dirty="0">
                <a:cs typeface="Calibri" panose="020F0502020204030204" pitchFamily="34" charset="0"/>
              </a:rPr>
              <a:t>= </a:t>
            </a:r>
            <a:r>
              <a:rPr lang="el-GR" dirty="0" err="1"/>
              <a:t>α</a:t>
            </a:r>
            <a:r>
              <a:rPr lang="el-GR" dirty="0" err="1"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 err="1"/>
              <a:t>β</a:t>
            </a:r>
            <a:r>
              <a:rPr lang="el-GR" dirty="0" err="1"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 err="1"/>
              <a:t>γ</a:t>
            </a:r>
            <a:endParaRPr lang="el-GR" dirty="0"/>
          </a:p>
          <a:p>
            <a:pPr marL="0" indent="0" algn="ctr">
              <a:buNone/>
            </a:pPr>
            <a:r>
              <a:rPr lang="el-GR" dirty="0">
                <a:cs typeface="Calibri" panose="020F0502020204030204" pitchFamily="34" charset="0"/>
              </a:rPr>
              <a:t>        = </a:t>
            </a:r>
            <a:r>
              <a:rPr lang="el-GR" dirty="0"/>
              <a:t>2</a:t>
            </a:r>
            <a:r>
              <a:rPr lang="el-GR" dirty="0">
                <a:ea typeface="Tahoma" panose="020B0604030504040204" pitchFamily="34" charset="0"/>
                <a:cs typeface="Tahoma" panose="020B0604030504040204" pitchFamily="34" charset="0"/>
              </a:rPr>
              <a:t>‧5‧6</a:t>
            </a:r>
          </a:p>
          <a:p>
            <a:pPr marL="0" indent="0" algn="ctr">
              <a:buNone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l-GR" dirty="0">
                <a:ea typeface="Tahoma" panose="020B0604030504040204" pitchFamily="34" charset="0"/>
                <a:cs typeface="Tahoma" panose="020B0604030504040204" pitchFamily="34" charset="0"/>
              </a:rPr>
              <a:t>= 60 </a:t>
            </a: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l-GR" baseline="30000" dirty="0"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90364" y="4383362"/>
                <a:ext cx="5189163" cy="232757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l-GR" sz="2400" u="sng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Χρόνος για να γεμίσει η δεξαμενή:</a:t>
                </a:r>
              </a:p>
              <a:p>
                <a:endParaRPr lang="el-GR" sz="2400" u="sng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l-G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Ποσότητα: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𝜎𝜐𝜈𝜊𝜆𝜄𝜅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𝜍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𝛾𝜅𝜊𝜍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𝛾𝜅𝜊𝜍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𝜌𝜊𝜂𝜍</m:t>
                        </m:r>
                      </m:den>
                    </m:f>
                    <m: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15</a:t>
                </a:r>
              </a:p>
              <a:p>
                <a:r>
                  <a:rPr lang="el-GR" sz="24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Θα χρειαστούν 15 ώρες για να γεμίσει</a:t>
                </a:r>
                <a:endParaRPr lang="el-G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364" y="4383362"/>
                <a:ext cx="5189163" cy="2327571"/>
              </a:xfrm>
              <a:prstGeom prst="rect">
                <a:avLst/>
              </a:prstGeom>
              <a:blipFill>
                <a:blip r:embed="rId4"/>
                <a:stretch>
                  <a:fillRect l="-1639" r="-468"/>
                </a:stretch>
              </a:blipFill>
              <a:ln>
                <a:solidFill>
                  <a:srgbClr val="FF006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667538" y="3218077"/>
                <a:ext cx="3374530" cy="867032"/>
              </a:xfrm>
              <a:prstGeom prst="rect">
                <a:avLst/>
              </a:prstGeom>
              <a:solidFill>
                <a:srgbClr val="FFE7FF"/>
              </a:solidFill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   </m:t>
                        </m:r>
                        <m:sSup>
                          <m:sSupPr>
                            <m:ctrlPr>
                              <a:rPr lang="el-GR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l-GR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den>
                    </m:f>
                    <m:r>
                      <a:rPr lang="el-GR" sz="24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el-GR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l-GR" sz="2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sSup>
                          <m:sSupPr>
                            <m:ctrlPr>
                              <a:rPr lang="el-GR" sz="24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</a:rPr>
                  <a:t>=15h</a:t>
                </a:r>
                <a:endParaRPr lang="el-GR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538" y="3218077"/>
                <a:ext cx="3374530" cy="867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H="1">
            <a:off x="10501745" y="3243876"/>
            <a:ext cx="374073" cy="324167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571018" y="3657108"/>
            <a:ext cx="374073" cy="324167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5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/>
      <p:bldP spid="27" grpId="0"/>
      <p:bldP spid="30" grpId="0"/>
      <p:bldP spid="33" grpId="0"/>
      <p:bldP spid="34" grpId="0" animBg="1"/>
      <p:bldP spid="35" grpId="0" animBg="1"/>
      <p:bldP spid="36" grpId="0" build="p" animBg="1"/>
      <p:bldP spid="37" grpId="0" build="p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8" y="289000"/>
            <a:ext cx="3235036" cy="61854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Άσκηση 9/Σελ.82)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7038" y="4160694"/>
            <a:ext cx="3592832" cy="2267816"/>
            <a:chOff x="319521" y="2830657"/>
            <a:chExt cx="3592832" cy="22678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521" y="2830657"/>
              <a:ext cx="3592832" cy="226781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2909455" y="3048000"/>
              <a:ext cx="318654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8566" y="3731204"/>
              <a:ext cx="284017" cy="328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19058" y="4805362"/>
              <a:ext cx="377535" cy="293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36749" y="1186375"/>
            <a:ext cx="19829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α=2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β=5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l-G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γ=6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Ροή=4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/ώρα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4110" y="1200230"/>
            <a:ext cx="227214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Ζητούμενα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Ώρες;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838751" y="4869872"/>
            <a:ext cx="0" cy="1161596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7245" y="5061241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24" y="289000"/>
            <a:ext cx="7810346" cy="1484382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 flipH="1">
            <a:off x="2909452" y="5522906"/>
            <a:ext cx="749673" cy="598638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40278" y="5639075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46366" y="6096000"/>
            <a:ext cx="2444461" cy="0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5569" y="5962193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949072" y="2580301"/>
            <a:ext cx="4677431" cy="17793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u="sng" dirty="0">
                <a:solidFill>
                  <a:schemeClr val="tx1"/>
                </a:solidFill>
                <a:latin typeface="Cambria Math" panose="02040503050406030204" pitchFamily="18" charset="0"/>
              </a:rPr>
              <a:t>Χρόνος για να γεμίσει η δεξαμενή:</a:t>
            </a:r>
          </a:p>
          <a:p>
            <a:endParaRPr lang="el-GR" sz="2400" u="sng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</a:rPr>
              <a:t>Σε 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</a:rPr>
              <a:t>	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</a:rPr>
              <a:t>h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</a:rPr>
              <a:t>	4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</a:rPr>
              <a:t>m</a:t>
            </a:r>
            <a:r>
              <a:rPr lang="en-US" sz="2400" baseline="30000" dirty="0">
                <a:solidFill>
                  <a:schemeClr val="tx1"/>
                </a:solidFill>
                <a:latin typeface="Cambria Math" panose="02040503050406030204" pitchFamily="18" charset="0"/>
              </a:rPr>
              <a:t>3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	 x	60m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49073" y="4736750"/>
            <a:ext cx="4677431" cy="1225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u="sng" dirty="0">
                <a:solidFill>
                  <a:schemeClr val="tx1"/>
                </a:solidFill>
                <a:latin typeface="Cambria Math" panose="02040503050406030204" pitchFamily="18" charset="0"/>
              </a:rPr>
              <a:t>Χρόνος για να γεμίσει η δεξαμενή:</a:t>
            </a:r>
          </a:p>
          <a:p>
            <a:endParaRPr lang="el-GR" sz="2400" u="sng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</a:rPr>
              <a:t>4x=60 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</a:rPr>
              <a:t>Άρα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</a:rPr>
              <a:t> x</a:t>
            </a:r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</a:rPr>
              <a:t>=15</a:t>
            </a:r>
            <a:r>
              <a:rPr lang="en-US" sz="2400" dirty="0">
                <a:solidFill>
                  <a:schemeClr val="tx1"/>
                </a:solidFill>
                <a:latin typeface="Cambria Math" panose="02040503050406030204" pitchFamily="18" charset="0"/>
              </a:rPr>
              <a:t>h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76109" y="3671455"/>
            <a:ext cx="581891" cy="38792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76109" y="3671455"/>
            <a:ext cx="581891" cy="384943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31490">
            <a:off x="2152687" y="622073"/>
            <a:ext cx="6740141" cy="1325563"/>
          </a:xfrm>
        </p:spPr>
        <p:txBody>
          <a:bodyPr/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διακοπές του Πάσχα…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0058" y="3064491"/>
            <a:ext cx="6005950" cy="13849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Σελίδα 83: 11 </a:t>
            </a:r>
          </a:p>
          <a:p>
            <a:pPr marL="0" indent="0">
              <a:buNone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Σελίδα 103 (Δραστηριότητες Ενότητας):  5, 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5762">
            <a:off x="10371382" y="223201"/>
            <a:ext cx="1447096" cy="178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9289">
            <a:off x="429864" y="386932"/>
            <a:ext cx="1625745" cy="1858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6896" b="1"/>
          <a:stretch/>
        </p:blipFill>
        <p:spPr>
          <a:xfrm>
            <a:off x="250058" y="4754880"/>
            <a:ext cx="5496012" cy="1852728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648" r="15204"/>
          <a:stretch/>
        </p:blipFill>
        <p:spPr>
          <a:xfrm rot="247437">
            <a:off x="8849727" y="4055875"/>
            <a:ext cx="2999232" cy="257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24176" y="3026938"/>
            <a:ext cx="3939016" cy="1221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Σε ΕΝΑ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word document </a:t>
            </a:r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 τη σειρά οι φωτογραφίες: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orphanoua@yahoo.gr</a:t>
            </a:r>
          </a:p>
        </p:txBody>
      </p:sp>
    </p:spTree>
    <p:extLst>
      <p:ext uri="{BB962C8B-B14F-4D97-AF65-F5344CB8AC3E}">
        <p14:creationId xmlns:p14="http://schemas.microsoft.com/office/powerpoint/2010/main" val="271796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1434398" y="644852"/>
            <a:ext cx="8945067" cy="976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Ορθό Πρίσμα:=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Πρίσμα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οι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παράπλευρες ακμές 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κάθετες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προς τις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βάσεις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58" y="2367421"/>
            <a:ext cx="7067892" cy="2411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9769" y="6087726"/>
            <a:ext cx="79067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παράπλευρες έδρες είναι Ορθογώνια Παραλληλόγραμμα! 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rved Up Arrow 6"/>
          <p:cNvSpPr/>
          <p:nvPr/>
        </p:nvSpPr>
        <p:spPr>
          <a:xfrm rot="9704327">
            <a:off x="2444092" y="1938365"/>
            <a:ext cx="1482437" cy="595745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rot="9704327">
            <a:off x="4910897" y="1906259"/>
            <a:ext cx="1482437" cy="595745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rot="9704327">
            <a:off x="7635106" y="1938363"/>
            <a:ext cx="1482437" cy="595745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21029095">
            <a:off x="7893207" y="3993448"/>
            <a:ext cx="1482437" cy="595745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21029095">
            <a:off x="5331941" y="4061506"/>
            <a:ext cx="1482437" cy="595745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21029095">
            <a:off x="2659839" y="3866327"/>
            <a:ext cx="1482437" cy="595745"/>
          </a:xfrm>
          <a:prstGeom prst="curved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1931" y="2751368"/>
            <a:ext cx="103797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388083" y="3747896"/>
            <a:ext cx="355117" cy="204330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4826945" y="3685972"/>
            <a:ext cx="355117" cy="204330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7265807" y="3624048"/>
            <a:ext cx="355117" cy="204330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5296998" y="3685972"/>
            <a:ext cx="355117" cy="204330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2955776" y="3747896"/>
            <a:ext cx="355117" cy="204330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7762605" y="3624048"/>
            <a:ext cx="355117" cy="204330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8160749" y="3624048"/>
            <a:ext cx="355117" cy="2043304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80549" y="5194086"/>
            <a:ext cx="27290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Παράπλευρες Έδρες</a:t>
            </a:r>
            <a:endParaRPr lang="en-US" sz="2400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10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89" y="412123"/>
            <a:ext cx="8945067" cy="973332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Autofit/>
          </a:bodyPr>
          <a:lstStyle/>
          <a:p>
            <a:pPr algn="just"/>
            <a:r>
              <a:rPr lang="el-G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Ορθογώνιο Παραλληλεπίπεδο:=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Ορθό Πρίσμα</a:t>
            </a:r>
            <a:r>
              <a:rPr lang="el-G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οποίου οι βάσεις είναι ορθογώνια παραλληλόγραμμα.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9670473" y="1369024"/>
            <a:ext cx="2393665" cy="1387718"/>
          </a:xfrm>
          <a:prstGeom prst="cloudCallout">
            <a:avLst>
              <a:gd name="adj1" fmla="val -103386"/>
              <a:gd name="adj2" fmla="val -9149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Ισχύουν ότι μάθαμε για τα πρίσματα!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26076" t="27297" r="43756" b="3218"/>
          <a:stretch/>
        </p:blipFill>
        <p:spPr bwMode="auto">
          <a:xfrm>
            <a:off x="838653" y="2062883"/>
            <a:ext cx="3068329" cy="3962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81751" y="5207836"/>
            <a:ext cx="12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7013" y="2415242"/>
            <a:ext cx="12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61713" y="4112763"/>
            <a:ext cx="450798" cy="405362"/>
          </a:xfrm>
          <a:prstGeom prst="ellipse">
            <a:avLst/>
          </a:prstGeom>
          <a:solidFill>
            <a:srgbClr val="FF65A3"/>
          </a:solidFill>
          <a:ln>
            <a:solidFill>
              <a:srgbClr val="FF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55203" y="4602658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302493" y="4019219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099383" y="3669107"/>
            <a:ext cx="579298" cy="540327"/>
          </a:xfrm>
          <a:prstGeom prst="ellipse">
            <a:avLst/>
          </a:prstGeom>
          <a:solidFill>
            <a:srgbClr val="FF65A3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pic>
        <p:nvPicPr>
          <p:cNvPr id="29" name="Picture 28"/>
          <p:cNvPicPr/>
          <p:nvPr/>
        </p:nvPicPr>
        <p:blipFill rotWithShape="1">
          <a:blip r:embed="rId3"/>
          <a:srcRect l="20382" t="21854" r="45455" b="6897"/>
          <a:stretch/>
        </p:blipFill>
        <p:spPr bwMode="auto">
          <a:xfrm rot="5400000">
            <a:off x="4827708" y="2536502"/>
            <a:ext cx="3015105" cy="3962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968842" y="5360236"/>
            <a:ext cx="12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54104" y="3204962"/>
            <a:ext cx="12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4746650" y="4366499"/>
            <a:ext cx="450798" cy="405362"/>
          </a:xfrm>
          <a:prstGeom prst="ellipse">
            <a:avLst/>
          </a:prstGeom>
          <a:solidFill>
            <a:srgbClr val="FF0066"/>
          </a:solidFill>
          <a:ln>
            <a:solidFill>
              <a:srgbClr val="FF6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314626" y="4907458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7445002" y="4353205"/>
            <a:ext cx="433829" cy="498906"/>
          </a:xfrm>
          <a:prstGeom prst="ellipse">
            <a:avLst/>
          </a:prstGeom>
          <a:solidFill>
            <a:srgbClr val="FF65A3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241892" y="4003093"/>
            <a:ext cx="579298" cy="540327"/>
          </a:xfrm>
          <a:prstGeom prst="ellipse">
            <a:avLst/>
          </a:prstGeom>
          <a:solidFill>
            <a:srgbClr val="FF65A3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8451634" y="3134119"/>
            <a:ext cx="2881383" cy="26877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Αποτελείται από 6 ορθογώνια (έδρες)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Τα 6 ορθογώνια είναι ανά δύο ίδια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/>
              <a:t>Μπορώ να πάρω ως βάσεις όποιο </a:t>
            </a:r>
            <a:r>
              <a:rPr lang="el-GR" u="sng" dirty="0"/>
              <a:t>ζεύγος</a:t>
            </a:r>
            <a:r>
              <a:rPr lang="el-GR" dirty="0"/>
              <a:t> θέλω! </a:t>
            </a:r>
          </a:p>
        </p:txBody>
      </p:sp>
    </p:spTree>
    <p:extLst>
      <p:ext uri="{BB962C8B-B14F-4D97-AF65-F5344CB8AC3E}">
        <p14:creationId xmlns:p14="http://schemas.microsoft.com/office/powerpoint/2010/main" val="38251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  <p:bldP spid="18" grpId="0"/>
      <p:bldP spid="19" grpId="0" animBg="1"/>
      <p:bldP spid="21" grpId="0" animBg="1"/>
      <p:bldP spid="25" grpId="0" animBg="1"/>
      <p:bldP spid="28" grpId="0" animBg="1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62" y="350837"/>
            <a:ext cx="6619875" cy="13255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Μετρήσεις σε Ορθό Πρίσμα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(Εμβαδόν - Όγκος)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94" y="1853335"/>
            <a:ext cx="2733243" cy="4733177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91849" y="4502727"/>
            <a:ext cx="308697" cy="69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7854" y="6190818"/>
            <a:ext cx="637309" cy="23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9417" y="4433597"/>
            <a:ext cx="637309" cy="2376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9034" y="4849091"/>
            <a:ext cx="193965" cy="6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6015" y="4959927"/>
            <a:ext cx="170152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16789" y="4860491"/>
            <a:ext cx="193965" cy="6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21751" y="4929766"/>
            <a:ext cx="170152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08422" y="2757055"/>
            <a:ext cx="579298" cy="5403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l-GR" baseline="-25000" dirty="0"/>
              <a:t>1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636130" y="5358737"/>
            <a:ext cx="579298" cy="54032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r>
              <a:rPr lang="el-GR" baseline="-25000" dirty="0"/>
              <a:t>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00546" y="4396319"/>
            <a:ext cx="450798" cy="40536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476925" y="5597311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485368" y="3970843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512511" y="3693450"/>
            <a:ext cx="579298" cy="540327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715023" y="4987130"/>
            <a:ext cx="468021" cy="412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</a:t>
            </a:r>
            <a:r>
              <a:rPr lang="el-G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37854" y="6177297"/>
            <a:ext cx="468021" cy="412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</a:t>
            </a:r>
            <a:r>
              <a:rPr lang="el-G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34748" y="4801681"/>
            <a:ext cx="468021" cy="412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</a:t>
            </a:r>
            <a:r>
              <a:rPr lang="el-G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51505" y="4396319"/>
            <a:ext cx="468021" cy="412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</a:t>
            </a:r>
            <a:r>
              <a:rPr lang="el-G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519057" y="3788482"/>
            <a:ext cx="3883" cy="252118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355080" y="4699358"/>
            <a:ext cx="468021" cy="412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υ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987078" y="2021681"/>
            <a:ext cx="2784765" cy="1096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u="sng" dirty="0"/>
              <a:t>Ολικό Εμβαδόν:</a:t>
            </a:r>
            <a:r>
              <a:rPr lang="el-GR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 err="1"/>
              <a:t>Ε</a:t>
            </a:r>
            <a:r>
              <a:rPr lang="el-GR" baseline="-25000" dirty="0" err="1"/>
              <a:t>ολ</a:t>
            </a:r>
            <a:r>
              <a:rPr lang="el-GR" dirty="0"/>
              <a:t>=Ε</a:t>
            </a:r>
            <a:r>
              <a:rPr lang="el-GR" baseline="-25000" dirty="0"/>
              <a:t>παρ</a:t>
            </a:r>
            <a:r>
              <a:rPr lang="el-GR" dirty="0"/>
              <a:t>+2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‧Ε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987078" y="3279933"/>
            <a:ext cx="5418858" cy="1523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600" b="1" u="sng" dirty="0"/>
              <a:t>Εμβαδόν Παράπλευρης Επιφάνειας:</a:t>
            </a:r>
            <a:r>
              <a:rPr lang="el-GR" sz="2600" dirty="0"/>
              <a:t> </a:t>
            </a:r>
          </a:p>
          <a:p>
            <a:pPr marL="0" indent="0">
              <a:buNone/>
            </a:pPr>
            <a:r>
              <a:rPr lang="el-GR" dirty="0" err="1"/>
              <a:t>Ε</a:t>
            </a:r>
            <a:r>
              <a:rPr lang="el-GR" baseline="-25000" dirty="0" err="1"/>
              <a:t>παρ</a:t>
            </a:r>
            <a:r>
              <a:rPr lang="el-GR" dirty="0"/>
              <a:t>= 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+ Ε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	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Ε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+ Ε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l-GR" dirty="0"/>
              <a:t>       = α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‧υ	+ α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‧υ + α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‧υ + α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‧υ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987078" y="5351016"/>
            <a:ext cx="2923310" cy="1096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u="sng" dirty="0"/>
              <a:t>Όγκος Πρίσματος:</a:t>
            </a:r>
            <a:r>
              <a:rPr lang="el-GR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sz="3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πρ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l-GR" sz="30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Ε</a:t>
            </a:r>
            <a:r>
              <a:rPr lang="el-GR" sz="3000" baseline="-250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Β</a:t>
            </a:r>
            <a:r>
              <a:rPr lang="el-GR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‧υ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/>
          <a:srcRect l="26076" t="27297" r="43756" b="3218"/>
          <a:stretch/>
        </p:blipFill>
        <p:spPr bwMode="auto">
          <a:xfrm>
            <a:off x="838653" y="2062883"/>
            <a:ext cx="3068329" cy="3962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881751" y="5207836"/>
            <a:ext cx="12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7013" y="2415242"/>
            <a:ext cx="1211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Βάσεις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9655" y="5951417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815509" y="5239175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</a:t>
            </a:r>
            <a:endParaRPr lang="en-US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24000" y="169115"/>
            <a:ext cx="9155489" cy="10013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Μετρήσεις σε Ορθογώνιο Παραλληλεπίπεδο</a:t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(Εμβαδόν - Όγκος)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9579638" y="650306"/>
            <a:ext cx="2393665" cy="1387718"/>
          </a:xfrm>
          <a:prstGeom prst="cloudCallout">
            <a:avLst>
              <a:gd name="adj1" fmla="val -110910"/>
              <a:gd name="adj2" fmla="val -3358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Ισχύουν ότι μάθαμε για τα πρίσματα!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875736" y="2366246"/>
            <a:ext cx="9397" cy="274962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061713" y="5935185"/>
            <a:ext cx="2329768" cy="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1061713" y="3993583"/>
            <a:ext cx="397437" cy="412463"/>
          </a:xfrm>
          <a:prstGeom prst="roundRect">
            <a:avLst/>
          </a:prstGeom>
          <a:solidFill>
            <a:srgbClr val="FFFCF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144765" y="4478010"/>
            <a:ext cx="397437" cy="412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54416" y="3993582"/>
            <a:ext cx="397437" cy="412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181584" y="3563072"/>
            <a:ext cx="397437" cy="412463"/>
          </a:xfrm>
          <a:prstGeom prst="roundRect">
            <a:avLst/>
          </a:prstGeom>
          <a:solidFill>
            <a:srgbClr val="FFFCF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594699" y="5129273"/>
            <a:ext cx="299822" cy="67421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940838" y="3414569"/>
            <a:ext cx="433829" cy="498906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275336" y="2038024"/>
            <a:ext cx="2784765" cy="1096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u="sng" dirty="0"/>
              <a:t>Ολικό Εμβαδόν:</a:t>
            </a:r>
            <a:r>
              <a:rPr lang="el-GR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dirty="0" err="1"/>
              <a:t>Ε</a:t>
            </a:r>
            <a:r>
              <a:rPr lang="el-GR" baseline="-25000" dirty="0" err="1"/>
              <a:t>ολ</a:t>
            </a:r>
            <a:r>
              <a:rPr lang="el-GR" dirty="0"/>
              <a:t>=Ε</a:t>
            </a:r>
            <a:r>
              <a:rPr lang="el-GR" baseline="-25000" dirty="0"/>
              <a:t>παρ</a:t>
            </a:r>
            <a:r>
              <a:rPr lang="el-GR" dirty="0"/>
              <a:t>+2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‧Ε</a:t>
            </a:r>
            <a:r>
              <a:rPr lang="el-GR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985164" y="2876907"/>
            <a:ext cx="1" cy="90538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003802" y="3871910"/>
            <a:ext cx="951053" cy="492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/>
              <a:t>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α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β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070433" y="2876907"/>
            <a:ext cx="6845" cy="160110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5052749" y="4520082"/>
            <a:ext cx="1691749" cy="492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/>
              <a:t>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β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γ+2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α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‧γ</a:t>
            </a:r>
            <a:endParaRPr lang="el-GR" dirty="0"/>
          </a:p>
          <a:p>
            <a:pPr algn="just"/>
            <a:endParaRPr lang="el-GR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275336" y="5272775"/>
            <a:ext cx="3362675" cy="1096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u="sng" dirty="0"/>
              <a:t>Ολικό Εμβαδόν:</a:t>
            </a:r>
            <a:r>
              <a:rPr lang="el-GR" dirty="0"/>
              <a:t> </a:t>
            </a:r>
          </a:p>
          <a:p>
            <a:pPr marL="0" indent="0">
              <a:buNone/>
            </a:pPr>
            <a:r>
              <a:rPr lang="el-GR" dirty="0" err="1"/>
              <a:t>Ε</a:t>
            </a:r>
            <a:r>
              <a:rPr lang="el-GR" baseline="-25000" dirty="0" err="1"/>
              <a:t>ολ</a:t>
            </a:r>
            <a:r>
              <a:rPr lang="el-GR" dirty="0"/>
              <a:t>=2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αβ+2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βγ+2</a:t>
            </a:r>
            <a:r>
              <a:rPr lang="el-G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/>
              <a:t>αγ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223552" y="2038024"/>
            <a:ext cx="2923310" cy="1096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u="sng" dirty="0"/>
              <a:t>Όγκος Πρίσματος:</a:t>
            </a:r>
            <a:r>
              <a:rPr lang="el-GR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sz="3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l-GR" sz="3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δου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l-GR" sz="30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Ε</a:t>
            </a:r>
            <a:r>
              <a:rPr lang="el-GR" sz="3000" baseline="-25000" dirty="0" err="1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Β</a:t>
            </a:r>
            <a:r>
              <a:rPr lang="el-GR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‧υ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0349346" y="2933931"/>
            <a:ext cx="1" cy="90538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10367985" y="3928934"/>
            <a:ext cx="593390" cy="492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/>
              <a:t>γ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791078" y="2981739"/>
            <a:ext cx="6845" cy="160110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9774858" y="4593684"/>
            <a:ext cx="951053" cy="492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err="1"/>
              <a:t>α</a:t>
            </a:r>
            <a:r>
              <a:rPr lang="el-G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dirty="0" err="1"/>
              <a:t>β</a:t>
            </a:r>
            <a:endParaRPr lang="el-GR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006365" y="5272774"/>
            <a:ext cx="4088653" cy="1096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u="sng" dirty="0"/>
              <a:t>Όγκος Παραλληλεπιπέδου:</a:t>
            </a:r>
            <a:r>
              <a:rPr lang="el-GR" dirty="0"/>
              <a:t> </a:t>
            </a:r>
          </a:p>
          <a:p>
            <a:pPr marL="0" indent="0" algn="ctr">
              <a:buNone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l-GR" sz="3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l-GR" sz="3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δου</a:t>
            </a:r>
            <a:r>
              <a:rPr lang="el-GR" sz="3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l-GR" sz="3200" dirty="0" err="1"/>
              <a:t>α</a:t>
            </a:r>
            <a:r>
              <a:rPr lang="el-G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sz="3200" dirty="0" err="1"/>
              <a:t>β</a:t>
            </a:r>
            <a:r>
              <a:rPr lang="el-GR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‧</a:t>
            </a:r>
            <a:r>
              <a:rPr lang="el-GR" sz="3200" dirty="0" err="1"/>
              <a:t>γ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8044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1" grpId="0" animBg="1"/>
      <p:bldP spid="25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19" grpId="0" animBg="1"/>
      <p:bldP spid="24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7" y="1550772"/>
            <a:ext cx="3047625" cy="2619446"/>
          </a:xfrm>
          <a:ln>
            <a:solidFill>
              <a:srgbClr val="FF0066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401782"/>
            <a:ext cx="9155489" cy="62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Διαγώνιος Ορθογωνίου Παραλληλεπιπέδου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3236" y="1550772"/>
            <a:ext cx="5195455" cy="1524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2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Διαγώνιος (δ)</a:t>
            </a:r>
            <a:r>
              <a:rPr lang="el-GR" sz="2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:= Το ευθύγραμμο τμήμα που ενώνει δύο κορυφές που βρίσκονται σε δύο διαφορετικά επίπεδα του στερεού.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09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1" y="1210468"/>
            <a:ext cx="1928349" cy="1657423"/>
          </a:xfrm>
          <a:ln>
            <a:solidFill>
              <a:srgbClr val="FF0066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401782"/>
            <a:ext cx="9155489" cy="62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Διαγώνιος Ορθογωνίου Παραλληλεπιπέδου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0" t="3617" r="3682" b="9302"/>
          <a:stretch/>
        </p:blipFill>
        <p:spPr>
          <a:xfrm>
            <a:off x="3861164" y="1533971"/>
            <a:ext cx="5791200" cy="4668982"/>
          </a:xfrm>
          <a:prstGeom prst="rect">
            <a:avLst/>
          </a:prstGeom>
          <a:effectLst>
            <a:outerShdw blurRad="647700" dist="50800" dir="5400000" algn="ctr" rotWithShape="0">
              <a:srgbClr val="000000"/>
            </a:outerShdw>
            <a:reflection blurRad="1231900" stA="45000" endPos="65000" dist="50800" dir="5400000" sy="-100000" algn="bl" rotWithShape="0"/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6871855" y="5056909"/>
            <a:ext cx="1526239" cy="1011382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26643" y="5056909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90109" y="4253345"/>
            <a:ext cx="2854036" cy="1814946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48810" y="4485491"/>
            <a:ext cx="5791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71855" y="2133600"/>
            <a:ext cx="526472" cy="3869385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9206" y="3606627"/>
            <a:ext cx="5791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50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1" y="1210468"/>
            <a:ext cx="1928349" cy="1657423"/>
          </a:xfrm>
          <a:ln>
            <a:solidFill>
              <a:srgbClr val="FF0066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401782"/>
            <a:ext cx="9155489" cy="62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Διαγώνιος Ορθογωνίου Παραλληλεπιπέδου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50" y="1210468"/>
            <a:ext cx="6230718" cy="4673039"/>
          </a:xfrm>
          <a:prstGeom prst="rect">
            <a:avLst/>
          </a:prstGeom>
          <a:ln>
            <a:noFill/>
          </a:ln>
          <a:effectLst>
            <a:outerShdw blurRad="1206500" dist="50800" dir="5400000" algn="ctr" rotWithShape="0">
              <a:srgbClr val="000000">
                <a:alpha val="43137"/>
              </a:srgbClr>
            </a:outerShdw>
            <a:reflection blurRad="1270000" stA="45000" endPos="65000" dist="50800" dir="5400000" sy="-100000" algn="bl" rotWithShape="0"/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7994074" y="4253345"/>
            <a:ext cx="748144" cy="1630162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94074" y="4716323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96691" y="4068292"/>
            <a:ext cx="3355571" cy="222807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97333" y="4241240"/>
            <a:ext cx="5791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58145" y="1616333"/>
            <a:ext cx="138546" cy="2563362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96691" y="2611480"/>
            <a:ext cx="5791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2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1" y="1210468"/>
            <a:ext cx="1928349" cy="1657423"/>
          </a:xfrm>
          <a:ln>
            <a:solidFill>
              <a:srgbClr val="FF0066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401782"/>
            <a:ext cx="9155489" cy="627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Διαγώνιος Ορθογωνίου Παραλληλεπιπέδου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80" y="1210468"/>
            <a:ext cx="7148945" cy="5361709"/>
          </a:xfrm>
          <a:prstGeom prst="rect">
            <a:avLst/>
          </a:prstGeom>
          <a:effectLst>
            <a:outerShdw blurRad="10541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3" name="Straight Arrow Connector 2"/>
          <p:cNvCxnSpPr/>
          <p:nvPr/>
        </p:nvCxnSpPr>
        <p:spPr>
          <a:xfrm>
            <a:off x="4881489" y="2067951"/>
            <a:ext cx="4332849" cy="3938954"/>
          </a:xfrm>
          <a:prstGeom prst="straightConnector1">
            <a:avLst/>
          </a:prstGeom>
          <a:ln w="38100">
            <a:solidFill>
              <a:srgbClr val="FF00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83678" y="3269673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98359" y="2067951"/>
            <a:ext cx="0" cy="2573322"/>
          </a:xfrm>
          <a:prstGeom prst="straightConnector1">
            <a:avLst/>
          </a:prstGeom>
          <a:ln w="38100">
            <a:solidFill>
              <a:srgbClr val="00CC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40918" y="3123779"/>
            <a:ext cx="5791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endParaRPr lang="en-US" sz="24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821382" y="4516582"/>
            <a:ext cx="4197927" cy="1593070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1744" y="5126182"/>
            <a:ext cx="57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778</Words>
  <Application>Microsoft Office PowerPoint</Application>
  <PresentationFormat>Widescreen</PresentationFormat>
  <Paragraphs>200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Μετρήσεις σε Ορθό Πρίσμα (Εμβαδόν - Όγκος)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Άσκηση 4/Σελ.82)</vt:lpstr>
      <vt:lpstr>Άσκηση 4/Σελ.82)</vt:lpstr>
      <vt:lpstr>Άσκηση 9/Σελ.82)</vt:lpstr>
      <vt:lpstr>Άσκηση 9/Σελ.82)</vt:lpstr>
      <vt:lpstr>Για τις διακοπές του Πάσχα…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 Orphanou</dc:creator>
  <cp:lastModifiedBy>Αναστάσης Ευαγόρου</cp:lastModifiedBy>
  <cp:revision>47</cp:revision>
  <dcterms:created xsi:type="dcterms:W3CDTF">2020-03-31T05:44:40Z</dcterms:created>
  <dcterms:modified xsi:type="dcterms:W3CDTF">2020-04-13T06:26:26Z</dcterms:modified>
</cp:coreProperties>
</file>