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4" r:id="rId9"/>
    <p:sldId id="305" r:id="rId10"/>
    <p:sldId id="306" r:id="rId11"/>
    <p:sldId id="307" r:id="rId12"/>
    <p:sldId id="30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D5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5E1CB-D823-4FF5-AEB1-81BA2141E1F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90039-120E-4296-B443-E458B424E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9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C2AF-7A39-44DB-906B-0CB41417F86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936E-2F7B-4718-81DA-DCC9FF7C2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8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C2AF-7A39-44DB-906B-0CB41417F86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936E-2F7B-4718-81DA-DCC9FF7C2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C2AF-7A39-44DB-906B-0CB41417F86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936E-2F7B-4718-81DA-DCC9FF7C2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9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C2AF-7A39-44DB-906B-0CB41417F86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936E-2F7B-4718-81DA-DCC9FF7C2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2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C2AF-7A39-44DB-906B-0CB41417F86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936E-2F7B-4718-81DA-DCC9FF7C2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8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C2AF-7A39-44DB-906B-0CB41417F86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936E-2F7B-4718-81DA-DCC9FF7C2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1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C2AF-7A39-44DB-906B-0CB41417F86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936E-2F7B-4718-81DA-DCC9FF7C2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C2AF-7A39-44DB-906B-0CB41417F86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936E-2F7B-4718-81DA-DCC9FF7C2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7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C2AF-7A39-44DB-906B-0CB41417F86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936E-2F7B-4718-81DA-DCC9FF7C2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6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C2AF-7A39-44DB-906B-0CB41417F86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936E-2F7B-4718-81DA-DCC9FF7C2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C2AF-7A39-44DB-906B-0CB41417F86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936E-2F7B-4718-81DA-DCC9FF7C2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0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2C2AF-7A39-44DB-906B-0CB41417F86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936E-2F7B-4718-81DA-DCC9FF7C2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0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613" y="1493692"/>
            <a:ext cx="10027700" cy="417281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cxnSp>
        <p:nvCxnSpPr>
          <p:cNvPr id="13" name="Straight Connector 12"/>
          <p:cNvCxnSpPr/>
          <p:nvPr/>
        </p:nvCxnSpPr>
        <p:spPr>
          <a:xfrm>
            <a:off x="6013427" y="2054906"/>
            <a:ext cx="1149927" cy="0"/>
          </a:xfrm>
          <a:prstGeom prst="line">
            <a:avLst/>
          </a:prstGeom>
          <a:ln w="38100" cmpd="thickThin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160328" y="3851563"/>
            <a:ext cx="831272" cy="40178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864437" y="4849091"/>
            <a:ext cx="831272" cy="40178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rizontal Scroll 1"/>
          <p:cNvSpPr/>
          <p:nvPr/>
        </p:nvSpPr>
        <p:spPr>
          <a:xfrm rot="20704430">
            <a:off x="387928" y="632350"/>
            <a:ext cx="2604655" cy="1105765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Θυμόμαστε: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65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7868" y="306300"/>
            <a:ext cx="590600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Κατασκευή Γραφικής Παράστασης Ευθεία-Γραμμική Συνάρτηση: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=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+</a:t>
            </a:r>
            <a:r>
              <a:rPr lang="el-GR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6480" y="1508953"/>
            <a:ext cx="982897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Θέλω να κατασκευάσω τη Γραφική Παράσταση της ευθείας με τύπο: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= 3x-2</a:t>
            </a:r>
            <a:endParaRPr lang="el-G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12760" y="2214997"/>
            <a:ext cx="4416403" cy="487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Πόσα σημεία ορίζουν μία ευθεία;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51448" y="2214997"/>
            <a:ext cx="2178028" cy="487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Δύο!!!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947047" y="2214997"/>
            <a:ext cx="2918405" cy="487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Παράγω 2 σημεία!!!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343775" y="2285997"/>
            <a:ext cx="603272" cy="331087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12760" y="3110347"/>
            <a:ext cx="2918405" cy="487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Πίνακας Τιμών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670308"/>
              </p:ext>
            </p:extLst>
          </p:nvPr>
        </p:nvGraphicFramePr>
        <p:xfrm>
          <a:off x="307963" y="3820277"/>
          <a:ext cx="4935537" cy="42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5179">
                  <a:extLst>
                    <a:ext uri="{9D8B030D-6E8A-4147-A177-3AD203B41FA5}">
                      <a16:colId xmlns:a16="http://schemas.microsoft.com/office/drawing/2014/main" val="3343058658"/>
                    </a:ext>
                  </a:extLst>
                </a:gridCol>
                <a:gridCol w="1645179">
                  <a:extLst>
                    <a:ext uri="{9D8B030D-6E8A-4147-A177-3AD203B41FA5}">
                      <a16:colId xmlns:a16="http://schemas.microsoft.com/office/drawing/2014/main" val="3647103061"/>
                    </a:ext>
                  </a:extLst>
                </a:gridCol>
                <a:gridCol w="1645179">
                  <a:extLst>
                    <a:ext uri="{9D8B030D-6E8A-4147-A177-3AD203B41FA5}">
                      <a16:colId xmlns:a16="http://schemas.microsoft.com/office/drawing/2014/main" val="495732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</a:t>
                      </a:r>
                      <a:endParaRPr lang="en-US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(x, y)</a:t>
                      </a:r>
                      <a:endParaRPr lang="en-US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297675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150986"/>
              </p:ext>
            </p:extLst>
          </p:nvPr>
        </p:nvGraphicFramePr>
        <p:xfrm>
          <a:off x="307964" y="4322065"/>
          <a:ext cx="162085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850">
                  <a:extLst>
                    <a:ext uri="{9D8B030D-6E8A-4147-A177-3AD203B41FA5}">
                      <a16:colId xmlns:a16="http://schemas.microsoft.com/office/drawing/2014/main" val="1519147991"/>
                    </a:ext>
                  </a:extLst>
                </a:gridCol>
              </a:tblGrid>
              <a:tr h="39356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97916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315114" y="4293489"/>
            <a:ext cx="256512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= 3x-2= 3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‧0-2= -2</a:t>
            </a:r>
            <a:endParaRPr lang="el-G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007749"/>
              </p:ext>
            </p:extLst>
          </p:nvPr>
        </p:nvGraphicFramePr>
        <p:xfrm>
          <a:off x="1965306" y="4319189"/>
          <a:ext cx="162085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850">
                  <a:extLst>
                    <a:ext uri="{9D8B030D-6E8A-4147-A177-3AD203B41FA5}">
                      <a16:colId xmlns:a16="http://schemas.microsoft.com/office/drawing/2014/main" val="1519147991"/>
                    </a:ext>
                  </a:extLst>
                </a:gridCol>
              </a:tblGrid>
              <a:tr h="39356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-2</a:t>
                      </a:r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97916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372720"/>
              </p:ext>
            </p:extLst>
          </p:nvPr>
        </p:nvGraphicFramePr>
        <p:xfrm>
          <a:off x="3622648" y="4316313"/>
          <a:ext cx="162085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850">
                  <a:extLst>
                    <a:ext uri="{9D8B030D-6E8A-4147-A177-3AD203B41FA5}">
                      <a16:colId xmlns:a16="http://schemas.microsoft.com/office/drawing/2014/main" val="1519147991"/>
                    </a:ext>
                  </a:extLst>
                </a:gridCol>
              </a:tblGrid>
              <a:tr h="39356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A(0,</a:t>
                      </a:r>
                      <a:r>
                        <a:rPr lang="en-US" sz="2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-2)</a:t>
                      </a:r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97916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607357"/>
              </p:ext>
            </p:extLst>
          </p:nvPr>
        </p:nvGraphicFramePr>
        <p:xfrm>
          <a:off x="303196" y="4817367"/>
          <a:ext cx="162085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850">
                  <a:extLst>
                    <a:ext uri="{9D8B030D-6E8A-4147-A177-3AD203B41FA5}">
                      <a16:colId xmlns:a16="http://schemas.microsoft.com/office/drawing/2014/main" val="1519147991"/>
                    </a:ext>
                  </a:extLst>
                </a:gridCol>
              </a:tblGrid>
              <a:tr h="39356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97916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329059" y="4803079"/>
            <a:ext cx="255118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= 3x-2= 3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‧1-2= 1</a:t>
            </a:r>
            <a:endParaRPr lang="el-G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661998"/>
              </p:ext>
            </p:extLst>
          </p:nvPr>
        </p:nvGraphicFramePr>
        <p:xfrm>
          <a:off x="1960538" y="4814491"/>
          <a:ext cx="162085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850">
                  <a:extLst>
                    <a:ext uri="{9D8B030D-6E8A-4147-A177-3AD203B41FA5}">
                      <a16:colId xmlns:a16="http://schemas.microsoft.com/office/drawing/2014/main" val="1519147991"/>
                    </a:ext>
                  </a:extLst>
                </a:gridCol>
              </a:tblGrid>
              <a:tr h="39356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97916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161666"/>
              </p:ext>
            </p:extLst>
          </p:nvPr>
        </p:nvGraphicFramePr>
        <p:xfrm>
          <a:off x="3617880" y="4811615"/>
          <a:ext cx="162085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850">
                  <a:extLst>
                    <a:ext uri="{9D8B030D-6E8A-4147-A177-3AD203B41FA5}">
                      <a16:colId xmlns:a16="http://schemas.microsoft.com/office/drawing/2014/main" val="1519147991"/>
                    </a:ext>
                  </a:extLst>
                </a:gridCol>
              </a:tblGrid>
              <a:tr h="39356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B(1,</a:t>
                      </a:r>
                      <a:r>
                        <a:rPr lang="en-US" sz="2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r>
                        <a:rPr lang="en-US" sz="2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97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85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  <p:bldP spid="29" grpId="0" animBg="1"/>
      <p:bldP spid="31" grpId="0" animBg="1"/>
      <p:bldP spid="2" grpId="0" animBg="1"/>
      <p:bldP spid="32" grpId="0" animBg="1"/>
      <p:bldP spid="35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7868" y="306300"/>
            <a:ext cx="590600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Κατασκευή Γραφικής Παράστασης Ευθεία-Γραμμική Συνάρτηση: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=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+</a:t>
            </a:r>
            <a:r>
              <a:rPr lang="el-GR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6480" y="1508953"/>
            <a:ext cx="982897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Θέλω να κατασκευάσω τη Γραφική Παράσταση της ευθείας με τύπο: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= 3x-2</a:t>
            </a:r>
            <a:endParaRPr lang="el-G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934582"/>
              </p:ext>
            </p:extLst>
          </p:nvPr>
        </p:nvGraphicFramePr>
        <p:xfrm>
          <a:off x="193659" y="2020045"/>
          <a:ext cx="4935537" cy="42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5179">
                  <a:extLst>
                    <a:ext uri="{9D8B030D-6E8A-4147-A177-3AD203B41FA5}">
                      <a16:colId xmlns:a16="http://schemas.microsoft.com/office/drawing/2014/main" val="3343058658"/>
                    </a:ext>
                  </a:extLst>
                </a:gridCol>
                <a:gridCol w="1645179">
                  <a:extLst>
                    <a:ext uri="{9D8B030D-6E8A-4147-A177-3AD203B41FA5}">
                      <a16:colId xmlns:a16="http://schemas.microsoft.com/office/drawing/2014/main" val="3647103061"/>
                    </a:ext>
                  </a:extLst>
                </a:gridCol>
                <a:gridCol w="1645179">
                  <a:extLst>
                    <a:ext uri="{9D8B030D-6E8A-4147-A177-3AD203B41FA5}">
                      <a16:colId xmlns:a16="http://schemas.microsoft.com/office/drawing/2014/main" val="495732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n-US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</a:t>
                      </a:r>
                      <a:endParaRPr lang="en-US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(x, y)</a:t>
                      </a:r>
                      <a:endParaRPr lang="en-US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297675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989504"/>
              </p:ext>
            </p:extLst>
          </p:nvPr>
        </p:nvGraphicFramePr>
        <p:xfrm>
          <a:off x="193660" y="2521833"/>
          <a:ext cx="162085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850">
                  <a:extLst>
                    <a:ext uri="{9D8B030D-6E8A-4147-A177-3AD203B41FA5}">
                      <a16:colId xmlns:a16="http://schemas.microsoft.com/office/drawing/2014/main" val="1519147991"/>
                    </a:ext>
                  </a:extLst>
                </a:gridCol>
              </a:tblGrid>
              <a:tr h="39356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97916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26751"/>
              </p:ext>
            </p:extLst>
          </p:nvPr>
        </p:nvGraphicFramePr>
        <p:xfrm>
          <a:off x="1851002" y="2518957"/>
          <a:ext cx="162085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850">
                  <a:extLst>
                    <a:ext uri="{9D8B030D-6E8A-4147-A177-3AD203B41FA5}">
                      <a16:colId xmlns:a16="http://schemas.microsoft.com/office/drawing/2014/main" val="1519147991"/>
                    </a:ext>
                  </a:extLst>
                </a:gridCol>
              </a:tblGrid>
              <a:tr h="39356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-2</a:t>
                      </a:r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97916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020017"/>
              </p:ext>
            </p:extLst>
          </p:nvPr>
        </p:nvGraphicFramePr>
        <p:xfrm>
          <a:off x="3508344" y="2516081"/>
          <a:ext cx="162085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850">
                  <a:extLst>
                    <a:ext uri="{9D8B030D-6E8A-4147-A177-3AD203B41FA5}">
                      <a16:colId xmlns:a16="http://schemas.microsoft.com/office/drawing/2014/main" val="1519147991"/>
                    </a:ext>
                  </a:extLst>
                </a:gridCol>
              </a:tblGrid>
              <a:tr h="39356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A(0,</a:t>
                      </a:r>
                      <a:r>
                        <a:rPr lang="en-US" sz="2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-2)</a:t>
                      </a:r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97916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450658"/>
              </p:ext>
            </p:extLst>
          </p:nvPr>
        </p:nvGraphicFramePr>
        <p:xfrm>
          <a:off x="188892" y="3017135"/>
          <a:ext cx="162085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850">
                  <a:extLst>
                    <a:ext uri="{9D8B030D-6E8A-4147-A177-3AD203B41FA5}">
                      <a16:colId xmlns:a16="http://schemas.microsoft.com/office/drawing/2014/main" val="1519147991"/>
                    </a:ext>
                  </a:extLst>
                </a:gridCol>
              </a:tblGrid>
              <a:tr h="39356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97916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223072"/>
              </p:ext>
            </p:extLst>
          </p:nvPr>
        </p:nvGraphicFramePr>
        <p:xfrm>
          <a:off x="1846234" y="3014259"/>
          <a:ext cx="162085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850">
                  <a:extLst>
                    <a:ext uri="{9D8B030D-6E8A-4147-A177-3AD203B41FA5}">
                      <a16:colId xmlns:a16="http://schemas.microsoft.com/office/drawing/2014/main" val="1519147991"/>
                    </a:ext>
                  </a:extLst>
                </a:gridCol>
              </a:tblGrid>
              <a:tr h="39356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97916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662037"/>
              </p:ext>
            </p:extLst>
          </p:nvPr>
        </p:nvGraphicFramePr>
        <p:xfrm>
          <a:off x="3503576" y="3011383"/>
          <a:ext cx="162085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850">
                  <a:extLst>
                    <a:ext uri="{9D8B030D-6E8A-4147-A177-3AD203B41FA5}">
                      <a16:colId xmlns:a16="http://schemas.microsoft.com/office/drawing/2014/main" val="1519147991"/>
                    </a:ext>
                  </a:extLst>
                </a:gridCol>
              </a:tblGrid>
              <a:tr h="39356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B(1,</a:t>
                      </a:r>
                      <a:r>
                        <a:rPr lang="en-US" sz="2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r>
                        <a:rPr lang="en-US" sz="2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9791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283" b="8814"/>
          <a:stretch/>
        </p:blipFill>
        <p:spPr>
          <a:xfrm>
            <a:off x="5375564" y="2020045"/>
            <a:ext cx="6165803" cy="470189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744690" y="5056909"/>
            <a:ext cx="73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en-US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53398" y="3823858"/>
            <a:ext cx="73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en-US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412191" y="2020045"/>
            <a:ext cx="1572483" cy="4701892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84674" y="2046024"/>
            <a:ext cx="10246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y= 3x-2</a:t>
            </a:r>
            <a:endParaRPr lang="en-US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08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326371">
            <a:off x="1207924" y="1461503"/>
            <a:ext cx="3959571" cy="1325563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εξάσκηση…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4146" y="2382983"/>
            <a:ext cx="7703127" cy="256309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l-GR" b="1" u="sng" dirty="0" smtClean="0"/>
          </a:p>
          <a:p>
            <a:pPr marL="0" indent="0">
              <a:buNone/>
            </a:pPr>
            <a:r>
              <a:rPr lang="el-GR" b="1" u="sng" dirty="0" smtClean="0"/>
              <a:t>Σελίδα </a:t>
            </a:r>
            <a:r>
              <a:rPr lang="en-US" b="1" u="sng" dirty="0" smtClean="0"/>
              <a:t>56</a:t>
            </a:r>
            <a:r>
              <a:rPr lang="el-GR" b="1" u="sng" dirty="0" smtClean="0"/>
              <a:t>: </a:t>
            </a:r>
          </a:p>
          <a:p>
            <a:pPr marL="0" indent="0">
              <a:buNone/>
            </a:pPr>
            <a:r>
              <a:rPr lang="el-GR" dirty="0" smtClean="0"/>
              <a:t>1</a:t>
            </a:r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l-GR" dirty="0" smtClean="0"/>
              <a:t>α (εκτός των σημείων (1,3) και (4, -5) που τα κάναμε στο μάθημα)</a:t>
            </a:r>
          </a:p>
          <a:p>
            <a:pPr marL="0" indent="0">
              <a:buNone/>
            </a:pPr>
            <a:r>
              <a:rPr lang="el-GR" dirty="0" smtClean="0"/>
              <a:t>3β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9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06" y="1856935"/>
            <a:ext cx="10717169" cy="412475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cxnSp>
        <p:nvCxnSpPr>
          <p:cNvPr id="13" name="Straight Connector 12"/>
          <p:cNvCxnSpPr/>
          <p:nvPr/>
        </p:nvCxnSpPr>
        <p:spPr>
          <a:xfrm>
            <a:off x="5240292" y="2385679"/>
            <a:ext cx="4667009" cy="2493"/>
          </a:xfrm>
          <a:prstGeom prst="line">
            <a:avLst/>
          </a:prstGeom>
          <a:ln w="38100" cmpd="thickThin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402966" y="2357102"/>
            <a:ext cx="2426712" cy="531237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46640" y="2888339"/>
            <a:ext cx="2940224" cy="40178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orizontal Scroll 7"/>
          <p:cNvSpPr/>
          <p:nvPr/>
        </p:nvSpPr>
        <p:spPr>
          <a:xfrm rot="20704430">
            <a:off x="429491" y="632350"/>
            <a:ext cx="2604655" cy="1105765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Θυμόμαστε: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41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5600959" y="2348490"/>
            <a:ext cx="82673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1254" y="2163825"/>
            <a:ext cx="453513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={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(4,2), (4,-2)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(1,1), (1,-1)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760291" y="570550"/>
            <a:ext cx="378611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Τρόπος παρουσίασης μιας Αντιστοιχίας/Συνάρτησης: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068343" y="2163825"/>
            <a:ext cx="453513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={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(2, 4), (-2, 4), (1,1), (-1,1)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34" y="2848729"/>
            <a:ext cx="5738898" cy="379411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709" y="2854787"/>
            <a:ext cx="5738898" cy="379411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5564739" y="5659728"/>
            <a:ext cx="33139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92722" y="2802563"/>
            <a:ext cx="33139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70211" y="2737839"/>
            <a:ext cx="33139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677381" y="5659728"/>
            <a:ext cx="33139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4145108" y="4980299"/>
            <a:ext cx="96984" cy="6927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52035" y="6149098"/>
            <a:ext cx="96984" cy="6927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44555" y="5298959"/>
            <a:ext cx="96984" cy="6927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244550" y="5894707"/>
            <a:ext cx="96984" cy="6927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673058" y="4384541"/>
            <a:ext cx="96984" cy="6927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471579" y="4388863"/>
            <a:ext cx="96984" cy="6927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766859" y="5298511"/>
            <a:ext cx="96984" cy="6927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376475" y="5293754"/>
            <a:ext cx="96984" cy="6927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470545" y="702238"/>
            <a:ext cx="310118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Γραφική Παράσταση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697942" y="769310"/>
            <a:ext cx="604409" cy="35940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orizontal Scroll 30"/>
          <p:cNvSpPr/>
          <p:nvPr/>
        </p:nvSpPr>
        <p:spPr>
          <a:xfrm rot="20704430">
            <a:off x="387928" y="632350"/>
            <a:ext cx="2604655" cy="1105765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Θυμόμαστε: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098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37" grpId="0" animBg="1"/>
      <p:bldP spid="88" grpId="0" animBg="1"/>
      <p:bldP spid="89" grpId="0" animBg="1"/>
      <p:bldP spid="18" grpId="0"/>
      <p:bldP spid="19" grpId="0"/>
      <p:bldP spid="20" grpId="0"/>
      <p:bldP spid="21" grpId="0"/>
      <p:bldP spid="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28" grpId="0" animBg="1"/>
      <p:bldP spid="2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58229"/>
            <a:ext cx="10515600" cy="182389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Όλοι οι τρόποι παρουσίασης μιας αντιστοιχίας είναι ισοδύναμοι!</a:t>
            </a:r>
            <a:b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Επιλέγω αυτόν που με βοηθά περισσότερο στην κάθε περίπτωση!!!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11782"/>
            <a:ext cx="10515600" cy="2119745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έχω άπειρα στοιχεία, μπορώ να χρησιμοποιήσω βελοειδές;</a:t>
            </a:r>
          </a:p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θέλω να ελέγξω αν μία αντιστοιχία ορίζει συνάρτηση θα με βοηθήσει ο τύπος;</a:t>
            </a:r>
          </a:p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το Π.Ο. είναι συνεχές, με βοηθά ο Πίνακας Τιμών;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944" y="5136061"/>
            <a:ext cx="1517073" cy="136922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 rot="20704430">
            <a:off x="207819" y="461649"/>
            <a:ext cx="2604655" cy="1105765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Θυμόμαστε: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103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7868" y="306300"/>
            <a:ext cx="4748241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Ευθεία-Γραμμική Συνάρτηση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448" b="9417"/>
          <a:stretch/>
        </p:blipFill>
        <p:spPr>
          <a:xfrm>
            <a:off x="261100" y="1140837"/>
            <a:ext cx="6233535" cy="541236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94635" y="1208441"/>
                <a:ext cx="5768246" cy="5001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l-GR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Μία ευθεία αποτελείται από άπειρα σημεία</a:t>
                </a:r>
              </a:p>
              <a:p>
                <a:pPr algn="just"/>
                <a:endParaRPr lang="el-GR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l-GR" sz="2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Όλα</a:t>
                </a:r>
                <a:r>
                  <a:rPr lang="el-GR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τα σημεία δημιουργήθηκαν με τον </a:t>
                </a:r>
                <a:r>
                  <a:rPr lang="el-GR" sz="2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ίδιο</a:t>
                </a:r>
                <a:r>
                  <a:rPr lang="el-GR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 algn="just"/>
                <a:r>
                  <a:rPr lang="el-GR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</a:t>
                </a:r>
                <a:r>
                  <a:rPr lang="el-GR" sz="2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κανόνα!</a:t>
                </a:r>
              </a:p>
              <a:p>
                <a:pPr algn="just"/>
                <a:endParaRPr lang="el-GR" sz="15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just"/>
                <a:r>
                  <a:rPr lang="en-US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</a:t>
                </a:r>
                <a:r>
                  <a:rPr lang="el-GR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π.χ. </a:t>
                </a:r>
                <a:r>
                  <a:rPr lang="en-US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f(x)=y=2x+1</a:t>
                </a:r>
                <a:r>
                  <a:rPr lang="el-GR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l-GR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(Κάθε </a:t>
                </a:r>
                <a:r>
                  <a:rPr lang="en-US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 </a:t>
                </a:r>
                <a:r>
                  <a:rPr lang="el-GR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αντιστοιχεί στο </a:t>
                </a:r>
              </a:p>
              <a:p>
                <a:pPr algn="just"/>
                <a:r>
                  <a:rPr lang="el-GR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l-GR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διπλάσιό του αυξημένο κατά 1!!!-</a:t>
                </a:r>
                <a:r>
                  <a:rPr lang="el-GR" sz="2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Τύπος</a:t>
                </a:r>
                <a:r>
                  <a:rPr lang="el-GR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</a:p>
              <a:p>
                <a:pPr algn="just"/>
                <a:endParaRPr lang="el-GR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l-GR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Ο κανόνας-συνάρτηση που δημιουργεί </a:t>
                </a:r>
              </a:p>
              <a:p>
                <a:pPr algn="just"/>
                <a:r>
                  <a:rPr lang="el-GR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l-GR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ευθείες (δηλαδή σημεία ευθείας) είναι ο:</a:t>
                </a:r>
              </a:p>
              <a:p>
                <a:pPr algn="ctr"/>
                <a:r>
                  <a:rPr lang="el-GR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</a:t>
                </a:r>
                <a:r>
                  <a:rPr lang="en-US" sz="28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 =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l-GR" sz="2800" b="1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α</a:t>
                </a:r>
                <a:r>
                  <a:rPr lang="en-US" sz="28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 +</a:t>
                </a:r>
                <a:r>
                  <a:rPr lang="el-GR" sz="2800" b="1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β </a:t>
                </a:r>
                <a:r>
                  <a:rPr lang="el-GR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(ή </a:t>
                </a:r>
                <a:r>
                  <a:rPr lang="en-US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f(x) </a:t>
                </a:r>
                <a:r>
                  <a:rPr lang="en-US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:r>
                  <a:rPr lang="el-GR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α</a:t>
                </a:r>
                <a:r>
                  <a:rPr lang="en-US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 +</a:t>
                </a:r>
                <a:r>
                  <a:rPr lang="el-GR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β)</a:t>
                </a:r>
                <a:endParaRPr lang="en-US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el-GR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όπου: α, β </a:t>
                </a:r>
                <a14:m>
                  <m:oMath xmlns:m="http://schemas.openxmlformats.org/officeDocument/2006/math">
                    <m:r>
                      <a:rPr lang="el-GR" sz="22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sz="22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l-GR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l-GR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Η  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y=</a:t>
                </a:r>
                <a:r>
                  <a:rPr lang="el-G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α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l-G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+β λέγεται </a:t>
                </a:r>
                <a:r>
                  <a:rPr lang="el-GR" sz="2400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Γραμμική Συνάρτηση</a:t>
                </a:r>
                <a:r>
                  <a:rPr lang="el-G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!</a:t>
                </a:r>
              </a:p>
              <a:p>
                <a:pPr algn="just"/>
                <a:r>
                  <a:rPr lang="el-GR" sz="2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l-GR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(κανόνας που παράγει ευθείες γραμμές!)</a:t>
                </a:r>
                <a:endParaRPr lang="en-US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35" y="1208441"/>
                <a:ext cx="5768246" cy="5001369"/>
              </a:xfrm>
              <a:prstGeom prst="rect">
                <a:avLst/>
              </a:prstGeom>
              <a:blipFill>
                <a:blip r:embed="rId3"/>
                <a:stretch>
                  <a:fillRect l="-1478" t="-853" b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71750" y="243129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Α(1,3)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891" y="609844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Β(-3,-5)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6774" y="582835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2022" y="563784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4422" y="534732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6822" y="505680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0646" y="476628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3046" y="447576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5446" y="418524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3558" y="389472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46" y="360420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8358" y="331368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6470" y="302316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28870" y="273264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4134" y="231353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19382" y="215160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494" y="186108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95606" y="157056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48006" y="128004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5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7868" y="306300"/>
            <a:ext cx="590600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Ευθεία-Γραμμική Συνάρτηση: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=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+</a:t>
            </a:r>
            <a:r>
              <a:rPr lang="el-GR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448" b="9417"/>
          <a:stretch/>
        </p:blipFill>
        <p:spPr>
          <a:xfrm>
            <a:off x="261100" y="1140837"/>
            <a:ext cx="6233535" cy="541236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604834" y="1208441"/>
            <a:ext cx="5547865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συντεταγμένες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(x, y</a:t>
            </a: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</a:t>
            </a:r>
            <a:r>
              <a:rPr lang="el-G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διαφορετικές</a:t>
            </a:r>
          </a:p>
          <a:p>
            <a:pPr algn="just"/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για κάθε σημείο, δηλαδή ΜΕΤΑΒΑΛΛΟΝΤΑΙ!</a:t>
            </a:r>
          </a:p>
          <a:p>
            <a:pPr algn="just"/>
            <a:endParaRPr lang="el-G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Άρα: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x, y: </a:t>
            </a:r>
            <a:r>
              <a:rPr lang="el-G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Μεταβλητές </a:t>
            </a:r>
          </a:p>
          <a:p>
            <a:pPr algn="just"/>
            <a:r>
              <a:rPr lang="el-GR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l-GR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ανεξάρτητη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l-GR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εξαρτημένη</a:t>
            </a:r>
          </a:p>
          <a:p>
            <a:pPr algn="just"/>
            <a:endParaRPr lang="el-GR" sz="15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l-GR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α, β: </a:t>
            </a:r>
            <a:r>
              <a:rPr lang="el-G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Παράμετροι</a:t>
            </a: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δηλαδή πραγματικοί </a:t>
            </a:r>
          </a:p>
          <a:p>
            <a:pPr algn="just"/>
            <a:r>
              <a:rPr lang="el-G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αριθμοί που είναι σταθεροί-ίδιοι για κάθε </a:t>
            </a:r>
          </a:p>
          <a:p>
            <a:pPr algn="just"/>
            <a:r>
              <a:rPr lang="el-G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ευθεία! </a:t>
            </a:r>
          </a:p>
          <a:p>
            <a:pPr algn="just"/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Η κάθε ευθεία έχει τα δικά της α και β που </a:t>
            </a:r>
          </a:p>
          <a:p>
            <a:pPr algn="just"/>
            <a:r>
              <a:rPr lang="el-G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την καθορίζουν!</a:t>
            </a:r>
          </a:p>
          <a:p>
            <a:pPr algn="just"/>
            <a:endParaRPr lang="el-G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π.χ.      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y=2x+1</a:t>
            </a:r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α=2,      β=1</a:t>
            </a:r>
            <a:endParaRPr lang="el-G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50" y="243129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Α(1,3)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891" y="609844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Β(-3,-5)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6774" y="582835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2022" y="563784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4422" y="534732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6822" y="505680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0646" y="476628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3046" y="447576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5446" y="418524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3558" y="389472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46" y="360420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8358" y="331368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6470" y="302316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28870" y="273264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4134" y="231353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19382" y="215160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494" y="186108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95606" y="157056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48006" y="128004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8063346" y="5583113"/>
            <a:ext cx="207819" cy="382496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32747" y="5965609"/>
            <a:ext cx="238469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α: Συντελεστής του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l-GR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05603" y="5954749"/>
            <a:ext cx="206790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n-US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Σταθερός Όρος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797673" y="5593973"/>
            <a:ext cx="1162185" cy="360776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39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7868" y="306300"/>
            <a:ext cx="590600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Ευθεία-Γραμμική Συνάρτηση: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=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+</a:t>
            </a:r>
            <a:r>
              <a:rPr lang="el-GR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96009" y="1159730"/>
            <a:ext cx="238469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α: Συντελεστής του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l-GR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70760" y="1159730"/>
            <a:ext cx="206790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n-US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Σταθερός Όρος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4182" y="1953509"/>
            <a:ext cx="1551709" cy="484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= 8x -3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28109" y="1953509"/>
            <a:ext cx="928255" cy="484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α= 8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26737" y="1953509"/>
            <a:ext cx="928255" cy="484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-3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8032" y="2743225"/>
            <a:ext cx="1551709" cy="484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= 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41959" y="2743225"/>
            <a:ext cx="928255" cy="484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α= -5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40587" y="2743225"/>
            <a:ext cx="928255" cy="484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2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81882" y="3532941"/>
                <a:ext cx="1551709" cy="62344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+6</a:t>
                </a:r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82" y="3532941"/>
                <a:ext cx="1551709" cy="623440"/>
              </a:xfrm>
              <a:prstGeom prst="rect">
                <a:avLst/>
              </a:prstGeom>
              <a:blipFill>
                <a:blip r:embed="rId2"/>
                <a:stretch>
                  <a:fillRect b="-13462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255809" y="3532941"/>
                <a:ext cx="928255" cy="62344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α=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809" y="3532941"/>
                <a:ext cx="928255" cy="623440"/>
              </a:xfrm>
              <a:prstGeom prst="rect">
                <a:avLst/>
              </a:prstGeom>
              <a:blipFill>
                <a:blip r:embed="rId3"/>
                <a:stretch>
                  <a:fillRect b="-13462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6054437" y="3532941"/>
            <a:ext cx="928255" cy="484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9582" y="5112373"/>
            <a:ext cx="1551709" cy="484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= 9x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83509" y="5112373"/>
            <a:ext cx="928255" cy="484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α=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82137" y="5112373"/>
            <a:ext cx="928255" cy="484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3432" y="5902089"/>
            <a:ext cx="1551709" cy="484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= -5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97359" y="5902089"/>
            <a:ext cx="928255" cy="484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α=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95987" y="5902089"/>
            <a:ext cx="928255" cy="484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-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95732" y="4336502"/>
                <a:ext cx="1842668" cy="62344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32" y="4336502"/>
                <a:ext cx="1842668" cy="623440"/>
              </a:xfrm>
              <a:prstGeom prst="rect">
                <a:avLst/>
              </a:prstGeom>
              <a:blipFill>
                <a:blip r:embed="rId4"/>
                <a:stretch>
                  <a:fillRect l="-3618" b="-14286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269659" y="4336502"/>
                <a:ext cx="928255" cy="62344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α= 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659" y="4336502"/>
                <a:ext cx="928255" cy="623440"/>
              </a:xfrm>
              <a:prstGeom prst="rect">
                <a:avLst/>
              </a:prstGeom>
              <a:blipFill>
                <a:blip r:embed="rId5"/>
                <a:stretch>
                  <a:fillRect l="-3226" b="-14286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068287" y="4336502"/>
                <a:ext cx="1094522" cy="48490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β</a:t>
                </a:r>
                <a:r>
                  <a:rPr lang="el-GR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287" y="4336502"/>
                <a:ext cx="1094522" cy="484909"/>
              </a:xfrm>
              <a:prstGeom prst="rect">
                <a:avLst/>
              </a:prstGeom>
              <a:blipFill>
                <a:blip r:embed="rId6"/>
                <a:stretch>
                  <a:fillRect l="-5495" t="-2439" b="-34146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>
          <a:xfrm>
            <a:off x="7855527" y="1953509"/>
            <a:ext cx="3685309" cy="12746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α: Κλίση της ευθείας</a:t>
            </a:r>
          </a:p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(ρυθμός μεταβολής του </a:t>
            </a:r>
            <a:r>
              <a:rPr lang="en-US" sz="2000" dirty="0" smtClean="0">
                <a:solidFill>
                  <a:schemeClr val="tx1"/>
                </a:solidFill>
              </a:rPr>
              <a:t>y</a:t>
            </a:r>
            <a:r>
              <a:rPr lang="el-GR" sz="2000" dirty="0" smtClean="0">
                <a:solidFill>
                  <a:schemeClr val="tx1"/>
                </a:solidFill>
              </a:rPr>
              <a:t> σε σχέση με το </a:t>
            </a:r>
            <a:r>
              <a:rPr lang="en-US" sz="2000" dirty="0" smtClean="0">
                <a:solidFill>
                  <a:schemeClr val="tx1"/>
                </a:solidFill>
              </a:rPr>
              <a:t>x</a:t>
            </a:r>
            <a:r>
              <a:rPr lang="el-GR" sz="2000" dirty="0" smtClean="0">
                <a:solidFill>
                  <a:schemeClr val="tx1"/>
                </a:solidFill>
              </a:rPr>
              <a:t>)-ΜΕΤΑ!!!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855527" y="3685317"/>
            <a:ext cx="3685309" cy="12746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l-GR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σταθερός όρος</a:t>
            </a:r>
          </a:p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(μια </a:t>
            </a:r>
            <a:r>
              <a:rPr lang="en-US" sz="2000" dirty="0" smtClean="0">
                <a:solidFill>
                  <a:schemeClr val="tx1"/>
                </a:solidFill>
              </a:rPr>
              <a:t>“</a:t>
            </a:r>
            <a:r>
              <a:rPr lang="el-GR" sz="2000" dirty="0" smtClean="0">
                <a:solidFill>
                  <a:schemeClr val="tx1"/>
                </a:solidFill>
              </a:rPr>
              <a:t>αρχική</a:t>
            </a:r>
            <a:r>
              <a:rPr lang="en-US" sz="2000" dirty="0" smtClean="0">
                <a:solidFill>
                  <a:schemeClr val="tx1"/>
                </a:solidFill>
              </a:rPr>
              <a:t>”</a:t>
            </a:r>
            <a:r>
              <a:rPr lang="el-GR" sz="2000" dirty="0" smtClean="0">
                <a:solidFill>
                  <a:schemeClr val="tx1"/>
                </a:solidFill>
              </a:rPr>
              <a:t> τιμή που προστίθεται μία φορά μόνο!)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6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28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7868" y="306300"/>
            <a:ext cx="590600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Ευθεία-Γραμμική Συνάρτηση: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=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+</a:t>
            </a:r>
            <a:r>
              <a:rPr lang="el-GR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6633" y="1153021"/>
            <a:ext cx="604716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Κάθε σημείο (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24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24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που ανήκει σε μια ευθεία,</a:t>
            </a:r>
          </a:p>
          <a:p>
            <a:pPr algn="ctr"/>
            <a:r>
              <a:rPr lang="el-G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επαληθεύει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την εξίσωσή της!</a:t>
            </a:r>
          </a:p>
          <a:p>
            <a:pPr algn="ctr"/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(είναι ο κανόνας που το δημιούργησε!)</a:t>
            </a:r>
          </a:p>
          <a:p>
            <a:pPr algn="ctr"/>
            <a:endParaRPr lang="el-G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35217" y="2351717"/>
            <a:ext cx="5618238" cy="19123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π.χ. 3α/σελ.56</a:t>
            </a:r>
          </a:p>
          <a:p>
            <a:pPr algn="just"/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Δίνεται η συνάρτηση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f(x) = -2x +3.</a:t>
            </a:r>
          </a:p>
          <a:p>
            <a:pPr algn="just"/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εξετάσετε κατά πόσον τα σημεία (1, 3) και (4, -5) ανήκουν στην ευθεία.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6409768" y="4328602"/>
                <a:ext cx="2651105" cy="213917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l-GR" sz="2000" b="1" u="sng" dirty="0" smtClean="0">
                    <a:solidFill>
                      <a:schemeClr val="tx1"/>
                    </a:solidFill>
                  </a:rPr>
                  <a:t>Επαλήθευση:</a:t>
                </a:r>
              </a:p>
              <a:p>
                <a:pPr algn="just"/>
                <a:r>
                  <a:rPr lang="en-US" sz="2000" dirty="0" smtClean="0">
                    <a:solidFill>
                      <a:schemeClr val="tx1"/>
                    </a:solidFill>
                  </a:rPr>
                  <a:t>	y =-2x +3</a:t>
                </a:r>
              </a:p>
              <a:p>
                <a:pPr algn="just"/>
                <a:r>
                  <a:rPr lang="en-US" sz="2000" dirty="0" smtClean="0">
                    <a:solidFill>
                      <a:schemeClr val="tx1"/>
                    </a:solidFill>
                  </a:rPr>
                  <a:t>A(1, 3):	3=-2</a:t>
                </a:r>
                <a:r>
                  <a:rPr lang="en-US" sz="2000" dirty="0" smtClean="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‧ 1 +3</a:t>
                </a:r>
              </a:p>
              <a:p>
                <a:pPr algn="just"/>
                <a:r>
                  <a:rPr lang="en-US" sz="2000" dirty="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2000" dirty="0" smtClean="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3=-2+3</a:t>
                </a:r>
              </a:p>
              <a:p>
                <a:pPr algn="just"/>
                <a:r>
                  <a:rPr lang="en-US" sz="2000" dirty="0" smtClean="0">
                    <a:solidFill>
                      <a:schemeClr val="tx1"/>
                    </a:solidFill>
                  </a:rPr>
                  <a:t>	3=1  </a:t>
                </a:r>
                <a:r>
                  <a:rPr lang="el-GR" sz="2000" dirty="0" smtClean="0">
                    <a:solidFill>
                      <a:schemeClr val="tx1"/>
                    </a:solidFill>
                  </a:rPr>
                  <a:t>ψευδής</a:t>
                </a:r>
              </a:p>
              <a:p>
                <a:pPr algn="just"/>
                <a:r>
                  <a:rPr lang="el-GR" sz="2000" dirty="0" smtClean="0">
                    <a:solidFill>
                      <a:schemeClr val="tx1"/>
                    </a:solidFill>
                  </a:rPr>
                  <a:t>Α</a:t>
                </a:r>
                <a14:m>
                  <m:oMath xmlns:m="http://schemas.openxmlformats.org/officeDocument/2006/math">
                    <m:r>
                      <a:rPr lang="el-G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l-GR" sz="2000" dirty="0" smtClean="0">
                    <a:solidFill>
                      <a:schemeClr val="tx1"/>
                    </a:solidFill>
                  </a:rPr>
                  <a:t> ε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768" y="4328602"/>
                <a:ext cx="2651105" cy="213917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9156122" y="4328602"/>
                <a:ext cx="2778860" cy="213917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l-GR" sz="2000" b="1" u="sng" dirty="0" smtClean="0">
                    <a:solidFill>
                      <a:schemeClr val="tx1"/>
                    </a:solidFill>
                  </a:rPr>
                  <a:t>Επαλήθευση:</a:t>
                </a:r>
              </a:p>
              <a:p>
                <a:pPr algn="just"/>
                <a:r>
                  <a:rPr lang="en-US" sz="2000" dirty="0" smtClean="0">
                    <a:solidFill>
                      <a:schemeClr val="tx1"/>
                    </a:solidFill>
                  </a:rPr>
                  <a:t>	</a:t>
                </a:r>
                <a:r>
                  <a:rPr lang="el-GR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y =-2x +3</a:t>
                </a:r>
              </a:p>
              <a:p>
                <a:pPr algn="just"/>
                <a:r>
                  <a:rPr lang="el-GR" sz="2000" dirty="0">
                    <a:solidFill>
                      <a:schemeClr val="tx1"/>
                    </a:solidFill>
                  </a:rPr>
                  <a:t>Β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(</a:t>
                </a:r>
                <a:r>
                  <a:rPr lang="el-GR" sz="2000" dirty="0" smtClean="0">
                    <a:solidFill>
                      <a:schemeClr val="tx1"/>
                    </a:solidFill>
                  </a:rPr>
                  <a:t>4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l-GR" sz="2000" dirty="0" smtClean="0">
                    <a:solidFill>
                      <a:schemeClr val="tx1"/>
                    </a:solidFill>
                  </a:rPr>
                  <a:t>-5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):	</a:t>
                </a:r>
                <a:r>
                  <a:rPr lang="el-GR" sz="2000" dirty="0" smtClean="0">
                    <a:solidFill>
                      <a:schemeClr val="tx1"/>
                    </a:solidFill>
                  </a:rPr>
                  <a:t>-5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=-2</a:t>
                </a:r>
                <a:r>
                  <a:rPr lang="en-US" sz="2000" dirty="0" smtClean="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‧</a:t>
                </a:r>
                <a:r>
                  <a:rPr lang="el-GR" sz="2000" dirty="0" smtClean="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en-US" sz="2000" dirty="0" smtClean="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 +3</a:t>
                </a:r>
              </a:p>
              <a:p>
                <a:pPr algn="just"/>
                <a:r>
                  <a:rPr lang="en-US" sz="2000" dirty="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l-GR" sz="2000" dirty="0" smtClean="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-5</a:t>
                </a:r>
                <a:r>
                  <a:rPr lang="en-US" sz="2000" dirty="0" smtClean="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=-</a:t>
                </a:r>
                <a:r>
                  <a:rPr lang="el-GR" sz="2000" dirty="0" smtClean="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8 </a:t>
                </a:r>
                <a:r>
                  <a:rPr lang="en-US" sz="2000" dirty="0" smtClean="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+3</a:t>
                </a:r>
              </a:p>
              <a:p>
                <a:pPr algn="just"/>
                <a:r>
                  <a:rPr lang="en-US" sz="2000" dirty="0" smtClean="0">
                    <a:solidFill>
                      <a:schemeClr val="tx1"/>
                    </a:solidFill>
                  </a:rPr>
                  <a:t>	</a:t>
                </a:r>
                <a:r>
                  <a:rPr lang="el-GR" sz="2000" dirty="0" smtClean="0">
                    <a:solidFill>
                      <a:schemeClr val="tx1"/>
                    </a:solidFill>
                  </a:rPr>
                  <a:t>-5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=</a:t>
                </a:r>
                <a:r>
                  <a:rPr lang="el-GR" sz="2000" dirty="0" smtClean="0">
                    <a:solidFill>
                      <a:schemeClr val="tx1"/>
                    </a:solidFill>
                  </a:rPr>
                  <a:t>-5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l-GR" sz="2000" dirty="0" smtClean="0">
                    <a:solidFill>
                      <a:schemeClr val="tx1"/>
                    </a:solidFill>
                  </a:rPr>
                  <a:t>αληθής</a:t>
                </a:r>
              </a:p>
              <a:p>
                <a:pPr algn="just"/>
                <a:r>
                  <a:rPr lang="el-GR" sz="2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Β </a:t>
                </a:r>
                <a14:m>
                  <m:oMath xmlns:m="http://schemas.openxmlformats.org/officeDocument/2006/math">
                    <m:r>
                      <a:rPr lang="el-G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l-GR" sz="2000" dirty="0" smtClean="0">
                    <a:solidFill>
                      <a:schemeClr val="tx1"/>
                    </a:solidFill>
                  </a:rPr>
                  <a:t> ε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122" y="4328602"/>
                <a:ext cx="2778860" cy="213917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1055927" y="3023162"/>
            <a:ext cx="5049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en-US" sz="2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8727" y="3906971"/>
            <a:ext cx="4732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endParaRPr lang="en-US" sz="2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0003"/>
          <a:stretch/>
        </p:blipFill>
        <p:spPr>
          <a:xfrm>
            <a:off x="413604" y="1250003"/>
            <a:ext cx="5310483" cy="501577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2119738" y="2657128"/>
            <a:ext cx="8866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en-US" sz="2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en-US" sz="2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96434" y="5807184"/>
            <a:ext cx="8866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en-US" sz="2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2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2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/>
      <p:bldP spid="32" grpId="0"/>
      <p:bldP spid="30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7868" y="306300"/>
            <a:ext cx="590600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Ευθεία-Γραμμική Συνάρτηση: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=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+</a:t>
            </a:r>
            <a:r>
              <a:rPr lang="el-GR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2382" y="1059704"/>
            <a:ext cx="4018088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Αντίστροφα: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γνωρίζω το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x, </a:t>
            </a:r>
            <a:endParaRPr lang="el-G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ποιο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αντιστοιχεί;</a:t>
            </a:r>
            <a:endParaRPr lang="el-G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l-G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27910" y="1996086"/>
            <a:ext cx="3366008" cy="18335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π.χ.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f(x) =  -2x +3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x=5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f(5) = -2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‧5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= -10+3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-7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27910" y="4096346"/>
            <a:ext cx="3637543" cy="487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Δηλαδή για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=5,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f(x) = y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=-7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27909" y="4935707"/>
            <a:ext cx="3637543" cy="702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Άρα το σημείο Σ(5, -7) είναι σημείο της ευθείας!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54" y="1227841"/>
            <a:ext cx="6746369" cy="446017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680364" y="2881745"/>
            <a:ext cx="415636" cy="471055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5874327" y="3075709"/>
            <a:ext cx="0" cy="2456279"/>
          </a:xfrm>
          <a:prstGeom prst="line">
            <a:avLst/>
          </a:prstGeom>
          <a:ln w="38100">
            <a:solidFill>
              <a:srgbClr val="FF006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156364" y="5531988"/>
            <a:ext cx="1717963" cy="0"/>
          </a:xfrm>
          <a:prstGeom prst="line">
            <a:avLst/>
          </a:prstGeom>
          <a:ln w="38100">
            <a:solidFill>
              <a:srgbClr val="FF006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800859" y="5296461"/>
            <a:ext cx="415636" cy="471055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Vertical Scroll 33"/>
          <p:cNvSpPr/>
          <p:nvPr/>
        </p:nvSpPr>
        <p:spPr>
          <a:xfrm rot="20769328">
            <a:off x="-95403" y="1751478"/>
            <a:ext cx="7447482" cy="1358589"/>
          </a:xfrm>
          <a:prstGeom prst="verticalScroll">
            <a:avLst>
              <a:gd name="adj" fmla="val 6636"/>
            </a:avLst>
          </a:prstGeom>
          <a:solidFill>
            <a:srgbClr val="FFD5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Άρα: </a:t>
            </a:r>
          </a:p>
          <a:p>
            <a:pPr algn="ctr"/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Θέτοντας για </a:t>
            </a: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el-GR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όποια τιμή θέλω 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εφαρμόζοντας τον </a:t>
            </a:r>
            <a:r>
              <a:rPr lang="el-GR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τύπο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της συνάρτησης, μπορώ να </a:t>
            </a:r>
            <a:r>
              <a:rPr lang="el-GR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παράγω σημεία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40355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3" grpId="0" animBg="1"/>
      <p:bldP spid="3" grpId="0" animBg="1"/>
      <p:bldP spid="36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910</Words>
  <Application>Microsoft Office PowerPoint</Application>
  <PresentationFormat>Widescreen</PresentationFormat>
  <Paragraphs>184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Tahoma</vt:lpstr>
      <vt:lpstr>Office Theme</vt:lpstr>
      <vt:lpstr>PowerPoint Presentation</vt:lpstr>
      <vt:lpstr>PowerPoint Presentation</vt:lpstr>
      <vt:lpstr>PowerPoint Presentation</vt:lpstr>
      <vt:lpstr>Όλοι οι τρόποι παρουσίασης μιας αντιστοιχίας είναι ισοδύναμοι! Επιλέγω αυτόν που με βοηθά περισσότερο στην κάθε περίπτωση!!!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Για εξάσκηση…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Artemis Orphanou</dc:creator>
  <cp:lastModifiedBy>Artemis Orphanou</cp:lastModifiedBy>
  <cp:revision>76</cp:revision>
  <dcterms:created xsi:type="dcterms:W3CDTF">2020-03-30T04:40:15Z</dcterms:created>
  <dcterms:modified xsi:type="dcterms:W3CDTF">2020-04-26T08:31:31Z</dcterms:modified>
</cp:coreProperties>
</file>