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21" r:id="rId60"/>
    <p:sldId id="316" r:id="rId61"/>
    <p:sldId id="317" r:id="rId62"/>
    <p:sldId id="318" r:id="rId63"/>
    <p:sldId id="319" r:id="rId64"/>
    <p:sldId id="320" r:id="rId65"/>
    <p:sldId id="322" r:id="rId66"/>
    <p:sldId id="323" r:id="rId67"/>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117" d="100"/>
          <a:sy n="117" d="100"/>
        </p:scale>
        <p:origin x="-12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38FB007-B0F0-45C2-B443-2147A8EBC724}" type="datetimeFigureOut">
              <a:rPr lang="en-GB" smtClean="0"/>
              <a:pPr/>
              <a:t>06/06/2018</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B431E8F-4656-494F-87FE-8DE2724DD3DD}" type="slidenum">
              <a:rPr lang="en-GB" smtClean="0"/>
              <a:pPr/>
              <a:t>‹#›</a:t>
            </a:fld>
            <a:endParaRPr lang="en-GB"/>
          </a:p>
        </p:txBody>
      </p:sp>
    </p:spTree>
    <p:extLst>
      <p:ext uri="{BB962C8B-B14F-4D97-AF65-F5344CB8AC3E}">
        <p14:creationId xmlns:p14="http://schemas.microsoft.com/office/powerpoint/2010/main" val="25410459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6F35842-3A3E-4CBA-B0AF-E4EB754C6B13}" type="datetimeFigureOut">
              <a:rPr lang="en-GB" smtClean="0"/>
              <a:pPr/>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pPr/>
              <a:t>‹#›</a:t>
            </a:fld>
            <a:endParaRPr lang="en-GB"/>
          </a:p>
        </p:txBody>
      </p:sp>
    </p:spTree>
    <p:extLst>
      <p:ext uri="{BB962C8B-B14F-4D97-AF65-F5344CB8AC3E}">
        <p14:creationId xmlns:p14="http://schemas.microsoft.com/office/powerpoint/2010/main" val="2295266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F35842-3A3E-4CBA-B0AF-E4EB754C6B13}" type="datetimeFigureOut">
              <a:rPr lang="en-GB" smtClean="0"/>
              <a:pPr/>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pPr/>
              <a:t>‹#›</a:t>
            </a:fld>
            <a:endParaRPr lang="en-GB"/>
          </a:p>
        </p:txBody>
      </p:sp>
    </p:spTree>
    <p:extLst>
      <p:ext uri="{BB962C8B-B14F-4D97-AF65-F5344CB8AC3E}">
        <p14:creationId xmlns:p14="http://schemas.microsoft.com/office/powerpoint/2010/main" val="415832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F35842-3A3E-4CBA-B0AF-E4EB754C6B13}" type="datetimeFigureOut">
              <a:rPr lang="en-GB" smtClean="0"/>
              <a:pPr/>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pPr/>
              <a:t>‹#›</a:t>
            </a:fld>
            <a:endParaRPr lang="en-GB"/>
          </a:p>
        </p:txBody>
      </p:sp>
    </p:spTree>
    <p:extLst>
      <p:ext uri="{BB962C8B-B14F-4D97-AF65-F5344CB8AC3E}">
        <p14:creationId xmlns:p14="http://schemas.microsoft.com/office/powerpoint/2010/main" val="2745905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F35842-3A3E-4CBA-B0AF-E4EB754C6B13}" type="datetimeFigureOut">
              <a:rPr lang="en-GB" smtClean="0"/>
              <a:pPr/>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pPr/>
              <a:t>‹#›</a:t>
            </a:fld>
            <a:endParaRPr lang="en-GB"/>
          </a:p>
        </p:txBody>
      </p:sp>
    </p:spTree>
    <p:extLst>
      <p:ext uri="{BB962C8B-B14F-4D97-AF65-F5344CB8AC3E}">
        <p14:creationId xmlns:p14="http://schemas.microsoft.com/office/powerpoint/2010/main" val="3385443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F35842-3A3E-4CBA-B0AF-E4EB754C6B13}" type="datetimeFigureOut">
              <a:rPr lang="en-GB" smtClean="0"/>
              <a:pPr/>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pPr/>
              <a:t>‹#›</a:t>
            </a:fld>
            <a:endParaRPr lang="en-GB"/>
          </a:p>
        </p:txBody>
      </p:sp>
    </p:spTree>
    <p:extLst>
      <p:ext uri="{BB962C8B-B14F-4D97-AF65-F5344CB8AC3E}">
        <p14:creationId xmlns:p14="http://schemas.microsoft.com/office/powerpoint/2010/main" val="286781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6F35842-3A3E-4CBA-B0AF-E4EB754C6B13}" type="datetimeFigureOut">
              <a:rPr lang="en-GB" smtClean="0"/>
              <a:pPr/>
              <a:t>06/06/2018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D17648-89DC-44F0-989E-D69691B8083A}" type="slidenum">
              <a:rPr lang="en-GB" smtClean="0"/>
              <a:pPr/>
              <a:t>‹#›</a:t>
            </a:fld>
            <a:endParaRPr lang="en-GB"/>
          </a:p>
        </p:txBody>
      </p:sp>
    </p:spTree>
    <p:extLst>
      <p:ext uri="{BB962C8B-B14F-4D97-AF65-F5344CB8AC3E}">
        <p14:creationId xmlns:p14="http://schemas.microsoft.com/office/powerpoint/2010/main" val="133873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6F35842-3A3E-4CBA-B0AF-E4EB754C6B13}" type="datetimeFigureOut">
              <a:rPr lang="en-GB" smtClean="0"/>
              <a:pPr/>
              <a:t>06/06/2018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D17648-89DC-44F0-989E-D69691B8083A}" type="slidenum">
              <a:rPr lang="en-GB" smtClean="0"/>
              <a:pPr/>
              <a:t>‹#›</a:t>
            </a:fld>
            <a:endParaRPr lang="en-GB"/>
          </a:p>
        </p:txBody>
      </p:sp>
    </p:spTree>
    <p:extLst>
      <p:ext uri="{BB962C8B-B14F-4D97-AF65-F5344CB8AC3E}">
        <p14:creationId xmlns:p14="http://schemas.microsoft.com/office/powerpoint/2010/main" val="3450362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6F35842-3A3E-4CBA-B0AF-E4EB754C6B13}" type="datetimeFigureOut">
              <a:rPr lang="en-GB" smtClean="0"/>
              <a:pPr/>
              <a:t>06/06/2018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D17648-89DC-44F0-989E-D69691B8083A}" type="slidenum">
              <a:rPr lang="en-GB" smtClean="0"/>
              <a:pPr/>
              <a:t>‹#›</a:t>
            </a:fld>
            <a:endParaRPr lang="en-GB"/>
          </a:p>
        </p:txBody>
      </p:sp>
    </p:spTree>
    <p:extLst>
      <p:ext uri="{BB962C8B-B14F-4D97-AF65-F5344CB8AC3E}">
        <p14:creationId xmlns:p14="http://schemas.microsoft.com/office/powerpoint/2010/main" val="3818990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F35842-3A3E-4CBA-B0AF-E4EB754C6B13}" type="datetimeFigureOut">
              <a:rPr lang="en-GB" smtClean="0"/>
              <a:pPr/>
              <a:t>06/06/2018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D17648-89DC-44F0-989E-D69691B8083A}" type="slidenum">
              <a:rPr lang="en-GB" smtClean="0"/>
              <a:pPr/>
              <a:t>‹#›</a:t>
            </a:fld>
            <a:endParaRPr lang="en-GB"/>
          </a:p>
        </p:txBody>
      </p:sp>
    </p:spTree>
    <p:extLst>
      <p:ext uri="{BB962C8B-B14F-4D97-AF65-F5344CB8AC3E}">
        <p14:creationId xmlns:p14="http://schemas.microsoft.com/office/powerpoint/2010/main" val="1236676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F35842-3A3E-4CBA-B0AF-E4EB754C6B13}" type="datetimeFigureOut">
              <a:rPr lang="en-GB" smtClean="0"/>
              <a:pPr/>
              <a:t>06/06/2018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D17648-89DC-44F0-989E-D69691B8083A}" type="slidenum">
              <a:rPr lang="en-GB" smtClean="0"/>
              <a:pPr/>
              <a:t>‹#›</a:t>
            </a:fld>
            <a:endParaRPr lang="en-GB"/>
          </a:p>
        </p:txBody>
      </p:sp>
    </p:spTree>
    <p:extLst>
      <p:ext uri="{BB962C8B-B14F-4D97-AF65-F5344CB8AC3E}">
        <p14:creationId xmlns:p14="http://schemas.microsoft.com/office/powerpoint/2010/main" val="2166190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F35842-3A3E-4CBA-B0AF-E4EB754C6B13}" type="datetimeFigureOut">
              <a:rPr lang="en-GB" smtClean="0"/>
              <a:pPr/>
              <a:t>06/06/2018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D17648-89DC-44F0-989E-D69691B8083A}" type="slidenum">
              <a:rPr lang="en-GB" smtClean="0"/>
              <a:pPr/>
              <a:t>‹#›</a:t>
            </a:fld>
            <a:endParaRPr lang="en-GB"/>
          </a:p>
        </p:txBody>
      </p:sp>
    </p:spTree>
    <p:extLst>
      <p:ext uri="{BB962C8B-B14F-4D97-AF65-F5344CB8AC3E}">
        <p14:creationId xmlns:p14="http://schemas.microsoft.com/office/powerpoint/2010/main" val="2294452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35842-3A3E-4CBA-B0AF-E4EB754C6B13}" type="datetimeFigureOut">
              <a:rPr lang="en-GB" smtClean="0"/>
              <a:pPr/>
              <a:t>06/06/2018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D17648-89DC-44F0-989E-D69691B8083A}" type="slidenum">
              <a:rPr lang="en-GB" smtClean="0"/>
              <a:pPr/>
              <a:t>‹#›</a:t>
            </a:fld>
            <a:endParaRPr lang="en-GB"/>
          </a:p>
        </p:txBody>
      </p:sp>
    </p:spTree>
    <p:extLst>
      <p:ext uri="{BB962C8B-B14F-4D97-AF65-F5344CB8AC3E}">
        <p14:creationId xmlns:p14="http://schemas.microsoft.com/office/powerpoint/2010/main" val="2079723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0220" y="457200"/>
            <a:ext cx="9144000" cy="1545021"/>
          </a:xfrm>
        </p:spPr>
        <p:txBody>
          <a:bodyPr>
            <a:normAutofit/>
          </a:bodyPr>
          <a:lstStyle/>
          <a:p>
            <a:r>
              <a:rPr lang="el-GR" sz="4800" b="1" dirty="0" smtClean="0"/>
              <a:t>Ενδοκρινικός έλεγχος -</a:t>
            </a:r>
            <a:br>
              <a:rPr lang="el-GR" sz="4800" b="1" dirty="0" smtClean="0"/>
            </a:br>
            <a:r>
              <a:rPr lang="el-GR" sz="4800" b="1" dirty="0" smtClean="0"/>
              <a:t>Ορμονική ρύθμιση</a:t>
            </a:r>
            <a:endParaRPr lang="en-GB" sz="4800" b="1" dirty="0"/>
          </a:p>
        </p:txBody>
      </p:sp>
      <p:sp>
        <p:nvSpPr>
          <p:cNvPr id="3" name="TextBox 2"/>
          <p:cNvSpPr txBox="1"/>
          <p:nvPr/>
        </p:nvSpPr>
        <p:spPr>
          <a:xfrm>
            <a:off x="160281" y="2112580"/>
            <a:ext cx="11443139" cy="3785652"/>
          </a:xfrm>
          <a:prstGeom prst="rect">
            <a:avLst/>
          </a:prstGeom>
          <a:noFill/>
        </p:spPr>
        <p:txBody>
          <a:bodyPr wrap="square" rtlCol="0">
            <a:spAutoFit/>
          </a:bodyPr>
          <a:lstStyle/>
          <a:p>
            <a:pPr algn="ctr"/>
            <a:r>
              <a:rPr lang="el-GR" sz="2400" b="1" dirty="0" smtClean="0">
                <a:solidFill>
                  <a:srgbClr val="FF0000"/>
                </a:solidFill>
              </a:rPr>
              <a:t>Το ανθρώπινο σώμα αποτελείται από 100 τρις κύτταρα! </a:t>
            </a:r>
          </a:p>
          <a:p>
            <a:pPr algn="ctr"/>
            <a:endParaRPr lang="el-GR" sz="2400" dirty="0" smtClean="0"/>
          </a:p>
          <a:p>
            <a:r>
              <a:rPr lang="el-GR" sz="2400" dirty="0" smtClean="0"/>
              <a:t>Η </a:t>
            </a:r>
            <a:r>
              <a:rPr lang="el-GR" sz="2400" dirty="0"/>
              <a:t>αρμονική συνεργασία και λειτουργία των κυττάρων </a:t>
            </a:r>
            <a:r>
              <a:rPr lang="el-GR" sz="2400" dirty="0" smtClean="0"/>
              <a:t>αυτών είναι εκ των ων ουκ άνευ και </a:t>
            </a:r>
            <a:r>
              <a:rPr lang="el-GR" sz="2400" dirty="0"/>
              <a:t>προϋποθέτει συντονισμό και έλεγχο της δράσης τους, </a:t>
            </a:r>
            <a:r>
              <a:rPr lang="el-GR" sz="2400" dirty="0" smtClean="0"/>
              <a:t>έτσι που το </a:t>
            </a:r>
            <a:r>
              <a:rPr lang="el-GR" sz="2400" dirty="0"/>
              <a:t>επιδιωκόμενο από τον οργανισμό αποτέλεσμα, να επιτυγχάνεται κατά τον καλύτερο δυνατό τρόπο</a:t>
            </a:r>
            <a:r>
              <a:rPr lang="el-GR" sz="2400" dirty="0" smtClean="0"/>
              <a:t>. Υπάρχουν δύο </a:t>
            </a:r>
            <a:r>
              <a:rPr lang="el-GR" sz="2400" dirty="0"/>
              <a:t>συστήματα συντονισμού και </a:t>
            </a:r>
            <a:r>
              <a:rPr lang="el-GR" sz="2400" dirty="0" smtClean="0"/>
              <a:t>ελέγχου.</a:t>
            </a:r>
          </a:p>
          <a:p>
            <a:pPr lvl="0" algn="ctr"/>
            <a:r>
              <a:rPr lang="en-US" sz="3600" b="1" dirty="0" smtClean="0"/>
              <a:t>(</a:t>
            </a:r>
            <a:r>
              <a:rPr lang="en-US" sz="3600" b="1" dirty="0" err="1" smtClean="0"/>
              <a:t>i</a:t>
            </a:r>
            <a:r>
              <a:rPr lang="en-US" sz="3600" b="1" dirty="0" smtClean="0"/>
              <a:t>)</a:t>
            </a:r>
            <a:r>
              <a:rPr lang="el-GR" sz="3600" b="1" dirty="0" smtClean="0"/>
              <a:t> </a:t>
            </a:r>
            <a:r>
              <a:rPr lang="el-GR" sz="3600" b="1" dirty="0"/>
              <a:t>νευρικό </a:t>
            </a:r>
            <a:r>
              <a:rPr lang="el-GR" sz="3600" b="1" dirty="0" smtClean="0"/>
              <a:t>σύστημα</a:t>
            </a:r>
            <a:endParaRPr lang="en-GB" sz="3600" dirty="0"/>
          </a:p>
          <a:p>
            <a:pPr lvl="0" algn="ctr"/>
            <a:r>
              <a:rPr lang="en-US" sz="3600" b="1" dirty="0" smtClean="0"/>
              <a:t>(ii) </a:t>
            </a:r>
            <a:r>
              <a:rPr lang="el-GR" sz="3600" b="1" dirty="0" smtClean="0"/>
              <a:t>ενδοκρινικό </a:t>
            </a:r>
            <a:r>
              <a:rPr lang="el-GR" sz="3600" b="1" dirty="0"/>
              <a:t>σύστημα</a:t>
            </a:r>
            <a:endParaRPr lang="en-GB" sz="3600" dirty="0"/>
          </a:p>
          <a:p>
            <a:endParaRPr lang="en-GB" sz="2400" dirty="0"/>
          </a:p>
        </p:txBody>
      </p:sp>
    </p:spTree>
    <p:extLst>
      <p:ext uri="{BB962C8B-B14F-4D97-AF65-F5344CB8AC3E}">
        <p14:creationId xmlns:p14="http://schemas.microsoft.com/office/powerpoint/2010/main" val="1128685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14855"/>
            <a:ext cx="10515600" cy="5562108"/>
          </a:xfrm>
        </p:spPr>
        <p:txBody>
          <a:bodyPr>
            <a:normAutofit fontScale="85000" lnSpcReduction="10000"/>
          </a:bodyPr>
          <a:lstStyle/>
          <a:p>
            <a:pPr lvl="0"/>
            <a:r>
              <a:rPr lang="el-GR" b="1" dirty="0"/>
              <a:t>Εξωκρινείς </a:t>
            </a:r>
            <a:r>
              <a:rPr lang="el-GR" b="1" dirty="0" smtClean="0"/>
              <a:t>αδένες:</a:t>
            </a:r>
            <a:r>
              <a:rPr lang="el-GR" dirty="0" smtClean="0"/>
              <a:t> </a:t>
            </a:r>
            <a:r>
              <a:rPr lang="el-GR" dirty="0"/>
              <a:t>Αυτοί διαθέτουν δικούς τους εκφορητικούς πόρους, μέσω των οποίων διοχετεύουν τα εκκρίματά τους σε κοιλότητες του σώματος των οργανισμών, όπως για παράδειγμα οι σιελογόνοι αδένες στη στοματική κοιλότητα, ή στην επιφάνεια του σώματος, όπως οι ιδρωτοποιοί αδένες, που εκκρίνουν τον ιδρώτα στην εξωτερική επιφάνεια του δέρματος. Τα εκκρίματα των εξωκρινών αδένων δρουν μόνο στην περιοχή της έκκρισής τους</a:t>
            </a:r>
            <a:r>
              <a:rPr lang="el-GR" dirty="0" smtClean="0"/>
              <a:t>.</a:t>
            </a:r>
            <a:endParaRPr lang="en-US" dirty="0" smtClean="0"/>
          </a:p>
          <a:p>
            <a:r>
              <a:rPr lang="el-GR" b="1" dirty="0"/>
              <a:t>Ενδοκρινείς </a:t>
            </a:r>
            <a:r>
              <a:rPr lang="el-GR" b="1" dirty="0" smtClean="0"/>
              <a:t>αδένες:</a:t>
            </a:r>
            <a:r>
              <a:rPr lang="el-GR" dirty="0" smtClean="0"/>
              <a:t> </a:t>
            </a:r>
            <a:r>
              <a:rPr lang="el-GR" dirty="0"/>
              <a:t>Οι αδένες αυτοί δεν έχουν εκφορητικούς πόρους και γι’ αυτό τα εκκρίματά τους, που ονομάζονται ορμόνες, εκκρίνονται στο αίμα ή στη λέμφο. Έτσι οι ορμόνες κυκλοφορούν μέσω του αίματος ή της λέμφου σ΄ όλο το σώμα, με αποτέλεσμα να έχουν μεγάλη εμβέλεια δράσης</a:t>
            </a:r>
            <a:r>
              <a:rPr lang="el-GR" dirty="0" smtClean="0"/>
              <a:t>.</a:t>
            </a:r>
            <a:r>
              <a:rPr lang="el-GR" dirty="0"/>
              <a:t> Χαρακτηριστικό παράδειγμα ενδοκρινούς αδένα είναι η υπόφυση, που παράγει, μεταξύ άλλων, τη </a:t>
            </a:r>
            <a:r>
              <a:rPr lang="el-GR" dirty="0" err="1"/>
              <a:t>φλοιοτρόπο</a:t>
            </a:r>
            <a:r>
              <a:rPr lang="el-GR" dirty="0"/>
              <a:t> ορμόνη και τη διοχετεύει στην κυκλοφορία του αίματος, για να φθάσει έτσι στα όργανα-στόχους, τα επινεφρίδια, όργανα αρκετά απομακρυσμένα από τον τόπο παραγωγής της ορμόνης.</a:t>
            </a:r>
            <a:endParaRPr lang="en-GB" dirty="0"/>
          </a:p>
          <a:p>
            <a:pPr lvl="0"/>
            <a:r>
              <a:rPr lang="el-GR" b="1" dirty="0"/>
              <a:t>Μεικτοί </a:t>
            </a:r>
            <a:r>
              <a:rPr lang="el-GR" b="1" dirty="0" smtClean="0"/>
              <a:t>αδένες:</a:t>
            </a:r>
            <a:r>
              <a:rPr lang="el-GR" dirty="0" smtClean="0"/>
              <a:t> </a:t>
            </a:r>
            <a:r>
              <a:rPr lang="el-GR" dirty="0"/>
              <a:t>Αυτοί διαθέτουν </a:t>
            </a:r>
            <a:r>
              <a:rPr lang="el-GR" dirty="0" smtClean="0"/>
              <a:t>ενδοκρινή </a:t>
            </a:r>
            <a:r>
              <a:rPr lang="el-GR" dirty="0"/>
              <a:t>και εξωκρινή μοίρα και επομένως, συμπεριφέρονται και ως εξωκρινείς και ως ενδοκρινείς, όπως για παράδειγμα το πάγκρεας, οι </a:t>
            </a:r>
            <a:r>
              <a:rPr lang="el-GR" dirty="0" err="1"/>
              <a:t>όρχεις</a:t>
            </a:r>
            <a:r>
              <a:rPr lang="el-GR" dirty="0"/>
              <a:t> και οι ωοθήκες.</a:t>
            </a:r>
            <a:endParaRPr lang="en-GB" dirty="0"/>
          </a:p>
          <a:p>
            <a:endParaRPr lang="en-GB" dirty="0"/>
          </a:p>
          <a:p>
            <a:pPr lvl="0"/>
            <a:endParaRPr lang="en-GB" dirty="0"/>
          </a:p>
        </p:txBody>
      </p:sp>
    </p:spTree>
    <p:extLst>
      <p:ext uri="{BB962C8B-B14F-4D97-AF65-F5344CB8AC3E}">
        <p14:creationId xmlns:p14="http://schemas.microsoft.com/office/powerpoint/2010/main" val="3958343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7389032" y="225924"/>
            <a:ext cx="3678361" cy="6321426"/>
          </a:xfrm>
          <a:prstGeom prst="rect">
            <a:avLst/>
          </a:prstGeom>
        </p:spPr>
      </p:pic>
      <p:pic>
        <p:nvPicPr>
          <p:cNvPr id="6" name="Picture 5"/>
          <p:cNvPicPr>
            <a:picLocks noChangeAspect="1"/>
          </p:cNvPicPr>
          <p:nvPr/>
        </p:nvPicPr>
        <p:blipFill>
          <a:blip r:embed="rId3" cstate="print"/>
          <a:stretch>
            <a:fillRect/>
          </a:stretch>
        </p:blipFill>
        <p:spPr>
          <a:xfrm>
            <a:off x="0" y="0"/>
            <a:ext cx="4173406" cy="3389586"/>
          </a:xfrm>
          <a:prstGeom prst="rect">
            <a:avLst/>
          </a:prstGeom>
        </p:spPr>
      </p:pic>
      <p:pic>
        <p:nvPicPr>
          <p:cNvPr id="7" name="Picture 6"/>
          <p:cNvPicPr>
            <a:picLocks noChangeAspect="1"/>
          </p:cNvPicPr>
          <p:nvPr/>
        </p:nvPicPr>
        <p:blipFill>
          <a:blip r:embed="rId4" cstate="print"/>
          <a:stretch>
            <a:fillRect/>
          </a:stretch>
        </p:blipFill>
        <p:spPr>
          <a:xfrm>
            <a:off x="4290008" y="181995"/>
            <a:ext cx="3099024" cy="4862971"/>
          </a:xfrm>
          <a:prstGeom prst="rect">
            <a:avLst/>
          </a:prstGeom>
        </p:spPr>
      </p:pic>
    </p:spTree>
    <p:extLst>
      <p:ext uri="{BB962C8B-B14F-4D97-AF65-F5344CB8AC3E}">
        <p14:creationId xmlns:p14="http://schemas.microsoft.com/office/powerpoint/2010/main" val="3664757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35813" y="0"/>
            <a:ext cx="6466510" cy="6207451"/>
          </a:xfrm>
          <a:prstGeom prst="rect">
            <a:avLst/>
          </a:prstGeom>
        </p:spPr>
      </p:pic>
      <p:pic>
        <p:nvPicPr>
          <p:cNvPr id="5" name="Picture 4"/>
          <p:cNvPicPr>
            <a:picLocks noChangeAspect="1"/>
          </p:cNvPicPr>
          <p:nvPr/>
        </p:nvPicPr>
        <p:blipFill>
          <a:blip r:embed="rId3" cstate="print"/>
          <a:stretch>
            <a:fillRect/>
          </a:stretch>
        </p:blipFill>
        <p:spPr>
          <a:xfrm>
            <a:off x="6361927" y="0"/>
            <a:ext cx="5830073" cy="6277069"/>
          </a:xfrm>
          <a:prstGeom prst="rect">
            <a:avLst/>
          </a:prstGeom>
        </p:spPr>
      </p:pic>
    </p:spTree>
    <p:extLst>
      <p:ext uri="{BB962C8B-B14F-4D97-AF65-F5344CB8AC3E}">
        <p14:creationId xmlns:p14="http://schemas.microsoft.com/office/powerpoint/2010/main" val="2681873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0709"/>
          </a:xfrm>
        </p:spPr>
        <p:txBody>
          <a:bodyPr/>
          <a:lstStyle/>
          <a:p>
            <a:r>
              <a:rPr lang="el-GR" b="1" dirty="0" smtClean="0"/>
              <a:t>Χημική σύσταση των ορμονών</a:t>
            </a:r>
            <a:endParaRPr lang="en-GB" b="1" dirty="0"/>
          </a:p>
        </p:txBody>
      </p:sp>
      <p:sp>
        <p:nvSpPr>
          <p:cNvPr id="3" name="Content Placeholder 2"/>
          <p:cNvSpPr>
            <a:spLocks noGrp="1"/>
          </p:cNvSpPr>
          <p:nvPr>
            <p:ph idx="1"/>
          </p:nvPr>
        </p:nvSpPr>
        <p:spPr>
          <a:xfrm>
            <a:off x="346842" y="1355834"/>
            <a:ext cx="11540358" cy="4821129"/>
          </a:xfrm>
        </p:spPr>
        <p:txBody>
          <a:bodyPr>
            <a:normAutofit fontScale="77500" lnSpcReduction="20000"/>
          </a:bodyPr>
          <a:lstStyle/>
          <a:p>
            <a:pPr marL="0" indent="0">
              <a:buNone/>
            </a:pPr>
            <a:r>
              <a:rPr lang="el-GR" dirty="0"/>
              <a:t>Οι ορμόνες ανήκουν σε τέσσερις κατηγορίες χημικών ενώσεων.</a:t>
            </a:r>
            <a:endParaRPr lang="en-GB" dirty="0"/>
          </a:p>
          <a:p>
            <a:pPr marL="0" indent="0">
              <a:buNone/>
            </a:pPr>
            <a:endParaRPr lang="en-GB" dirty="0"/>
          </a:p>
          <a:p>
            <a:pPr lvl="0"/>
            <a:r>
              <a:rPr lang="el-GR" sz="3100" b="1" dirty="0" smtClean="0"/>
              <a:t>Πεπτίδια:</a:t>
            </a:r>
            <a:r>
              <a:rPr lang="el-GR" sz="3100" dirty="0" smtClean="0"/>
              <a:t> </a:t>
            </a:r>
            <a:r>
              <a:rPr lang="el-GR" sz="3100" dirty="0"/>
              <a:t>Οι ορμόνες αυτές αποτελούνται από </a:t>
            </a:r>
            <a:r>
              <a:rPr lang="el-GR" sz="3100" dirty="0" err="1"/>
              <a:t>πεπτιδικές</a:t>
            </a:r>
            <a:r>
              <a:rPr lang="el-GR" sz="3100" dirty="0"/>
              <a:t> αλυσίδες, που στο μόριό τους έχουν, το πολύ, πενήντα αμινοξέα ενωμένα με </a:t>
            </a:r>
            <a:r>
              <a:rPr lang="el-GR" sz="3100" dirty="0" err="1"/>
              <a:t>πεπτιδικούς</a:t>
            </a:r>
            <a:r>
              <a:rPr lang="el-GR" sz="3100" dirty="0"/>
              <a:t> δεσμούς. Χαρακτηριστικά παραδείγματα τέτοιων ορμονών είναι η </a:t>
            </a:r>
            <a:r>
              <a:rPr lang="el-GR" sz="3100" dirty="0" err="1"/>
              <a:t>οξυτοκίνη</a:t>
            </a:r>
            <a:r>
              <a:rPr lang="el-GR" sz="3100" dirty="0"/>
              <a:t> και η </a:t>
            </a:r>
            <a:r>
              <a:rPr lang="el-GR" sz="3100" dirty="0" err="1"/>
              <a:t>αντιδιουρητική</a:t>
            </a:r>
            <a:r>
              <a:rPr lang="el-GR" sz="3100" dirty="0"/>
              <a:t> ορμόνη.</a:t>
            </a:r>
            <a:endParaRPr lang="en-GB" sz="3100" dirty="0"/>
          </a:p>
          <a:p>
            <a:pPr lvl="0"/>
            <a:r>
              <a:rPr lang="el-GR" sz="3100" b="1" dirty="0"/>
              <a:t>Πρωτεΐνες και </a:t>
            </a:r>
            <a:r>
              <a:rPr lang="el-GR" sz="3100" b="1" dirty="0" err="1" smtClean="0"/>
              <a:t>Γλυκοπρωτεΐνες</a:t>
            </a:r>
            <a:r>
              <a:rPr lang="el-GR" sz="3100" b="1" dirty="0" smtClean="0"/>
              <a:t>: </a:t>
            </a:r>
            <a:r>
              <a:rPr lang="el-GR" sz="3100" dirty="0"/>
              <a:t>Οι ορμόνες αυτές είναι </a:t>
            </a:r>
            <a:r>
              <a:rPr lang="el-GR" sz="3100" dirty="0" err="1"/>
              <a:t>μακρομόρια</a:t>
            </a:r>
            <a:r>
              <a:rPr lang="el-GR" sz="3100" dirty="0"/>
              <a:t>, που αποτελούνται από μία ή περισσότερες </a:t>
            </a:r>
            <a:r>
              <a:rPr lang="el-GR" sz="3100" dirty="0" err="1"/>
              <a:t>πολυπεπτιδικές</a:t>
            </a:r>
            <a:r>
              <a:rPr lang="el-GR" sz="3100" dirty="0"/>
              <a:t> αλυσίδες ενωμένες με μόρια υδατανθράκων (σακχάρων) στην περίπτωση των </a:t>
            </a:r>
            <a:r>
              <a:rPr lang="el-GR" sz="3100" dirty="0" err="1"/>
              <a:t>γλυκοπρωτεϊνών</a:t>
            </a:r>
            <a:r>
              <a:rPr lang="el-GR" sz="3100" dirty="0"/>
              <a:t>. Οι </a:t>
            </a:r>
            <a:r>
              <a:rPr lang="el-GR" sz="3100" dirty="0" err="1"/>
              <a:t>πολυπεπτιδικές</a:t>
            </a:r>
            <a:r>
              <a:rPr lang="el-GR" sz="3100" dirty="0"/>
              <a:t> αλυσίδες έχουν πέραν των πενήντα αμινοξέων στο μόριό τους. Χαρακτηριστικά παραδείγματα ορμονών της κατηγορίας αυτής είναι η ινσουλίνη, η </a:t>
            </a:r>
            <a:r>
              <a:rPr lang="el-GR" sz="3100" dirty="0" err="1"/>
              <a:t>ωοθυλακιοτρόπος</a:t>
            </a:r>
            <a:r>
              <a:rPr lang="el-GR" sz="3100" dirty="0"/>
              <a:t> και η </a:t>
            </a:r>
            <a:r>
              <a:rPr lang="el-GR" sz="3100" dirty="0" err="1"/>
              <a:t>ωχρινοτρόπος</a:t>
            </a:r>
            <a:r>
              <a:rPr lang="el-GR" sz="3100" dirty="0"/>
              <a:t>.</a:t>
            </a:r>
            <a:endParaRPr lang="en-GB" sz="3100" dirty="0"/>
          </a:p>
          <a:p>
            <a:pPr lvl="0"/>
            <a:r>
              <a:rPr lang="el-GR" sz="3100" b="1" dirty="0" err="1" smtClean="0"/>
              <a:t>Αμίνες</a:t>
            </a:r>
            <a:r>
              <a:rPr lang="el-GR" sz="3100" b="1" dirty="0" smtClean="0"/>
              <a:t>:</a:t>
            </a:r>
            <a:r>
              <a:rPr lang="el-GR" sz="3100" dirty="0" smtClean="0"/>
              <a:t> </a:t>
            </a:r>
            <a:r>
              <a:rPr lang="el-GR" sz="3100" dirty="0"/>
              <a:t>Αυτές είναι παράγωγα των αμινοξέων </a:t>
            </a:r>
            <a:r>
              <a:rPr lang="el-GR" sz="3100" dirty="0" err="1"/>
              <a:t>τυροσίνη</a:t>
            </a:r>
            <a:r>
              <a:rPr lang="el-GR" sz="3100" dirty="0"/>
              <a:t> και </a:t>
            </a:r>
            <a:r>
              <a:rPr lang="el-GR" sz="3100" dirty="0" err="1"/>
              <a:t>τρυπτοφάνη</a:t>
            </a:r>
            <a:r>
              <a:rPr lang="el-GR" sz="3100" dirty="0"/>
              <a:t>. Χαρακτηριστικά παραδείγματα είναι η θυροξίνη, η αδρεναλίνη, η </a:t>
            </a:r>
            <a:r>
              <a:rPr lang="el-GR" sz="3100" dirty="0" err="1"/>
              <a:t>νορ</a:t>
            </a:r>
            <a:r>
              <a:rPr lang="el-GR" sz="3100" dirty="0"/>
              <a:t>-αδρεναλίνη και η </a:t>
            </a:r>
            <a:r>
              <a:rPr lang="el-GR" sz="3100" dirty="0" err="1"/>
              <a:t>μελατονίνη</a:t>
            </a:r>
            <a:r>
              <a:rPr lang="el-GR" sz="3100" dirty="0"/>
              <a:t>.</a:t>
            </a:r>
            <a:endParaRPr lang="en-GB" sz="3100" dirty="0"/>
          </a:p>
          <a:p>
            <a:pPr lvl="0"/>
            <a:r>
              <a:rPr lang="el-GR" sz="3100" b="1" dirty="0" err="1" smtClean="0"/>
              <a:t>Στεροειδή</a:t>
            </a:r>
            <a:r>
              <a:rPr lang="el-GR" sz="3100" b="1" dirty="0" smtClean="0"/>
              <a:t>:</a:t>
            </a:r>
            <a:r>
              <a:rPr lang="el-GR" sz="3100" dirty="0" smtClean="0"/>
              <a:t> </a:t>
            </a:r>
            <a:r>
              <a:rPr lang="el-GR" sz="3100" dirty="0"/>
              <a:t>Είναι ορμόνες </a:t>
            </a:r>
            <a:r>
              <a:rPr lang="el-GR" sz="3100" dirty="0" err="1"/>
              <a:t>λιπιδικής</a:t>
            </a:r>
            <a:r>
              <a:rPr lang="el-GR" sz="3100" dirty="0"/>
              <a:t> φύσης, παράγωγα της χοληστερόλης. Χαρακτηριστικά παραδείγματα είναι η τεστοστερόνη, η </a:t>
            </a:r>
            <a:r>
              <a:rPr lang="el-GR" sz="3100" dirty="0" err="1"/>
              <a:t>οιστραδιόλη</a:t>
            </a:r>
            <a:r>
              <a:rPr lang="el-GR" sz="3100" dirty="0"/>
              <a:t>, η προγεστερόνη και η </a:t>
            </a:r>
            <a:r>
              <a:rPr lang="el-GR" sz="3100" dirty="0" err="1"/>
              <a:t>αλδοστερόνη</a:t>
            </a:r>
            <a:r>
              <a:rPr lang="el-GR" sz="3100" dirty="0"/>
              <a:t>.</a:t>
            </a:r>
            <a:endParaRPr lang="en-GB" sz="3100" dirty="0"/>
          </a:p>
          <a:p>
            <a:pPr marL="0" indent="0">
              <a:buNone/>
            </a:pPr>
            <a:endParaRPr lang="en-GB" dirty="0"/>
          </a:p>
        </p:txBody>
      </p:sp>
    </p:spTree>
    <p:extLst>
      <p:ext uri="{BB962C8B-B14F-4D97-AF65-F5344CB8AC3E}">
        <p14:creationId xmlns:p14="http://schemas.microsoft.com/office/powerpoint/2010/main" val="2570970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5-12-CatecholamineSynth1-N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961" y="259395"/>
            <a:ext cx="5273203" cy="467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stretch>
            <a:fillRect/>
          </a:stretch>
        </p:blipFill>
        <p:spPr>
          <a:xfrm>
            <a:off x="5526840" y="405222"/>
            <a:ext cx="6470545" cy="4529383"/>
          </a:xfrm>
          <a:prstGeom prst="rect">
            <a:avLst/>
          </a:prstGeom>
        </p:spPr>
      </p:pic>
      <p:sp>
        <p:nvSpPr>
          <p:cNvPr id="5" name="TextBox 4"/>
          <p:cNvSpPr txBox="1"/>
          <p:nvPr/>
        </p:nvSpPr>
        <p:spPr>
          <a:xfrm>
            <a:off x="0" y="5155324"/>
            <a:ext cx="12192000" cy="1754326"/>
          </a:xfrm>
          <a:prstGeom prst="rect">
            <a:avLst/>
          </a:prstGeom>
          <a:noFill/>
        </p:spPr>
        <p:txBody>
          <a:bodyPr wrap="square" rtlCol="0">
            <a:spAutoFit/>
          </a:bodyPr>
          <a:lstStyle/>
          <a:p>
            <a:r>
              <a:rPr lang="el-GR" dirty="0"/>
              <a:t>Η διαλυτότητα των ορμονών στο νερό ή στις λιπαρές ουσίες είναι μια πολύ σημαντική χημική ιδιότητα, γιατί η ιδιότητα αυτή ρυθμίζει τον τρόπο  δράσης τους, στα κύτταρα-στόχους</a:t>
            </a:r>
            <a:r>
              <a:rPr lang="el-GR" dirty="0" smtClean="0"/>
              <a:t>. </a:t>
            </a:r>
            <a:r>
              <a:rPr lang="el-GR" b="1" dirty="0" smtClean="0"/>
              <a:t>Οι </a:t>
            </a:r>
            <a:r>
              <a:rPr lang="el-GR" b="1" dirty="0"/>
              <a:t>λιποδιαλυτές ορμόνες</a:t>
            </a:r>
            <a:r>
              <a:rPr lang="el-GR" dirty="0"/>
              <a:t>, όπως είναι όλες οι </a:t>
            </a:r>
            <a:r>
              <a:rPr lang="el-GR" dirty="0" err="1"/>
              <a:t>στεροειδούς</a:t>
            </a:r>
            <a:r>
              <a:rPr lang="el-GR" dirty="0"/>
              <a:t> σύστασης ορμόνες και η θυροξίνη, μπορούν εύκολα να διαπεράσουν τη </a:t>
            </a:r>
            <a:r>
              <a:rPr lang="el-GR" dirty="0" err="1"/>
              <a:t>διπλοστιβάδα</a:t>
            </a:r>
            <a:r>
              <a:rPr lang="el-GR" dirty="0"/>
              <a:t> των </a:t>
            </a:r>
            <a:r>
              <a:rPr lang="el-GR" dirty="0" err="1"/>
              <a:t>φωσφορολιπιδίων</a:t>
            </a:r>
            <a:r>
              <a:rPr lang="el-GR" dirty="0"/>
              <a:t> της κυτταρικής μεμβράνης των κυττάρων-στόχων και να εισέλθουν σ’ </a:t>
            </a:r>
            <a:r>
              <a:rPr lang="el-GR" dirty="0" smtClean="0"/>
              <a:t>αυτά. </a:t>
            </a:r>
            <a:r>
              <a:rPr lang="el-GR" b="1" dirty="0" smtClean="0"/>
              <a:t>Οι </a:t>
            </a:r>
            <a:r>
              <a:rPr lang="el-GR" b="1" dirty="0" err="1"/>
              <a:t>υδατοδιαλυτές</a:t>
            </a:r>
            <a:r>
              <a:rPr lang="el-GR" b="1" dirty="0"/>
              <a:t> ορμόνες </a:t>
            </a:r>
            <a:r>
              <a:rPr lang="el-GR" dirty="0"/>
              <a:t>αντίθετα, δεν μπορούν να εισέλθουν στα κύτταρα-στόχους, γιατί ως πολικά μόρια δεν μπορούν να διαπεράσουν τη </a:t>
            </a:r>
            <a:r>
              <a:rPr lang="el-GR" dirty="0" err="1"/>
              <a:t>διπλοστιβάδα</a:t>
            </a:r>
            <a:r>
              <a:rPr lang="el-GR" dirty="0"/>
              <a:t> των </a:t>
            </a:r>
            <a:r>
              <a:rPr lang="el-GR" dirty="0" err="1"/>
              <a:t>φωσφορολιπιδίων</a:t>
            </a:r>
            <a:r>
              <a:rPr lang="el-GR" dirty="0"/>
              <a:t> της κυτταρικής μεμβράνης</a:t>
            </a:r>
            <a:r>
              <a:rPr lang="el-GR" dirty="0" smtClean="0"/>
              <a:t>.</a:t>
            </a:r>
            <a:endParaRPr lang="en-GB" dirty="0"/>
          </a:p>
        </p:txBody>
      </p:sp>
    </p:spTree>
    <p:extLst>
      <p:ext uri="{BB962C8B-B14F-4D97-AF65-F5344CB8AC3E}">
        <p14:creationId xmlns:p14="http://schemas.microsoft.com/office/powerpoint/2010/main" val="877358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10" y="128642"/>
            <a:ext cx="11256578" cy="1085303"/>
          </a:xfrm>
        </p:spPr>
        <p:txBody>
          <a:bodyPr/>
          <a:lstStyle/>
          <a:p>
            <a:r>
              <a:rPr lang="el-GR" b="1" dirty="0"/>
              <a:t>Τρόπος δράσης </a:t>
            </a:r>
            <a:r>
              <a:rPr lang="el-GR" b="1" dirty="0" smtClean="0"/>
              <a:t>ορμονών </a:t>
            </a:r>
            <a:r>
              <a:rPr lang="el-GR" b="1" dirty="0" err="1"/>
              <a:t>στεροειδούς</a:t>
            </a:r>
            <a:r>
              <a:rPr lang="el-GR" b="1" dirty="0"/>
              <a:t> σύστασης</a:t>
            </a:r>
            <a:endParaRPr lang="en-GB" b="1" dirty="0"/>
          </a:p>
        </p:txBody>
      </p:sp>
      <p:pic>
        <p:nvPicPr>
          <p:cNvPr id="4" name="Picture 3"/>
          <p:cNvPicPr>
            <a:picLocks noChangeAspect="1"/>
          </p:cNvPicPr>
          <p:nvPr/>
        </p:nvPicPr>
        <p:blipFill>
          <a:blip r:embed="rId2" cstate="print"/>
          <a:stretch>
            <a:fillRect/>
          </a:stretch>
        </p:blipFill>
        <p:spPr>
          <a:xfrm>
            <a:off x="1000812" y="1213945"/>
            <a:ext cx="9759474" cy="5533696"/>
          </a:xfrm>
          <a:prstGeom prst="rect">
            <a:avLst/>
          </a:prstGeom>
        </p:spPr>
      </p:pic>
    </p:spTree>
    <p:extLst>
      <p:ext uri="{BB962C8B-B14F-4D97-AF65-F5344CB8AC3E}">
        <p14:creationId xmlns:p14="http://schemas.microsoft.com/office/powerpoint/2010/main" val="285284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04041"/>
            <a:ext cx="10515600" cy="5372922"/>
          </a:xfrm>
        </p:spPr>
        <p:txBody>
          <a:bodyPr>
            <a:normAutofit fontScale="85000" lnSpcReduction="20000"/>
          </a:bodyPr>
          <a:lstStyle/>
          <a:p>
            <a:r>
              <a:rPr lang="el-GR" dirty="0"/>
              <a:t>Οι ορμόνες αυτές, λόγω της λιποδιαλυτής σύστασής τους, έχουν τη δυνατότητα εισόδου σ’ όλα τα κύτταρα του οργανισμού. Η δράση τους όμως περιορίζεται σ’ εκείνα μόνο τα κύτταρα, που είναι ικανά να τις αναγνωρίσουν. Η αναγνώριση πραγματοποιείται </a:t>
            </a:r>
            <a:r>
              <a:rPr lang="el-GR" dirty="0" smtClean="0"/>
              <a:t>μέσω </a:t>
            </a:r>
            <a:r>
              <a:rPr lang="el-GR" dirty="0"/>
              <a:t>των </a:t>
            </a:r>
            <a:r>
              <a:rPr lang="el-GR" b="1" dirty="0"/>
              <a:t>πρωτεϊνικών υποδοχέων</a:t>
            </a:r>
            <a:r>
              <a:rPr lang="el-GR" dirty="0"/>
              <a:t>, που βρίσκονται είτε μέσα στο  κυτταρόπλασμα, είτε μέσα στον πυρήνα. </a:t>
            </a:r>
            <a:r>
              <a:rPr lang="el-GR" dirty="0" smtClean="0"/>
              <a:t>Με την αναγνώριση η ορμόνη ενώνεται με </a:t>
            </a:r>
            <a:r>
              <a:rPr lang="el-GR" dirty="0"/>
              <a:t>τον πρωτεϊνικό υποδοχέα και </a:t>
            </a:r>
            <a:r>
              <a:rPr lang="el-GR" dirty="0" smtClean="0"/>
              <a:t>σχηματίζεται ένα </a:t>
            </a:r>
            <a:r>
              <a:rPr lang="el-GR" b="1" dirty="0" err="1" smtClean="0"/>
              <a:t>σύμπλόκο</a:t>
            </a:r>
            <a:r>
              <a:rPr lang="el-GR" b="1" dirty="0" smtClean="0"/>
              <a:t> </a:t>
            </a:r>
            <a:r>
              <a:rPr lang="el-GR" b="1" dirty="0"/>
              <a:t>ορμόνης – υποδοχέα</a:t>
            </a:r>
            <a:r>
              <a:rPr lang="el-GR" dirty="0"/>
              <a:t>. </a:t>
            </a:r>
            <a:endParaRPr lang="el-GR" dirty="0" smtClean="0"/>
          </a:p>
          <a:p>
            <a:r>
              <a:rPr lang="el-GR" dirty="0" smtClean="0"/>
              <a:t>Το </a:t>
            </a:r>
            <a:r>
              <a:rPr lang="el-GR" dirty="0" err="1"/>
              <a:t>σύμπλοκο</a:t>
            </a:r>
            <a:r>
              <a:rPr lang="el-GR" dirty="0"/>
              <a:t> αυτό ακολούθως, κινείται προς το χώρο του πυρήνα όπου είναι το γενετικό υλικό και επιδρά πάνω σε συγκεκριμένη περιοχή του </a:t>
            </a:r>
            <a:r>
              <a:rPr lang="en-US" dirty="0"/>
              <a:t>DNA</a:t>
            </a:r>
            <a:r>
              <a:rPr lang="el-GR" dirty="0"/>
              <a:t>. Το αποτέλεσμα της δράσης του </a:t>
            </a:r>
            <a:r>
              <a:rPr lang="el-GR" dirty="0" err="1" smtClean="0"/>
              <a:t>συμπλόκου</a:t>
            </a:r>
            <a:r>
              <a:rPr lang="el-GR" dirty="0" smtClean="0"/>
              <a:t> </a:t>
            </a:r>
            <a:r>
              <a:rPr lang="el-GR" dirty="0"/>
              <a:t>ορμόνης-υποδοχέα είναι στις περισσότερες περιπτώσεις η ενεργοποίηση της μεταγραφής συγκεκριμένων γονιδίων του </a:t>
            </a:r>
            <a:r>
              <a:rPr lang="en-US" dirty="0"/>
              <a:t>DNA</a:t>
            </a:r>
            <a:r>
              <a:rPr lang="el-GR" dirty="0"/>
              <a:t> σε μόρια </a:t>
            </a:r>
            <a:r>
              <a:rPr lang="en-US" dirty="0"/>
              <a:t>mRNA</a:t>
            </a:r>
            <a:r>
              <a:rPr lang="el-GR" dirty="0"/>
              <a:t>, τα οποία ακολούθως, θα οδηγήσουν  στην παραγωγή συγκεκριμένων ενζύμων ή άλλων πρωτεϊνών στα </a:t>
            </a:r>
            <a:r>
              <a:rPr lang="el-GR" dirty="0" err="1"/>
              <a:t>ριβοσώματα</a:t>
            </a:r>
            <a:r>
              <a:rPr lang="el-GR" dirty="0"/>
              <a:t>. </a:t>
            </a:r>
            <a:endParaRPr lang="el-GR" dirty="0" smtClean="0"/>
          </a:p>
          <a:p>
            <a:r>
              <a:rPr lang="el-GR" dirty="0" smtClean="0"/>
              <a:t>Σε </a:t>
            </a:r>
            <a:r>
              <a:rPr lang="el-GR" dirty="0"/>
              <a:t>ορισμένες περιπτώσεις το </a:t>
            </a:r>
            <a:r>
              <a:rPr lang="el-GR" dirty="0" err="1"/>
              <a:t>σύμπλοκο</a:t>
            </a:r>
            <a:r>
              <a:rPr lang="el-GR" dirty="0"/>
              <a:t> ορμόνης-υποδοχέα μπορεί να δρα κατ’ αντίθετο τρόπο και να προκαλεί αναστολή της δράσης ορισμένων γονιδίων του </a:t>
            </a:r>
            <a:r>
              <a:rPr lang="en-US" dirty="0"/>
              <a:t>DNA</a:t>
            </a:r>
            <a:r>
              <a:rPr lang="el-GR" dirty="0"/>
              <a:t>, που είναι υπεύθυνα για την παραγωγή άλλων πρωτεϊνών ή ενζύμων. Η ταχύτητα δράσης των πιο πάνω ορμονών είναι σχετικά αργή και διαρκεί από μια μέχρι τέσσερις ώρες</a:t>
            </a:r>
            <a:endParaRPr lang="en-GB" dirty="0"/>
          </a:p>
        </p:txBody>
      </p:sp>
    </p:spTree>
    <p:extLst>
      <p:ext uri="{BB962C8B-B14F-4D97-AF65-F5344CB8AC3E}">
        <p14:creationId xmlns:p14="http://schemas.microsoft.com/office/powerpoint/2010/main" val="536794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1434"/>
            <a:ext cx="10515600" cy="5735529"/>
          </a:xfrm>
        </p:spPr>
        <p:txBody>
          <a:bodyPr>
            <a:normAutofit lnSpcReduction="10000"/>
          </a:bodyPr>
          <a:lstStyle/>
          <a:p>
            <a:r>
              <a:rPr lang="el-GR" dirty="0"/>
              <a:t>Η δράση της θυροξίνης αποτελεί  παράδειγμα, που μαρτυρεί ότι μόνον ορμόνες που αναγνωρίζονται από τους πρωτεϊνικούς υποδοχείς μπορούν να έχουν αποτέλεσμα στο κύτταρο.</a:t>
            </a:r>
            <a:endParaRPr lang="en-GB" dirty="0"/>
          </a:p>
          <a:p>
            <a:r>
              <a:rPr lang="el-GR" dirty="0" smtClean="0"/>
              <a:t>Η </a:t>
            </a:r>
            <a:r>
              <a:rPr lang="el-GR" dirty="0"/>
              <a:t>θυροξίνη έχει στο μόριό της  τέσσερα άτομα ιωδίου και συμβολίζεται ως θυροξίνηΤ</a:t>
            </a:r>
            <a:r>
              <a:rPr lang="el-GR" baseline="-25000" dirty="0"/>
              <a:t>4 </a:t>
            </a:r>
            <a:r>
              <a:rPr lang="el-GR" dirty="0"/>
              <a:t>. Ο θυρεοειδής όμως αδένας, εκτός από τη θυροξίνη Τ</a:t>
            </a:r>
            <a:r>
              <a:rPr lang="el-GR" baseline="-25000" dirty="0"/>
              <a:t>4</a:t>
            </a:r>
            <a:r>
              <a:rPr lang="el-GR" dirty="0"/>
              <a:t> παράγει και τη θυροξίνη Τ</a:t>
            </a:r>
            <a:r>
              <a:rPr lang="el-GR" baseline="-25000" dirty="0"/>
              <a:t>3</a:t>
            </a:r>
            <a:r>
              <a:rPr lang="el-GR" dirty="0"/>
              <a:t>, με τρία άτομα ιωδίου στο μόριό της, αλλά σε μικρότερες ποσότητες απ‘ ότι την Τ</a:t>
            </a:r>
            <a:r>
              <a:rPr lang="el-GR" baseline="-25000" dirty="0"/>
              <a:t>4</a:t>
            </a:r>
            <a:r>
              <a:rPr lang="el-GR" dirty="0"/>
              <a:t>. Και οι δύο ορμόνες διοχετεύονται στην κυκλοφορία του αίματος. Όταν οι δύο μορφές της θυροξίνης εισέλθουν σ’ ένα κύτταρο-στόχο, τότε όλη η ποσότητα της θυροξίνης Τ</a:t>
            </a:r>
            <a:r>
              <a:rPr lang="el-GR" baseline="-25000" dirty="0"/>
              <a:t>4</a:t>
            </a:r>
            <a:r>
              <a:rPr lang="el-GR" dirty="0"/>
              <a:t> μετατρέπεται σε θυροξίνηΤ</a:t>
            </a:r>
            <a:r>
              <a:rPr lang="el-GR" baseline="-25000" dirty="0"/>
              <a:t>3</a:t>
            </a:r>
            <a:r>
              <a:rPr lang="el-GR" dirty="0"/>
              <a:t>, </a:t>
            </a:r>
            <a:r>
              <a:rPr lang="el-GR" dirty="0" smtClean="0"/>
              <a:t>γιατί </a:t>
            </a:r>
            <a:r>
              <a:rPr lang="el-GR" dirty="0"/>
              <a:t>μόνο η μορφή Τ</a:t>
            </a:r>
            <a:r>
              <a:rPr lang="el-GR" baseline="-25000" dirty="0"/>
              <a:t>3</a:t>
            </a:r>
            <a:r>
              <a:rPr lang="el-GR" dirty="0"/>
              <a:t> μπορεί να αναγνωρισθεί από πρωτεϊνικό υποδοχέα και να δημιουργηθεί </a:t>
            </a:r>
            <a:r>
              <a:rPr lang="el-GR" dirty="0" err="1"/>
              <a:t>σύμπλοκο</a:t>
            </a:r>
            <a:r>
              <a:rPr lang="el-GR" dirty="0"/>
              <a:t> ορμόνης-υποδοχέα. Έτσι μόνο η μορφή Τ</a:t>
            </a:r>
            <a:r>
              <a:rPr lang="el-GR" baseline="-25000" dirty="0"/>
              <a:t>3</a:t>
            </a:r>
            <a:r>
              <a:rPr lang="el-GR" dirty="0"/>
              <a:t> εισέρχεται μέσα στον πυρήνα και προκαλεί ενεργοποίηση της μεταγραφής συγκεκριμένων δομικών γονιδίων για  </a:t>
            </a:r>
            <a:r>
              <a:rPr lang="el-GR" dirty="0" err="1"/>
              <a:t>πρωτεϊνοσύνθεση</a:t>
            </a:r>
            <a:r>
              <a:rPr lang="el-GR" dirty="0"/>
              <a:t> στα </a:t>
            </a:r>
            <a:r>
              <a:rPr lang="el-GR" dirty="0" err="1"/>
              <a:t>ριβοσώματα</a:t>
            </a:r>
            <a:r>
              <a:rPr lang="el-GR" dirty="0"/>
              <a:t>.</a:t>
            </a:r>
            <a:r>
              <a:rPr lang="el-GR" b="1" dirty="0"/>
              <a:t> </a:t>
            </a:r>
            <a:endParaRPr lang="en-GB" dirty="0"/>
          </a:p>
        </p:txBody>
      </p:sp>
    </p:spTree>
    <p:extLst>
      <p:ext uri="{BB962C8B-B14F-4D97-AF65-F5344CB8AC3E}">
        <p14:creationId xmlns:p14="http://schemas.microsoft.com/office/powerpoint/2010/main" val="1239812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Εικ"/>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1577" y="446196"/>
            <a:ext cx="7468092" cy="626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5440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090" y="365125"/>
            <a:ext cx="11020095" cy="1022241"/>
          </a:xfrm>
        </p:spPr>
        <p:txBody>
          <a:bodyPr/>
          <a:lstStyle/>
          <a:p>
            <a:r>
              <a:rPr lang="el-GR" b="1" dirty="0"/>
              <a:t>Τρόπος δράσης </a:t>
            </a:r>
            <a:r>
              <a:rPr lang="el-GR" b="1" dirty="0" smtClean="0"/>
              <a:t>ορμονών </a:t>
            </a:r>
            <a:r>
              <a:rPr lang="el-GR" b="1" dirty="0" err="1"/>
              <a:t>πεπτιδικής</a:t>
            </a:r>
            <a:r>
              <a:rPr lang="el-GR" b="1" dirty="0"/>
              <a:t> </a:t>
            </a:r>
            <a:r>
              <a:rPr lang="el-GR" b="1" dirty="0" smtClean="0"/>
              <a:t>σύστασης</a:t>
            </a:r>
            <a:endParaRPr lang="en-GB" b="1" dirty="0"/>
          </a:p>
        </p:txBody>
      </p:sp>
      <p:sp>
        <p:nvSpPr>
          <p:cNvPr id="3" name="Content Placeholder 2"/>
          <p:cNvSpPr>
            <a:spLocks noGrp="1"/>
          </p:cNvSpPr>
          <p:nvPr>
            <p:ph idx="1"/>
          </p:nvPr>
        </p:nvSpPr>
        <p:spPr>
          <a:xfrm>
            <a:off x="599089" y="1387366"/>
            <a:ext cx="11020095" cy="4789597"/>
          </a:xfrm>
        </p:spPr>
        <p:txBody>
          <a:bodyPr>
            <a:normAutofit fontScale="92500" lnSpcReduction="10000"/>
          </a:bodyPr>
          <a:lstStyle/>
          <a:p>
            <a:r>
              <a:rPr lang="el-GR" dirty="0"/>
              <a:t>Στις ορμόνες </a:t>
            </a:r>
            <a:r>
              <a:rPr lang="el-GR" dirty="0" err="1"/>
              <a:t>πεπτιδικής</a:t>
            </a:r>
            <a:r>
              <a:rPr lang="el-GR" dirty="0"/>
              <a:t> σύστασης ανήκουν ορισμένες </a:t>
            </a:r>
            <a:r>
              <a:rPr lang="el-GR" dirty="0" err="1"/>
              <a:t>αμίνες</a:t>
            </a:r>
            <a:r>
              <a:rPr lang="el-GR" dirty="0"/>
              <a:t>, πεπτίδια, πρωτεΐνες και </a:t>
            </a:r>
            <a:r>
              <a:rPr lang="el-GR" dirty="0" err="1"/>
              <a:t>γλυκοπρωτεΐνες</a:t>
            </a:r>
            <a:r>
              <a:rPr lang="el-GR" dirty="0"/>
              <a:t>. Όπως όλες οι λιποδιαλυτές χημικές ουσίες έτσι και οι ορμόνες αυτές, λόγω της </a:t>
            </a:r>
            <a:r>
              <a:rPr lang="el-GR" dirty="0" err="1"/>
              <a:t>υδατοδιαλυτής</a:t>
            </a:r>
            <a:r>
              <a:rPr lang="el-GR" dirty="0"/>
              <a:t> φύσης τους δεν μπορούν να διαπεράσουν τη </a:t>
            </a:r>
            <a:r>
              <a:rPr lang="el-GR" dirty="0" err="1"/>
              <a:t>διπλοστιβάδα</a:t>
            </a:r>
            <a:r>
              <a:rPr lang="el-GR" dirty="0"/>
              <a:t> των </a:t>
            </a:r>
            <a:r>
              <a:rPr lang="el-GR" dirty="0" err="1"/>
              <a:t>φωσφορολιπιδίων</a:t>
            </a:r>
            <a:r>
              <a:rPr lang="el-GR" dirty="0"/>
              <a:t> της κυτταρικής μεμβράνης των διαφόρων κυττάρων. </a:t>
            </a:r>
            <a:endParaRPr lang="en-US" dirty="0" smtClean="0"/>
          </a:p>
          <a:p>
            <a:r>
              <a:rPr lang="en-US" dirty="0" smtClean="0"/>
              <a:t>O</a:t>
            </a:r>
            <a:r>
              <a:rPr lang="el-GR" dirty="0" smtClean="0"/>
              <a:t>ι </a:t>
            </a:r>
            <a:r>
              <a:rPr lang="el-GR" dirty="0"/>
              <a:t>ορμόνες αυτές </a:t>
            </a:r>
            <a:r>
              <a:rPr lang="el-GR" dirty="0" smtClean="0"/>
              <a:t>δρουν </a:t>
            </a:r>
            <a:r>
              <a:rPr lang="el-GR" dirty="0"/>
              <a:t>σε εκείνα τα κύτταρα του </a:t>
            </a:r>
            <a:r>
              <a:rPr lang="el-GR" dirty="0" smtClean="0"/>
              <a:t>οργανισμού </a:t>
            </a:r>
            <a:r>
              <a:rPr lang="el-GR" dirty="0"/>
              <a:t>που φέρουν  πρωτεϊνικούς υποδοχείς αναγνώρισής τους στην κυτταρική τους μεμβράνη. Όσα κύτταρα διαθέτουν τους πρωτεϊνικούς υποδοχείς, αποτελούν και τα κύτταρα-στόχους των ορμονών αυτών. </a:t>
            </a:r>
            <a:endParaRPr lang="en-US" dirty="0" smtClean="0"/>
          </a:p>
          <a:p>
            <a:r>
              <a:rPr lang="el-GR" dirty="0" smtClean="0"/>
              <a:t>Η </a:t>
            </a:r>
            <a:r>
              <a:rPr lang="el-GR" dirty="0"/>
              <a:t>αναγνώριση μιας ορμόνης από έναν πρωτεϊνικό υποδοχέα γίνεται με τη συνένωση των δύο μορίων, με αποτέλεσμα το σχηματισμό του </a:t>
            </a:r>
            <a:r>
              <a:rPr lang="el-GR" b="1" dirty="0" err="1"/>
              <a:t>συμπλόκου</a:t>
            </a:r>
            <a:r>
              <a:rPr lang="el-GR" b="1" dirty="0"/>
              <a:t> ορμόνης</a:t>
            </a:r>
            <a:r>
              <a:rPr lang="el-GR" dirty="0"/>
              <a:t>- </a:t>
            </a:r>
            <a:r>
              <a:rPr lang="el-GR" b="1" dirty="0"/>
              <a:t>υποδοχέα</a:t>
            </a:r>
            <a:r>
              <a:rPr lang="el-GR" dirty="0"/>
              <a:t>. Το </a:t>
            </a:r>
            <a:r>
              <a:rPr lang="el-GR" dirty="0" err="1"/>
              <a:t>σύμπλοκο</a:t>
            </a:r>
            <a:r>
              <a:rPr lang="el-GR" dirty="0"/>
              <a:t> μόριο ορμόνης- υποδοχέα μπορεί να δράσει στο κύτταρο-στόχο με τους πιο κάτω τρόπους:</a:t>
            </a:r>
            <a:endParaRPr lang="en-GB" dirty="0"/>
          </a:p>
          <a:p>
            <a:endParaRPr lang="en-GB" dirty="0"/>
          </a:p>
        </p:txBody>
      </p:sp>
    </p:spTree>
    <p:extLst>
      <p:ext uri="{BB962C8B-B14F-4D97-AF65-F5344CB8AC3E}">
        <p14:creationId xmlns:p14="http://schemas.microsoft.com/office/powerpoint/2010/main" val="2148573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0620"/>
            <a:ext cx="10515600" cy="5707117"/>
          </a:xfrm>
        </p:spPr>
        <p:txBody>
          <a:bodyPr>
            <a:normAutofit fontScale="92500" lnSpcReduction="10000"/>
          </a:bodyPr>
          <a:lstStyle/>
          <a:p>
            <a:r>
              <a:rPr lang="el-GR" dirty="0"/>
              <a:t>Τα δύο αυτά συστήματα ασκούν τον έλεγχο και το συντονιστικό τους ρόλο, μέσω ειδικών μηνυμάτων, ρυθμίζοντας τις μεταβολικές και άλλες δραστηριότητες ενός ζωικού οργανισμού, με διαφορετικό τρόπο το καθένα, αλλά με τελικό σκοπό τη διατήρηση σταθερών συνθηκών και ισορροπίας, μέσα στον οργανισμό (ομοιόσταση). </a:t>
            </a:r>
            <a:endParaRPr lang="el-GR" dirty="0" smtClean="0"/>
          </a:p>
          <a:p>
            <a:r>
              <a:rPr lang="el-GR" dirty="0" smtClean="0"/>
              <a:t>Τα </a:t>
            </a:r>
            <a:r>
              <a:rPr lang="el-GR" dirty="0"/>
              <a:t>δύο αυτά συστήματα δεν πρέπει να θεωρούνται ότι λειτουργούν μεμονωμένα και ανεξάρτητα, αλλά ότι </a:t>
            </a:r>
            <a:r>
              <a:rPr lang="el-GR" dirty="0" smtClean="0"/>
              <a:t>αλληλοεπιδρούν </a:t>
            </a:r>
            <a:r>
              <a:rPr lang="el-GR" dirty="0"/>
              <a:t>μεταξύ τους, κάθε στιγμή, συντονίζοντας και ρυθμίζοντας τις διάφορες λειτουργίες του οργανισμού. </a:t>
            </a:r>
            <a:endParaRPr lang="el-GR" dirty="0" smtClean="0"/>
          </a:p>
          <a:p>
            <a:r>
              <a:rPr lang="el-GR" dirty="0" smtClean="0"/>
              <a:t>Η </a:t>
            </a:r>
            <a:r>
              <a:rPr lang="el-GR" dirty="0"/>
              <a:t>αλληλεπίδραση των δύο αυτών συστημάτων είναι θέμα, που θα εξεταστεί στη πορεία του κεφαλαίου αυτού. </a:t>
            </a:r>
            <a:endParaRPr lang="el-GR" dirty="0" smtClean="0"/>
          </a:p>
          <a:p>
            <a:r>
              <a:rPr lang="el-GR" dirty="0" smtClean="0"/>
              <a:t>Θα </a:t>
            </a:r>
            <a:r>
              <a:rPr lang="el-GR" dirty="0"/>
              <a:t>μελετήσουμε πρώτα, το μέσο με το οποίο τα δύο αυτά συστήματα επικοινωνούν με τα διάφορα κύτταρα του οργανισμού, που δεν είναι τίποτε άλλο, παρά η αποστολή συγκεκριμένων μηνυμάτων, που εκπέμπονται από τα συστήματα αυτά προς τα κύτταρα-στόχους.</a:t>
            </a:r>
            <a:endParaRPr lang="en-GB" dirty="0"/>
          </a:p>
          <a:p>
            <a:endParaRPr lang="en-GB" dirty="0"/>
          </a:p>
        </p:txBody>
      </p:sp>
    </p:spTree>
    <p:extLst>
      <p:ext uri="{BB962C8B-B14F-4D97-AF65-F5344CB8AC3E}">
        <p14:creationId xmlns:p14="http://schemas.microsoft.com/office/powerpoint/2010/main" val="2198395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599090"/>
            <a:ext cx="10515600" cy="5577873"/>
          </a:xfrm>
        </p:spPr>
        <p:txBody>
          <a:bodyPr>
            <a:normAutofit fontScale="85000" lnSpcReduction="20000"/>
          </a:bodyPr>
          <a:lstStyle/>
          <a:p>
            <a:pPr lvl="0"/>
            <a:r>
              <a:rPr lang="el-GR" dirty="0"/>
              <a:t>Το </a:t>
            </a:r>
            <a:r>
              <a:rPr lang="el-GR" dirty="0" err="1"/>
              <a:t>σύμπλοκο</a:t>
            </a:r>
            <a:r>
              <a:rPr lang="el-GR" dirty="0"/>
              <a:t> ορμόνης-υποδοχέα ενεργοποιεί ορισμένους πρωτεϊνικούς μεταφορείς, ή προκαλεί το άνοιγμα συγκεκριμένων πρωτεϊνικών καναλιών της κυτταρικής μεμβράνης</a:t>
            </a:r>
            <a:r>
              <a:rPr lang="el-GR" dirty="0" smtClean="0"/>
              <a:t>. </a:t>
            </a:r>
            <a:r>
              <a:rPr lang="el-GR" dirty="0"/>
              <a:t>Έτσι, συγκεκριμένα ιόντα και ουσίες διακινούνται μέσω της κυτταρικής μεμβράνης, με αποτέλεσμα να αλλάξει η συγκέντρωσή τους στο κυτταρόπλασμα, γεγονός που επηρεάζει τις δραστηριότητες του μεταβολισμού του κυττάρου-στόχου. </a:t>
            </a:r>
            <a:endParaRPr lang="en-GB" dirty="0"/>
          </a:p>
          <a:p>
            <a:r>
              <a:rPr lang="el-GR" dirty="0" smtClean="0"/>
              <a:t>Για </a:t>
            </a:r>
            <a:r>
              <a:rPr lang="el-GR" dirty="0"/>
              <a:t>παράδειγμα, η ορμονική δράση της ινσουλίνης οφείλεται στο γεγονός ότι, αυξάνει τη δραστηριότητα εκείνων των πρωτεϊνικών μεταφορέων της κυτταρικής μεμβράνης, που μεταφέρουν τη γλυκόζη εντός του κυττάρου-στόχου. </a:t>
            </a:r>
            <a:endParaRPr lang="en-GB" dirty="0"/>
          </a:p>
          <a:p>
            <a:pPr lvl="0"/>
            <a:r>
              <a:rPr lang="el-GR" dirty="0"/>
              <a:t>Το </a:t>
            </a:r>
            <a:r>
              <a:rPr lang="el-GR" dirty="0" err="1"/>
              <a:t>σύμπλοκο</a:t>
            </a:r>
            <a:r>
              <a:rPr lang="el-GR" dirty="0"/>
              <a:t> ορμόνης-υποδοχέα προκαλεί το σχηματισμό μιας χημικής ουσίας στο κυτταρόπλασμα, που δρα ως δεύτερο χημικό μήνυμα στο εσωτερικό του κυττάρου.</a:t>
            </a:r>
            <a:endParaRPr lang="en-GB" dirty="0"/>
          </a:p>
          <a:p>
            <a:r>
              <a:rPr lang="el-GR" dirty="0" smtClean="0"/>
              <a:t>Έτσι </a:t>
            </a:r>
            <a:r>
              <a:rPr lang="el-GR" dirty="0"/>
              <a:t>ενεργοποιείται ένα </a:t>
            </a:r>
            <a:r>
              <a:rPr lang="el-GR" dirty="0" err="1"/>
              <a:t>ενζυμικό</a:t>
            </a:r>
            <a:r>
              <a:rPr lang="el-GR" dirty="0"/>
              <a:t> σύστημα εντός του κυττάρου και καθορίζεται μια συγκεκριμένη μεταβολική οδός. Για παράδειγμα, το </a:t>
            </a:r>
            <a:r>
              <a:rPr lang="el-GR" dirty="0" err="1"/>
              <a:t>σύμπλοκο</a:t>
            </a:r>
            <a:r>
              <a:rPr lang="el-GR" dirty="0"/>
              <a:t> αδρεναλίνης-υποδοχέα (1) προκαλεί δραστηριοποίηση του ενζύμου </a:t>
            </a:r>
            <a:r>
              <a:rPr lang="el-GR" dirty="0" err="1"/>
              <a:t>αδενυλική</a:t>
            </a:r>
            <a:r>
              <a:rPr lang="el-GR" dirty="0"/>
              <a:t> </a:t>
            </a:r>
            <a:r>
              <a:rPr lang="el-GR" dirty="0" err="1" smtClean="0"/>
              <a:t>κυκλάση</a:t>
            </a:r>
            <a:r>
              <a:rPr lang="el-GR" dirty="0"/>
              <a:t>, που στη συνέχεια (2) καταλύει τη μετατροπή της </a:t>
            </a:r>
            <a:r>
              <a:rPr lang="el-GR" dirty="0" err="1"/>
              <a:t>τριφωσφορικής</a:t>
            </a:r>
            <a:r>
              <a:rPr lang="el-GR" dirty="0"/>
              <a:t> </a:t>
            </a:r>
            <a:r>
              <a:rPr lang="el-GR" dirty="0" err="1"/>
              <a:t>αδενοσίνης</a:t>
            </a:r>
            <a:r>
              <a:rPr lang="el-GR" dirty="0"/>
              <a:t> (</a:t>
            </a:r>
            <a:r>
              <a:rPr lang="en-US" dirty="0"/>
              <a:t>ATP</a:t>
            </a:r>
            <a:r>
              <a:rPr lang="el-GR" dirty="0"/>
              <a:t>) σε κυκλική </a:t>
            </a:r>
            <a:r>
              <a:rPr lang="el-GR" dirty="0" err="1"/>
              <a:t>μονοφωσφορική</a:t>
            </a:r>
            <a:r>
              <a:rPr lang="el-GR" dirty="0"/>
              <a:t> </a:t>
            </a:r>
            <a:r>
              <a:rPr lang="el-GR" dirty="0" err="1"/>
              <a:t>αδενοσίνη</a:t>
            </a:r>
            <a:r>
              <a:rPr lang="el-GR" dirty="0"/>
              <a:t> (</a:t>
            </a:r>
            <a:r>
              <a:rPr lang="en-US" dirty="0" err="1"/>
              <a:t>cAMP</a:t>
            </a:r>
            <a:r>
              <a:rPr lang="el-GR" dirty="0"/>
              <a:t>). </a:t>
            </a:r>
            <a:r>
              <a:rPr lang="en-US" dirty="0"/>
              <a:t>H</a:t>
            </a:r>
            <a:r>
              <a:rPr lang="el-GR" dirty="0"/>
              <a:t> τελευταία, ως το   δεύτερο χημικό μήνυμα πια (3), ενεργοποιεί τα ειδικά ένζυμα, που είναι αναγκαία για τη μετατροπή του γλυκογόνου σε γλυκόζη.</a:t>
            </a:r>
            <a:endParaRPr lang="en-GB" dirty="0"/>
          </a:p>
          <a:p>
            <a:endParaRPr lang="en-GB" dirty="0"/>
          </a:p>
        </p:txBody>
      </p:sp>
    </p:spTree>
    <p:extLst>
      <p:ext uri="{BB962C8B-B14F-4D97-AF65-F5344CB8AC3E}">
        <p14:creationId xmlns:p14="http://schemas.microsoft.com/office/powerpoint/2010/main" val="149273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eptidikes_protei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2652" y="66655"/>
            <a:ext cx="6774409" cy="679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306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Αρνητική ανάδραση: </a:t>
            </a:r>
            <a:r>
              <a:rPr lang="el-GR" dirty="0"/>
              <a:t>Ο ρυθμιστικός μηχανισμός της εκκριτικής λειτουργίας των </a:t>
            </a:r>
            <a:r>
              <a:rPr lang="el-GR" dirty="0" smtClean="0"/>
              <a:t>αδένων</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l-GR" dirty="0"/>
              <a:t>Οι περισσότεροι ενδοκρινείς  αδένες εκκρίνουν διαρκώς μικρές ποσότητες ορμονών εντός των υγρών του </a:t>
            </a:r>
            <a:r>
              <a:rPr lang="el-GR" dirty="0" smtClean="0"/>
              <a:t>σώματος</a:t>
            </a:r>
            <a:r>
              <a:rPr lang="en-GB" dirty="0" smtClean="0"/>
              <a:t>. </a:t>
            </a:r>
            <a:r>
              <a:rPr lang="el-GR" dirty="0" smtClean="0"/>
              <a:t>Τα </a:t>
            </a:r>
            <a:r>
              <a:rPr lang="el-GR" dirty="0"/>
              <a:t>κύτταρα-στόχοι τις αναγνωρίζουν και τις δεσμεύουν συνέχεια.  Αρκετές ποσότητες ορμονών  δεσμεύονται από το συκώτι, το οποίο τις αδρανοποιεί και από τους νεφρούς οι οποίοι τις απεκκρίνουν.  </a:t>
            </a:r>
            <a:endParaRPr lang="en-GB" dirty="0"/>
          </a:p>
          <a:p>
            <a:r>
              <a:rPr lang="el-GR" dirty="0"/>
              <a:t>Πώς ένας ενδοκρινής αδένας “γνωρίζει”  την ποσότητα της ορμόνης, που πρέπει να εκκρίνει κάθε δεδομένη στιγμή;</a:t>
            </a:r>
            <a:endParaRPr lang="en-GB" dirty="0"/>
          </a:p>
          <a:p>
            <a:r>
              <a:rPr lang="en-US" dirty="0" smtClean="0"/>
              <a:t>H</a:t>
            </a:r>
            <a:r>
              <a:rPr lang="el-GR" dirty="0" smtClean="0"/>
              <a:t> </a:t>
            </a:r>
            <a:r>
              <a:rPr lang="el-GR" dirty="0"/>
              <a:t>απάντηση είναι απλή και βασίζεται στον </a:t>
            </a:r>
            <a:r>
              <a:rPr lang="el-GR" b="1" dirty="0" err="1"/>
              <a:t>ομοιοστατικό</a:t>
            </a:r>
            <a:r>
              <a:rPr lang="el-GR" b="1" dirty="0"/>
              <a:t> μηχανισμό της αρνητικής</a:t>
            </a:r>
            <a:r>
              <a:rPr lang="el-GR" dirty="0"/>
              <a:t> </a:t>
            </a:r>
            <a:r>
              <a:rPr lang="el-GR" b="1" dirty="0"/>
              <a:t>ανάδρασης</a:t>
            </a:r>
            <a:r>
              <a:rPr lang="el-GR" dirty="0"/>
              <a:t>. </a:t>
            </a:r>
            <a:endParaRPr lang="en-GB" dirty="0"/>
          </a:p>
          <a:p>
            <a:r>
              <a:rPr lang="el-GR" dirty="0" smtClean="0"/>
              <a:t>Ο </a:t>
            </a:r>
            <a:r>
              <a:rPr lang="el-GR" dirty="0"/>
              <a:t>αδένας ανατροφοδοτείται συνεχώς με πληροφορίες σχετικές ή με τα επίπεδα της ορμόνης που εκκρίνει ή με πληροφορίες σχετικές με το αποτέλεσμα, που προκάλεσε η ορμόνη και αντιδρά με τέτοιο τρόπο, ώστε οι φυσιολογικές καταστάσεις (ομοιόσταση) να διατηρούνται σταθερές στον οργανισμό. Ο αδένας επομένως,  αντιδρά είτε με αύξηση είτε με αναστολή της εκκριτικής του λειτουργίας.  </a:t>
            </a:r>
            <a:endParaRPr lang="en-GB" dirty="0"/>
          </a:p>
          <a:p>
            <a:endParaRPr lang="en-GB" dirty="0"/>
          </a:p>
        </p:txBody>
      </p:sp>
    </p:spTree>
    <p:extLst>
      <p:ext uri="{BB962C8B-B14F-4D97-AF65-F5344CB8AC3E}">
        <p14:creationId xmlns:p14="http://schemas.microsoft.com/office/powerpoint/2010/main" val="3520973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0339"/>
          </a:xfrm>
        </p:spPr>
        <p:txBody>
          <a:bodyPr/>
          <a:lstStyle/>
          <a:p>
            <a:r>
              <a:rPr lang="el-GR" b="1" dirty="0" smtClean="0"/>
              <a:t>Ένα παράδειγμα</a:t>
            </a:r>
            <a:endParaRPr lang="en-GB" b="1" dirty="0"/>
          </a:p>
        </p:txBody>
      </p:sp>
      <p:sp>
        <p:nvSpPr>
          <p:cNvPr id="3" name="Content Placeholder 2"/>
          <p:cNvSpPr>
            <a:spLocks noGrp="1"/>
          </p:cNvSpPr>
          <p:nvPr>
            <p:ph idx="1"/>
          </p:nvPr>
        </p:nvSpPr>
        <p:spPr>
          <a:xfrm>
            <a:off x="838200" y="1338943"/>
            <a:ext cx="10515600" cy="4838020"/>
          </a:xfrm>
        </p:spPr>
        <p:txBody>
          <a:bodyPr>
            <a:normAutofit fontScale="85000" lnSpcReduction="20000"/>
          </a:bodyPr>
          <a:lstStyle/>
          <a:p>
            <a:r>
              <a:rPr lang="el-GR" dirty="0" smtClean="0"/>
              <a:t>Οι </a:t>
            </a:r>
            <a:r>
              <a:rPr lang="el-GR" dirty="0"/>
              <a:t>παραθυρεοειδείς αδένες εκκρίνουν την ορμόνη </a:t>
            </a:r>
            <a:r>
              <a:rPr lang="el-GR" dirty="0" err="1"/>
              <a:t>παραθορμόνη</a:t>
            </a:r>
            <a:r>
              <a:rPr lang="el-GR" dirty="0"/>
              <a:t>, η οποία ρυθμίζει τα επίπεδα του ασβεστίου στο αίμα. Ακόμη και μια μικρή ελάττωση της συγκέντρωσης του ασβεστίου στο αίμα, γίνεται αντιληπτή από τους παραθυρεοειδείς αδένες, οι οποίοι αντιδρούν και αυξάνουν το ρυθμό έκκρισης της </a:t>
            </a:r>
            <a:r>
              <a:rPr lang="el-GR" dirty="0" err="1"/>
              <a:t>παραθορμόνης</a:t>
            </a:r>
            <a:r>
              <a:rPr lang="el-GR" dirty="0"/>
              <a:t>. Η ορμόνη αυτή αυξάνει την απορρόφηση ασβεστίου από το λεπτό έντερο, την </a:t>
            </a:r>
            <a:r>
              <a:rPr lang="el-GR" dirty="0" err="1"/>
              <a:t>επαναρρόφησή</a:t>
            </a:r>
            <a:r>
              <a:rPr lang="el-GR" dirty="0"/>
              <a:t> του, από το </a:t>
            </a:r>
            <a:r>
              <a:rPr lang="el-GR" dirty="0" err="1"/>
              <a:t>πρόουρο</a:t>
            </a:r>
            <a:r>
              <a:rPr lang="el-GR" dirty="0"/>
              <a:t> στους νεφρούς και προκαλεί απομάκρυνση ασβεστίου από τα οστά, με αποτέλεσμα η συγκέντρωση του ασβεστίου στο αίμα να αυξάνεται συνεχώς και να φθάνει τα φυσιολογικά επίπεδα.</a:t>
            </a:r>
            <a:endParaRPr lang="en-GB" dirty="0"/>
          </a:p>
          <a:p>
            <a:r>
              <a:rPr lang="el-GR" dirty="0"/>
              <a:t> Όταν αντιθέτως, η συγκέντρωση του ασβεστίου στο αίμα ξεπεράσει τα φυσιολογικά επίπεδα, οι παραθυρεοειδείς αδένες αντιδρούν ελαττώνοντας την ποσότητα της </a:t>
            </a:r>
            <a:r>
              <a:rPr lang="el-GR" dirty="0" err="1"/>
              <a:t>παραθορμόνης</a:t>
            </a:r>
            <a:r>
              <a:rPr lang="el-GR" dirty="0"/>
              <a:t>, που εκκρίνουν.</a:t>
            </a:r>
            <a:endParaRPr lang="en-GB" dirty="0"/>
          </a:p>
          <a:p>
            <a:r>
              <a:rPr lang="el-GR" dirty="0"/>
              <a:t>Και οι δύο αντιδράσεις του αδένα θεωρούνται μηχανισμοί αρνητικής ανάδρασης, γιατί το αποτέλεσμα και στις δύο περιπτώσεις είναι αντίθετο προς το αρχικό ερέθισμα.</a:t>
            </a:r>
            <a:endParaRPr lang="en-GB" dirty="0"/>
          </a:p>
          <a:p>
            <a:r>
              <a:rPr lang="el-GR" dirty="0"/>
              <a:t>Η αρνητική ανάδραση αποτελεί τη βάση της ρυθμιστικής λειτουργίας των αδένων.</a:t>
            </a:r>
            <a:endParaRPr lang="en-GB" dirty="0"/>
          </a:p>
        </p:txBody>
      </p:sp>
    </p:spTree>
    <p:extLst>
      <p:ext uri="{BB962C8B-B14F-4D97-AF65-F5344CB8AC3E}">
        <p14:creationId xmlns:p14="http://schemas.microsoft.com/office/powerpoint/2010/main" val="3261838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4157"/>
            <a:ext cx="10515600" cy="1086531"/>
          </a:xfrm>
        </p:spPr>
        <p:txBody>
          <a:bodyPr>
            <a:normAutofit/>
          </a:bodyPr>
          <a:lstStyle/>
          <a:p>
            <a:r>
              <a:rPr lang="el-GR" sz="3600" b="1" dirty="0" smtClean="0"/>
              <a:t>Πώς ένας αδένας ανατροφοδοτείται με πληροφορίες σχετικές με τα αποτελέσματα της δράσης του;</a:t>
            </a:r>
            <a:endParaRPr lang="en-GB" sz="3600" b="1" dirty="0"/>
          </a:p>
        </p:txBody>
      </p:sp>
      <p:sp>
        <p:nvSpPr>
          <p:cNvPr id="3" name="Content Placeholder 2"/>
          <p:cNvSpPr>
            <a:spLocks noGrp="1"/>
          </p:cNvSpPr>
          <p:nvPr>
            <p:ph idx="1"/>
          </p:nvPr>
        </p:nvSpPr>
        <p:spPr/>
        <p:txBody>
          <a:bodyPr>
            <a:normAutofit lnSpcReduction="10000"/>
          </a:bodyPr>
          <a:lstStyle/>
          <a:p>
            <a:r>
              <a:rPr lang="el-GR" dirty="0" smtClean="0"/>
              <a:t>Στο </a:t>
            </a:r>
            <a:r>
              <a:rPr lang="el-GR" dirty="0"/>
              <a:t>σώμα κάθε οργανισμού υπάρχουν υποδοχείς, σε ορισμένα σημεία ελέγχου, που αντιλαμβάνονται τις αλλαγές που γίνονται στο εσωτερικό του. Οι υποδοχείς αυτοί, που δυνατό να είναι </a:t>
            </a:r>
            <a:r>
              <a:rPr lang="el-GR" dirty="0" err="1"/>
              <a:t>χημειοϋποδοχείς</a:t>
            </a:r>
            <a:r>
              <a:rPr lang="el-GR" dirty="0"/>
              <a:t>, </a:t>
            </a:r>
            <a:r>
              <a:rPr lang="el-GR" dirty="0" err="1"/>
              <a:t>τασεοϋποδοχείς</a:t>
            </a:r>
            <a:r>
              <a:rPr lang="el-GR" dirty="0"/>
              <a:t>, </a:t>
            </a:r>
            <a:r>
              <a:rPr lang="el-GR" dirty="0" err="1"/>
              <a:t>ωσμωϋποδοχείς</a:t>
            </a:r>
            <a:r>
              <a:rPr lang="el-GR" dirty="0"/>
              <a:t>, κ.α. δημιουργούν νευρικές ώσεις στα νευρικά κύτταρα, που καταλήγουν στο κεντρικό νευρικό σύστημα. </a:t>
            </a:r>
            <a:r>
              <a:rPr lang="el-GR" dirty="0" smtClean="0"/>
              <a:t>Μέσω </a:t>
            </a:r>
            <a:r>
              <a:rPr lang="el-GR" dirty="0"/>
              <a:t>του αυτόνομου νευρικού συστήματος, ο κάθε αδένας λαμβάνει τις σχετικές με την εκκριτική του δράση πληροφορίες. Αυτό αποτελεί ένα ακόμη παράδειγμα της στενής  λειτουργικής σχέσης, που υπάρχει μεταξύ του εκκριτικού και του νευρικού συστήματος.  </a:t>
            </a:r>
            <a:endParaRPr lang="en-GB" dirty="0"/>
          </a:p>
          <a:p>
            <a:r>
              <a:rPr lang="el-GR" dirty="0"/>
              <a:t>Σε πολλές περιπτώσεις ο ρυθμιστικός μηχανισμός της αρνητικής ανάδρασης περιλαμβάνει αλληλεπιδράσεις δύο ορμονών.</a:t>
            </a:r>
            <a:endParaRPr lang="en-GB" dirty="0"/>
          </a:p>
          <a:p>
            <a:pPr marL="0" indent="0">
              <a:buNone/>
            </a:pPr>
            <a:endParaRPr lang="en-GB" dirty="0"/>
          </a:p>
        </p:txBody>
      </p:sp>
    </p:spTree>
    <p:extLst>
      <p:ext uri="{BB962C8B-B14F-4D97-AF65-F5344CB8AC3E}">
        <p14:creationId xmlns:p14="http://schemas.microsoft.com/office/powerpoint/2010/main" val="4047888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5654"/>
          </a:xfrm>
        </p:spPr>
        <p:txBody>
          <a:bodyPr/>
          <a:lstStyle/>
          <a:p>
            <a:r>
              <a:rPr lang="el-GR" b="1" dirty="0"/>
              <a:t>Η υπόφυση και ο υποθάλαμος</a:t>
            </a:r>
            <a:endParaRPr lang="en-GB" b="1" dirty="0"/>
          </a:p>
        </p:txBody>
      </p:sp>
      <p:sp>
        <p:nvSpPr>
          <p:cNvPr id="3" name="Content Placeholder 2"/>
          <p:cNvSpPr>
            <a:spLocks noGrp="1"/>
          </p:cNvSpPr>
          <p:nvPr>
            <p:ph idx="1"/>
          </p:nvPr>
        </p:nvSpPr>
        <p:spPr>
          <a:xfrm>
            <a:off x="7127421" y="1445079"/>
            <a:ext cx="4226378" cy="4425042"/>
          </a:xfrm>
        </p:spPr>
        <p:txBody>
          <a:bodyPr>
            <a:normAutofit fontScale="70000" lnSpcReduction="20000"/>
          </a:bodyPr>
          <a:lstStyle/>
          <a:p>
            <a:pPr marL="0" indent="0">
              <a:buNone/>
            </a:pPr>
            <a:r>
              <a:rPr lang="el-GR" dirty="0"/>
              <a:t>Η υπόφυση είναι ένας, μικρού μεγέθους, ενδοκρινής αδένας, που βρίσκεται στη βάση του υποθάλαμου και αποτελείται από δύο ξεχωριστά μέρη, με διαφορετική εμβρυϊκή προέλευση το καθένα. </a:t>
            </a:r>
            <a:endParaRPr lang="el-GR" dirty="0" smtClean="0"/>
          </a:p>
          <a:p>
            <a:pPr marL="0" indent="0">
              <a:buNone/>
            </a:pPr>
            <a:r>
              <a:rPr lang="el-GR" dirty="0" smtClean="0"/>
              <a:t>Το </a:t>
            </a:r>
            <a:r>
              <a:rPr lang="el-GR" dirty="0"/>
              <a:t>πρόσθιο </a:t>
            </a:r>
            <a:r>
              <a:rPr lang="el-GR" dirty="0" smtClean="0"/>
              <a:t>μέρος (πρόσθιος </a:t>
            </a:r>
            <a:r>
              <a:rPr lang="el-GR" dirty="0"/>
              <a:t>λοβός ή </a:t>
            </a:r>
            <a:r>
              <a:rPr lang="el-GR" dirty="0" err="1" smtClean="0"/>
              <a:t>αδενοϋπόφυση</a:t>
            </a:r>
            <a:r>
              <a:rPr lang="el-GR" dirty="0" smtClean="0"/>
              <a:t>) </a:t>
            </a:r>
            <a:r>
              <a:rPr lang="el-GR" dirty="0"/>
              <a:t>και προήλθε από την ανάπτυξη ενός εμβρυϊκού επιθηλιακού ιστού. Πολλά από τα επιθηλιακά κύτταρα του ιστού αυτού διαφοροποιήθηκαν σε εκκριτικά κύτταρα. </a:t>
            </a:r>
            <a:endParaRPr lang="el-GR" dirty="0" smtClean="0"/>
          </a:p>
          <a:p>
            <a:pPr marL="0" indent="0">
              <a:buNone/>
            </a:pPr>
            <a:r>
              <a:rPr lang="el-GR" dirty="0" smtClean="0"/>
              <a:t>Το </a:t>
            </a:r>
            <a:r>
              <a:rPr lang="el-GR" dirty="0"/>
              <a:t>οπίσθιο μέρος </a:t>
            </a:r>
            <a:r>
              <a:rPr lang="el-GR" dirty="0" smtClean="0"/>
              <a:t>(οπίσθιος </a:t>
            </a:r>
            <a:r>
              <a:rPr lang="el-GR" dirty="0"/>
              <a:t>λοβός ή </a:t>
            </a:r>
            <a:r>
              <a:rPr lang="el-GR" dirty="0" err="1" smtClean="0"/>
              <a:t>νευροϋπόφυση</a:t>
            </a:r>
            <a:r>
              <a:rPr lang="el-GR" dirty="0" smtClean="0"/>
              <a:t>) που </a:t>
            </a:r>
            <a:r>
              <a:rPr lang="el-GR" dirty="0"/>
              <a:t>αποτελεί προέκταση του υποθάλαμου, με πάρα πολλούς </a:t>
            </a:r>
            <a:r>
              <a:rPr lang="el-GR" dirty="0" err="1"/>
              <a:t>νευράξονες</a:t>
            </a:r>
            <a:r>
              <a:rPr lang="el-GR" dirty="0"/>
              <a:t> </a:t>
            </a:r>
            <a:r>
              <a:rPr lang="el-GR" dirty="0" err="1"/>
              <a:t>νευροεκκριτικών</a:t>
            </a:r>
            <a:r>
              <a:rPr lang="el-GR" dirty="0"/>
              <a:t> κυττάρων να καταλήγουν εδώ. </a:t>
            </a: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676" y="1341663"/>
            <a:ext cx="6409508" cy="475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2014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49086"/>
            <a:ext cx="10515600" cy="5327877"/>
          </a:xfrm>
        </p:spPr>
        <p:txBody>
          <a:bodyPr>
            <a:normAutofit fontScale="70000" lnSpcReduction="20000"/>
          </a:bodyPr>
          <a:lstStyle/>
          <a:p>
            <a:r>
              <a:rPr lang="el-GR" dirty="0"/>
              <a:t>Η </a:t>
            </a:r>
            <a:r>
              <a:rPr lang="el-GR" dirty="0" err="1"/>
              <a:t>αδενοϋπόφυση</a:t>
            </a:r>
            <a:r>
              <a:rPr lang="el-GR" dirty="0"/>
              <a:t>, λόγω  των εκκριτικών κυττάρων  που διαθέτει, παράγει και διοχετεύει στην κυκλοφορία του αίματος αρκετές ορμόνες, που ρυθμίζουν την εκκριτική λειτουργία ενός σημαντικού αριθμού αδένων-στόχων του οργανισμού. Αντίθετα η </a:t>
            </a:r>
            <a:r>
              <a:rPr lang="el-GR" dirty="0" err="1"/>
              <a:t>νευροϋπόφυση</a:t>
            </a:r>
            <a:r>
              <a:rPr lang="el-GR" dirty="0"/>
              <a:t> δεν παράγει ορμόνες, αλλά μέσω αυτής, διοχετεύονται στην κυκλοφορία του αίματος, ορμόνες, που </a:t>
            </a:r>
            <a:r>
              <a:rPr lang="el-GR" dirty="0" smtClean="0"/>
              <a:t>παράγονται </a:t>
            </a:r>
            <a:r>
              <a:rPr lang="el-GR" dirty="0"/>
              <a:t>από </a:t>
            </a:r>
            <a:r>
              <a:rPr lang="el-GR" dirty="0" err="1"/>
              <a:t>νευροεκκριτικά</a:t>
            </a:r>
            <a:r>
              <a:rPr lang="el-GR" dirty="0"/>
              <a:t> κύτταρα του υποθαλάμου. </a:t>
            </a:r>
            <a:endParaRPr lang="el-GR" dirty="0" smtClean="0"/>
          </a:p>
          <a:p>
            <a:r>
              <a:rPr lang="el-GR" dirty="0" smtClean="0"/>
              <a:t>Ο</a:t>
            </a:r>
            <a:r>
              <a:rPr lang="el-GR" b="1" dirty="0" smtClean="0"/>
              <a:t> </a:t>
            </a:r>
            <a:r>
              <a:rPr lang="el-GR" b="1" dirty="0"/>
              <a:t>υποθάλαμος</a:t>
            </a:r>
            <a:r>
              <a:rPr lang="el-GR" dirty="0"/>
              <a:t> αποτελεί τμήμα του εγκεφάλου και συγχρόνως είναι ένα πάρα πολύ σημαντικό όργανο με ενδοκρινή λειτουργία. </a:t>
            </a:r>
            <a:r>
              <a:rPr lang="el-GR" smtClean="0"/>
              <a:t>Ρυθμίζει </a:t>
            </a:r>
            <a:r>
              <a:rPr lang="el-GR" dirty="0"/>
              <a:t>έμμεσα την εκκριτική λειτουργία των αδένων, βάσει  πληροφοριών (ερεθισμάτων), που δέχεται από πολλούς αισθητικούς υποδοχείς του σώματος και από άλλα μέρη του εγκεφάλου. Η ρυθμιστική αυτή λειτουργία του υποθαλάμου εξασκείται μέσω ορισμένων χημικών ουσιών (ορμονών), των </a:t>
            </a:r>
            <a:r>
              <a:rPr lang="el-GR" b="1" dirty="0" err="1"/>
              <a:t>εκλυτικών</a:t>
            </a:r>
            <a:r>
              <a:rPr lang="el-GR" dirty="0"/>
              <a:t> </a:t>
            </a:r>
            <a:r>
              <a:rPr lang="el-GR" b="1" dirty="0"/>
              <a:t>παραγόντων</a:t>
            </a:r>
            <a:r>
              <a:rPr lang="el-GR" dirty="0"/>
              <a:t>, που παράγονται από </a:t>
            </a:r>
            <a:r>
              <a:rPr lang="el-GR" b="1" dirty="0" err="1"/>
              <a:t>νευροεκκριτικά</a:t>
            </a:r>
            <a:r>
              <a:rPr lang="el-GR" dirty="0"/>
              <a:t> </a:t>
            </a:r>
            <a:r>
              <a:rPr lang="el-GR" b="1" dirty="0"/>
              <a:t>κύτταρά</a:t>
            </a:r>
            <a:r>
              <a:rPr lang="el-GR" dirty="0"/>
              <a:t> του και εκκρίνονται στην πυλαία κυκλοφορία του αίματος. Η πυλαία κυκλοφορία του αίματος, στην περίπτωση αυτή αποτελείται από ένα σύμπλεγμα τριχοειδών αιμοφόρων αγγείων του υποθάλαμου, που συνδέεται με άλλο παρόμοιο σύμπλεγμα της </a:t>
            </a:r>
            <a:r>
              <a:rPr lang="el-GR" dirty="0" err="1"/>
              <a:t>αδενοϋπόφυσης</a:t>
            </a:r>
            <a:r>
              <a:rPr lang="el-GR" dirty="0"/>
              <a:t>. Οι </a:t>
            </a:r>
            <a:r>
              <a:rPr lang="el-GR" dirty="0" err="1"/>
              <a:t>εκλυτικοί</a:t>
            </a:r>
            <a:r>
              <a:rPr lang="el-GR" dirty="0"/>
              <a:t> παράγοντες, που ουσιαστικά είναι και αυτοί ορμόνες, καταλήγουν, μέσω της πυλαίας κυκλοφορίας του αίματος, στο όργανο-στόχο, την </a:t>
            </a:r>
            <a:r>
              <a:rPr lang="el-GR" dirty="0" err="1"/>
              <a:t>αδενοϋπόφυση</a:t>
            </a:r>
            <a:r>
              <a:rPr lang="el-GR" dirty="0"/>
              <a:t>. Διακρίνονται μάλιστα σ’ εκείνους, που διεγείρουν την εκκριτική λειτουργία της </a:t>
            </a:r>
            <a:r>
              <a:rPr lang="el-GR" dirty="0" err="1"/>
              <a:t>αδενοϋπόφυσης</a:t>
            </a:r>
            <a:r>
              <a:rPr lang="el-GR" dirty="0"/>
              <a:t> και σ’ εκείνους, που αναστέλλουν τη δραστηριότητά της. Η </a:t>
            </a:r>
            <a:r>
              <a:rPr lang="el-GR" dirty="0" err="1"/>
              <a:t>αδενοϋπόφυση</a:t>
            </a:r>
            <a:r>
              <a:rPr lang="el-GR" dirty="0"/>
              <a:t> υπακούοντας στις οδηγίες του υποθαλάμου εκκρίνει ορμόνες, που ρυθμίζουν την εκκριτική λειτουργία των περισσοτέρων αδένων του σώματος και γι’ αυτό, η </a:t>
            </a:r>
            <a:r>
              <a:rPr lang="el-GR" dirty="0" err="1"/>
              <a:t>αδενοϋπόφυση</a:t>
            </a:r>
            <a:r>
              <a:rPr lang="el-GR" dirty="0"/>
              <a:t>  χαρακτηρίζεται ως  ενορχηστρωτής της ορμονικής έκκρισης και ως το γενικό επιτελείο των περισσότερων ενδοκρινών αδένων.</a:t>
            </a:r>
            <a:endParaRPr lang="en-GB" dirty="0"/>
          </a:p>
          <a:p>
            <a:r>
              <a:rPr lang="el-GR" dirty="0" smtClean="0"/>
              <a:t>Ο </a:t>
            </a:r>
            <a:r>
              <a:rPr lang="el-GR" dirty="0"/>
              <a:t>υποθάλαμος αποτελεί  χαρακτηριστικό παράδειγμα οργάνου, που καταδεικνύει τη στενή δομική, χημική και λειτουργική σχέση μεταξύ του  ενδοκρινικού και του νευρικού συστήματος</a:t>
            </a:r>
            <a:endParaRPr lang="en-GB" dirty="0"/>
          </a:p>
        </p:txBody>
      </p:sp>
    </p:spTree>
    <p:extLst>
      <p:ext uri="{BB962C8B-B14F-4D97-AF65-F5344CB8AC3E}">
        <p14:creationId xmlns:p14="http://schemas.microsoft.com/office/powerpoint/2010/main" val="1331175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9325"/>
          </a:xfrm>
        </p:spPr>
        <p:txBody>
          <a:bodyPr/>
          <a:lstStyle/>
          <a:p>
            <a:pPr lvl="0"/>
            <a:r>
              <a:rPr lang="el-GR" b="1" dirty="0" smtClean="0"/>
              <a:t>Οι ορμόνες της </a:t>
            </a:r>
            <a:r>
              <a:rPr lang="el-GR" b="1" dirty="0" err="1" smtClean="0"/>
              <a:t>αδενοϋπόφυσης</a:t>
            </a:r>
            <a:endParaRPr lang="en-GB" b="1" dirty="0"/>
          </a:p>
        </p:txBody>
      </p:sp>
      <p:pic>
        <p:nvPicPr>
          <p:cNvPr id="1026" name="Picture 2" descr="Εικ"/>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0491" y="1285422"/>
            <a:ext cx="7021287" cy="518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8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5654"/>
          </a:xfrm>
        </p:spPr>
        <p:txBody>
          <a:bodyPr/>
          <a:lstStyle/>
          <a:p>
            <a:r>
              <a:rPr lang="el-GR" dirty="0" smtClean="0"/>
              <a:t>Αυξητική </a:t>
            </a:r>
            <a:r>
              <a:rPr lang="en-GB" dirty="0" smtClean="0"/>
              <a:t>(GH)</a:t>
            </a:r>
            <a:r>
              <a:rPr lang="el-GR" dirty="0" smtClean="0"/>
              <a:t>ή </a:t>
            </a:r>
            <a:r>
              <a:rPr lang="el-GR" dirty="0" err="1" smtClean="0"/>
              <a:t>σωματοτρόπος</a:t>
            </a:r>
            <a:r>
              <a:rPr lang="el-GR" dirty="0" smtClean="0"/>
              <a:t> </a:t>
            </a:r>
            <a:r>
              <a:rPr lang="en-GB" dirty="0" smtClean="0"/>
              <a:t>(STH)</a:t>
            </a:r>
            <a:r>
              <a:rPr lang="el-GR" dirty="0" smtClean="0"/>
              <a:t>ορμόνη</a:t>
            </a:r>
            <a:endParaRPr lang="en-GB" dirty="0"/>
          </a:p>
        </p:txBody>
      </p:sp>
      <p:sp>
        <p:nvSpPr>
          <p:cNvPr id="3" name="Content Placeholder 2"/>
          <p:cNvSpPr>
            <a:spLocks noGrp="1"/>
          </p:cNvSpPr>
          <p:nvPr>
            <p:ph idx="1"/>
          </p:nvPr>
        </p:nvSpPr>
        <p:spPr>
          <a:xfrm>
            <a:off x="838200" y="1347107"/>
            <a:ext cx="10515600" cy="4829856"/>
          </a:xfrm>
        </p:spPr>
        <p:txBody>
          <a:bodyPr>
            <a:normAutofit fontScale="92500" lnSpcReduction="20000"/>
          </a:bodyPr>
          <a:lstStyle/>
          <a:p>
            <a:r>
              <a:rPr lang="el-GR" dirty="0"/>
              <a:t>Η ορμόνη αυτή επιδρώντας πάνω σε ένα ευρύ φάσμα ιστών του σώματος, προάγει άμεσα και έμμεσα την ανάπτυξη του σώματος. Συγκεκριμένα, η αυξητική ορμόνη διεγείρει την ανάπτυξη των μυών, των οστών και άλλων ιστών , επιταχύνοντας τις μεταβολικές διεργασίες εντός των κυττάρων στόχων.</a:t>
            </a:r>
            <a:endParaRPr lang="en-GB" dirty="0"/>
          </a:p>
          <a:p>
            <a:r>
              <a:rPr lang="el-GR" dirty="0"/>
              <a:t>Η άμεση δράση της αυξητικής ορμόνης έχει ως αποτέλεσμα, την εντονότερη </a:t>
            </a:r>
            <a:r>
              <a:rPr lang="el-GR" dirty="0" err="1" smtClean="0"/>
              <a:t>πρωτεϊνοσύνθεση</a:t>
            </a:r>
            <a:r>
              <a:rPr lang="el-GR" dirty="0" smtClean="0"/>
              <a:t>, </a:t>
            </a:r>
            <a:r>
              <a:rPr lang="el-GR" dirty="0"/>
              <a:t>αφού, τα κύτταρα-στόχοι της, διεγειρόμενα από την ορμόνη, αυξάνουν το ρυθμό πρόσληψης αμινοξέων από το </a:t>
            </a:r>
            <a:r>
              <a:rPr lang="el-GR" dirty="0" err="1"/>
              <a:t>εξωκυτταρικό</a:t>
            </a:r>
            <a:r>
              <a:rPr lang="el-GR" dirty="0"/>
              <a:t> τους περιβάλλον. Οι παραγόμενες πρωτεΐνες είναι απαραίτητες για την ανάπτυξη του σώματος</a:t>
            </a:r>
            <a:r>
              <a:rPr lang="el-GR" dirty="0" smtClean="0"/>
              <a:t>.</a:t>
            </a:r>
            <a:endParaRPr lang="en-GB" dirty="0" smtClean="0"/>
          </a:p>
          <a:p>
            <a:r>
              <a:rPr lang="el-GR" dirty="0"/>
              <a:t>Η έμμεση δράση της, έχει ως αποτέλεσμα την επιμήκυνση των οστών του σώματος, λόγω διέγερσης του κυτταρικού πολλαπλασιασμού στο </a:t>
            </a:r>
            <a:r>
              <a:rPr lang="el-GR" dirty="0" err="1"/>
              <a:t>συζευτικό</a:t>
            </a:r>
            <a:r>
              <a:rPr lang="el-GR" dirty="0"/>
              <a:t> χόνδρο των οστών. Η διέγερση όμως του συζευκτικού χόνδρου, δεν προκαλείται μόνο απ’ ευθείας από την ορμόνη, αλλά και από αυξητικούς παράγοντες που παράγονται στο συκώτι, όταν το όργανο αυτό βρίσκεται υπό  την επίδραση της αυξητικής ορμόνης.</a:t>
            </a:r>
            <a:endParaRPr lang="en-GB" dirty="0"/>
          </a:p>
          <a:p>
            <a:endParaRPr lang="en-GB" dirty="0"/>
          </a:p>
        </p:txBody>
      </p:sp>
    </p:spTree>
    <p:extLst>
      <p:ext uri="{BB962C8B-B14F-4D97-AF65-F5344CB8AC3E}">
        <p14:creationId xmlns:p14="http://schemas.microsoft.com/office/powerpoint/2010/main" val="3752331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7443"/>
            <a:ext cx="10515600" cy="5409520"/>
          </a:xfrm>
        </p:spPr>
        <p:txBody>
          <a:bodyPr/>
          <a:lstStyle/>
          <a:p>
            <a:r>
              <a:rPr lang="el-GR" dirty="0"/>
              <a:t>Η υπερέκκριση της αυξητικής ορμόνης, κατά το στάδιο της ανάπτυξης, προκαλεί υπέρμετρη αύξηση του ύψους του σώματος, φαινόμενο, που χαρακτηρίζεται ως </a:t>
            </a:r>
            <a:r>
              <a:rPr lang="el-GR" b="1" dirty="0"/>
              <a:t>γιγαντισμός</a:t>
            </a:r>
            <a:r>
              <a:rPr lang="el-GR" dirty="0"/>
              <a:t>.</a:t>
            </a:r>
            <a:endParaRPr lang="en-GB" dirty="0"/>
          </a:p>
          <a:p>
            <a:r>
              <a:rPr lang="el-GR" dirty="0" smtClean="0"/>
              <a:t>Αντίθετα</a:t>
            </a:r>
            <a:r>
              <a:rPr lang="el-GR" dirty="0"/>
              <a:t>, η έκκριση της ορμόνης σε μικρότερες ποσότητες από τις φυσιολογικές προκαλεί στο ίδιο στάδιο, περιορισμό στο ύψος (κάτω του φυσιολογικού), </a:t>
            </a:r>
            <a:r>
              <a:rPr lang="el-GR" dirty="0" smtClean="0"/>
              <a:t>φαινόμενο που χαρακτηρίζεται ως </a:t>
            </a:r>
            <a:r>
              <a:rPr lang="el-GR" b="1" dirty="0" smtClean="0"/>
              <a:t>νανισμός</a:t>
            </a:r>
            <a:r>
              <a:rPr lang="el-GR" dirty="0" smtClean="0"/>
              <a:t>.</a:t>
            </a:r>
            <a:endParaRPr lang="en-GB" dirty="0" smtClean="0"/>
          </a:p>
          <a:p>
            <a:r>
              <a:rPr lang="el-GR" dirty="0"/>
              <a:t>Σε  άτομα, που έχουν συμπληρώσει την ανάπτυξη του σκελετού τους και οι συζευκτικοί χόνδροι των οστών έχουν πλήρως οστεωθεί ,  η υπερέκκριση της αυξητικής ορμόνης δεν μπορεί να προκαλέσει αύξηση του ύψους, αλλά </a:t>
            </a:r>
            <a:r>
              <a:rPr lang="el-GR" b="1" dirty="0"/>
              <a:t>ακρομεγαλία</a:t>
            </a:r>
            <a:r>
              <a:rPr lang="el-GR" dirty="0"/>
              <a:t>. Άτομο με </a:t>
            </a:r>
            <a:r>
              <a:rPr lang="el-GR" dirty="0" smtClean="0"/>
              <a:t>ακρομεγαλία</a:t>
            </a:r>
            <a:r>
              <a:rPr lang="en-GB" dirty="0" smtClean="0"/>
              <a:t> </a:t>
            </a:r>
            <a:r>
              <a:rPr lang="el-GR" dirty="0" smtClean="0"/>
              <a:t>παρουσιάζει </a:t>
            </a:r>
            <a:r>
              <a:rPr lang="el-GR" dirty="0"/>
              <a:t>μη φυσιολογική επιμήκυνση των χεριών, των ποδιών και των οστών του προσώπου.</a:t>
            </a:r>
            <a:endParaRPr lang="en-GB" dirty="0"/>
          </a:p>
          <a:p>
            <a:endParaRPr lang="en-GB" dirty="0"/>
          </a:p>
        </p:txBody>
      </p:sp>
    </p:spTree>
    <p:extLst>
      <p:ext uri="{BB962C8B-B14F-4D97-AF65-F5344CB8AC3E}">
        <p14:creationId xmlns:p14="http://schemas.microsoft.com/office/powerpoint/2010/main" val="2731217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5"/>
          </a:xfrm>
        </p:spPr>
        <p:txBody>
          <a:bodyPr/>
          <a:lstStyle/>
          <a:p>
            <a:r>
              <a:rPr lang="el-GR" b="1" dirty="0" smtClean="0"/>
              <a:t>Νευρικό σύστημα</a:t>
            </a:r>
            <a:endParaRPr lang="en-GB" b="1" dirty="0"/>
          </a:p>
        </p:txBody>
      </p:sp>
      <p:sp>
        <p:nvSpPr>
          <p:cNvPr id="3" name="Content Placeholder 2"/>
          <p:cNvSpPr>
            <a:spLocks noGrp="1"/>
          </p:cNvSpPr>
          <p:nvPr>
            <p:ph idx="1"/>
          </p:nvPr>
        </p:nvSpPr>
        <p:spPr>
          <a:xfrm>
            <a:off x="838200" y="1481959"/>
            <a:ext cx="10515600" cy="4695004"/>
          </a:xfrm>
        </p:spPr>
        <p:txBody>
          <a:bodyPr>
            <a:normAutofit/>
          </a:bodyPr>
          <a:lstStyle/>
          <a:p>
            <a:r>
              <a:rPr lang="el-GR" sz="3600" dirty="0" smtClean="0"/>
              <a:t>Τα μηνύματά του είναι ηλεκτρικά.</a:t>
            </a:r>
          </a:p>
          <a:p>
            <a:r>
              <a:rPr lang="el-GR" sz="3600" dirty="0"/>
              <a:t>Οι  νευρικές </a:t>
            </a:r>
            <a:r>
              <a:rPr lang="el-GR" sz="3600" dirty="0" smtClean="0"/>
              <a:t>ώσεις </a:t>
            </a:r>
            <a:r>
              <a:rPr lang="el-GR" sz="3600" dirty="0"/>
              <a:t>είναι  </a:t>
            </a:r>
            <a:r>
              <a:rPr lang="el-GR" sz="3600" b="1" dirty="0"/>
              <a:t>ηλεκτρικά μηνύματα</a:t>
            </a:r>
            <a:r>
              <a:rPr lang="el-GR" sz="3600" dirty="0"/>
              <a:t>, τα οποία μεταφέρονται με τους νευρώνες, από το εξωτερικό και το εσωτερικό περιβάλλον ενός οργανισμού, προς το ΚΝΣ και απ’ αυτό προς τα διάφορα εκτελεστικά όργανα (μύες, αδένες), με σκοπό το συντονισμό τους και την ομαλή λειτουργία του οργανισμού.</a:t>
            </a:r>
            <a:endParaRPr lang="en-GB" sz="3600" dirty="0"/>
          </a:p>
          <a:p>
            <a:endParaRPr lang="en-GB" sz="3600" dirty="0"/>
          </a:p>
        </p:txBody>
      </p:sp>
    </p:spTree>
    <p:extLst>
      <p:ext uri="{BB962C8B-B14F-4D97-AF65-F5344CB8AC3E}">
        <p14:creationId xmlns:p14="http://schemas.microsoft.com/office/powerpoint/2010/main" val="1334827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0532"/>
          </a:xfrm>
        </p:spPr>
        <p:txBody>
          <a:bodyPr/>
          <a:lstStyle/>
          <a:p>
            <a:r>
              <a:rPr lang="el-GR" b="1" dirty="0" err="1" smtClean="0"/>
              <a:t>Προλακτίνη</a:t>
            </a:r>
            <a:endParaRPr lang="en-GB" b="1" dirty="0"/>
          </a:p>
        </p:txBody>
      </p:sp>
      <p:sp>
        <p:nvSpPr>
          <p:cNvPr id="3" name="Content Placeholder 2"/>
          <p:cNvSpPr>
            <a:spLocks noGrp="1"/>
          </p:cNvSpPr>
          <p:nvPr>
            <p:ph idx="1"/>
          </p:nvPr>
        </p:nvSpPr>
        <p:spPr>
          <a:xfrm>
            <a:off x="838200" y="1240971"/>
            <a:ext cx="3170464" cy="4935992"/>
          </a:xfrm>
        </p:spPr>
        <p:txBody>
          <a:bodyPr>
            <a:normAutofit/>
          </a:bodyPr>
          <a:lstStyle/>
          <a:p>
            <a:pPr marL="0" indent="0">
              <a:buNone/>
            </a:pPr>
            <a:r>
              <a:rPr lang="el-GR" dirty="0"/>
              <a:t>Η </a:t>
            </a:r>
            <a:r>
              <a:rPr lang="el-GR" dirty="0" err="1"/>
              <a:t>προλακτίνη</a:t>
            </a:r>
            <a:r>
              <a:rPr lang="el-GR" dirty="0"/>
              <a:t> όπως και η αυξητική ορμόνη επιδρά σε όργανα, που δεν είναι ενδοκρινείς αδένες. Η κύρια δράση της στοχεύει στη διέγερση των αδενικών κυττάρων του μαστού, για παραγωγή του γάλακτος. </a:t>
            </a:r>
            <a:endParaRPr lang="en-GB" dirty="0"/>
          </a:p>
          <a:p>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3673" y="1408339"/>
            <a:ext cx="2727409" cy="445361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0429" y="1408339"/>
            <a:ext cx="3446235" cy="24382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0429" y="3846584"/>
            <a:ext cx="3364592" cy="2083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447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5"/>
          </a:xfrm>
        </p:spPr>
        <p:txBody>
          <a:bodyPr/>
          <a:lstStyle/>
          <a:p>
            <a:r>
              <a:rPr lang="el-GR" b="1" dirty="0" err="1" smtClean="0"/>
              <a:t>Ωοθυλακιοτρόπος</a:t>
            </a:r>
            <a:r>
              <a:rPr lang="el-GR" b="1" dirty="0" smtClean="0"/>
              <a:t> και </a:t>
            </a:r>
            <a:r>
              <a:rPr lang="el-GR" b="1" dirty="0" err="1" smtClean="0"/>
              <a:t>ωχρινοτρόπος</a:t>
            </a:r>
            <a:endParaRPr lang="en-GB" b="1" dirty="0"/>
          </a:p>
        </p:txBody>
      </p:sp>
      <p:sp>
        <p:nvSpPr>
          <p:cNvPr id="3" name="Content Placeholder 2"/>
          <p:cNvSpPr>
            <a:spLocks noGrp="1"/>
          </p:cNvSpPr>
          <p:nvPr>
            <p:ph idx="1"/>
          </p:nvPr>
        </p:nvSpPr>
        <p:spPr>
          <a:xfrm>
            <a:off x="838200" y="1412421"/>
            <a:ext cx="10515600" cy="4764542"/>
          </a:xfrm>
        </p:spPr>
        <p:txBody>
          <a:bodyPr>
            <a:normAutofit lnSpcReduction="10000"/>
          </a:bodyPr>
          <a:lstStyle/>
          <a:p>
            <a:r>
              <a:rPr lang="el-GR" sz="3000" dirty="0"/>
              <a:t>Η </a:t>
            </a:r>
            <a:r>
              <a:rPr lang="el-GR" sz="3000" dirty="0" err="1" smtClean="0"/>
              <a:t>ωοθυλακιοτρόπος</a:t>
            </a:r>
            <a:r>
              <a:rPr lang="el-GR" sz="3000" dirty="0" smtClean="0"/>
              <a:t> ορμόνη ρυθμίζει </a:t>
            </a:r>
            <a:r>
              <a:rPr lang="el-GR" sz="3000" dirty="0"/>
              <a:t>την ωρίμανση των ωοθυλακίων στη γυναίκα. Στον άνδρα διεγείρει τη σπερματογένεση</a:t>
            </a:r>
            <a:r>
              <a:rPr lang="el-GR" sz="3000" dirty="0" smtClean="0"/>
              <a:t>.</a:t>
            </a:r>
          </a:p>
          <a:p>
            <a:r>
              <a:rPr lang="el-GR" sz="3000" dirty="0" smtClean="0"/>
              <a:t>Η </a:t>
            </a:r>
            <a:r>
              <a:rPr lang="el-GR" sz="3000" dirty="0" err="1" smtClean="0"/>
              <a:t>ωχρινοτρόπος</a:t>
            </a:r>
            <a:r>
              <a:rPr lang="el-GR" sz="3000" dirty="0" smtClean="0"/>
              <a:t> </a:t>
            </a:r>
            <a:r>
              <a:rPr lang="el-GR" sz="3000" dirty="0"/>
              <a:t>ορμόνη προκαλεί τη ρήξη του ωοθυλακίου των ωοθηκών της γυναίκας και τη μετατροπή του σε ωχρό σωμάτιο. Επίσης διεγείρει την εκκριτική λειτουργία του ωχρού σωματίου στις γυναίκες και των διάμεσων κυττάρων των όρχεων στους άνδρες, ώστε αυτά (διάμεσα κύτταρα) να παράγουν τεστοστερόνη.</a:t>
            </a:r>
            <a:endParaRPr lang="en-GB" sz="3000" dirty="0"/>
          </a:p>
          <a:p>
            <a:r>
              <a:rPr lang="el-GR" sz="3000" dirty="0" smtClean="0"/>
              <a:t>Η </a:t>
            </a:r>
            <a:r>
              <a:rPr lang="el-GR" sz="3000" dirty="0" err="1"/>
              <a:t>ωοθυλακιοτρόπος</a:t>
            </a:r>
            <a:r>
              <a:rPr lang="el-GR" sz="3000" dirty="0"/>
              <a:t> και η </a:t>
            </a:r>
            <a:r>
              <a:rPr lang="el-GR" sz="3000" dirty="0" err="1"/>
              <a:t>ωχρινοτρόπος</a:t>
            </a:r>
            <a:r>
              <a:rPr lang="el-GR" sz="3000" dirty="0"/>
              <a:t> επειδή έχουν ως όργανα-στόχους τις </a:t>
            </a:r>
            <a:r>
              <a:rPr lang="el-GR" sz="3000" dirty="0" err="1"/>
              <a:t>γονάδες</a:t>
            </a:r>
            <a:r>
              <a:rPr lang="el-GR" sz="3000" dirty="0"/>
              <a:t>, ονομάζονται και </a:t>
            </a:r>
            <a:r>
              <a:rPr lang="el-GR" sz="3000" b="1" dirty="0" err="1"/>
              <a:t>γοναδοτρόπες</a:t>
            </a:r>
            <a:r>
              <a:rPr lang="el-GR" sz="3000" b="1" dirty="0"/>
              <a:t> </a:t>
            </a:r>
            <a:r>
              <a:rPr lang="el-GR" sz="3000" b="1" dirty="0" smtClean="0"/>
              <a:t>ορμόνες</a:t>
            </a:r>
            <a:r>
              <a:rPr lang="el-GR" sz="3000" dirty="0" smtClean="0"/>
              <a:t>.</a:t>
            </a:r>
            <a:endParaRPr lang="en-GB" sz="3000" dirty="0"/>
          </a:p>
          <a:p>
            <a:endParaRPr lang="en-GB" sz="3000" dirty="0"/>
          </a:p>
          <a:p>
            <a:endParaRPr lang="en-GB" dirty="0"/>
          </a:p>
        </p:txBody>
      </p:sp>
    </p:spTree>
    <p:extLst>
      <p:ext uri="{BB962C8B-B14F-4D97-AF65-F5344CB8AC3E}">
        <p14:creationId xmlns:p14="http://schemas.microsoft.com/office/powerpoint/2010/main" val="4094643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5654"/>
          </a:xfrm>
        </p:spPr>
        <p:txBody>
          <a:bodyPr/>
          <a:lstStyle/>
          <a:p>
            <a:r>
              <a:rPr lang="el-GR" b="1" dirty="0" err="1" smtClean="0"/>
              <a:t>Φλοιοτρόπος</a:t>
            </a:r>
            <a:r>
              <a:rPr lang="el-GR" b="1" dirty="0" smtClean="0"/>
              <a:t> και </a:t>
            </a:r>
            <a:r>
              <a:rPr lang="el-GR" b="1" dirty="0" err="1" smtClean="0"/>
              <a:t>μελανοτρόπος</a:t>
            </a:r>
            <a:r>
              <a:rPr lang="el-GR" b="1" dirty="0" smtClean="0"/>
              <a:t> ορμόνες</a:t>
            </a:r>
            <a:endParaRPr lang="en-GB" b="1" dirty="0"/>
          </a:p>
        </p:txBody>
      </p:sp>
      <p:sp>
        <p:nvSpPr>
          <p:cNvPr id="3" name="Content Placeholder 2"/>
          <p:cNvSpPr>
            <a:spLocks noGrp="1"/>
          </p:cNvSpPr>
          <p:nvPr>
            <p:ph idx="1"/>
          </p:nvPr>
        </p:nvSpPr>
        <p:spPr>
          <a:xfrm>
            <a:off x="838200" y="1445079"/>
            <a:ext cx="10515600" cy="2881992"/>
          </a:xfrm>
        </p:spPr>
        <p:txBody>
          <a:bodyPr/>
          <a:lstStyle/>
          <a:p>
            <a:r>
              <a:rPr lang="el-GR" sz="3600" dirty="0"/>
              <a:t>Η </a:t>
            </a:r>
            <a:r>
              <a:rPr lang="el-GR" sz="3600" dirty="0" err="1" smtClean="0"/>
              <a:t>φλοιοτρόπος</a:t>
            </a:r>
            <a:r>
              <a:rPr lang="el-GR" sz="3600" dirty="0" smtClean="0"/>
              <a:t> ορμόνη </a:t>
            </a:r>
            <a:r>
              <a:rPr lang="el-GR" sz="3600" dirty="0"/>
              <a:t>διεγείρει την ανάπτυξη του φλοιού των επινεφριδίων και ρυθμίζει την εκκριτική του λειτουργία</a:t>
            </a:r>
            <a:r>
              <a:rPr lang="el-GR" sz="3600" dirty="0" smtClean="0"/>
              <a:t>.</a:t>
            </a:r>
          </a:p>
          <a:p>
            <a:r>
              <a:rPr lang="el-GR" sz="3600" dirty="0"/>
              <a:t>Η </a:t>
            </a:r>
            <a:r>
              <a:rPr lang="el-GR" sz="3600" dirty="0" err="1" smtClean="0"/>
              <a:t>μελανοτρόπος</a:t>
            </a:r>
            <a:r>
              <a:rPr lang="el-GR" sz="3600" dirty="0" smtClean="0"/>
              <a:t> ορμόνη διεγείρει </a:t>
            </a:r>
            <a:r>
              <a:rPr lang="el-GR" sz="3600" dirty="0"/>
              <a:t>την παραγωγή της μελανίνης και τη διασπορά της στα </a:t>
            </a:r>
            <a:r>
              <a:rPr lang="el-GR" sz="3600" dirty="0" err="1"/>
              <a:t>μελανοκύτταρα</a:t>
            </a:r>
            <a:r>
              <a:rPr lang="el-GR" sz="3600" dirty="0"/>
              <a:t>.</a:t>
            </a:r>
            <a:endParaRPr lang="en-GB" sz="3600" dirty="0"/>
          </a:p>
          <a:p>
            <a:endParaRPr lang="en-GB" sz="3600" dirty="0"/>
          </a:p>
          <a:p>
            <a:endParaRPr lang="en-GB" dirty="0"/>
          </a:p>
        </p:txBody>
      </p:sp>
    </p:spTree>
    <p:extLst>
      <p:ext uri="{BB962C8B-B14F-4D97-AF65-F5344CB8AC3E}">
        <p14:creationId xmlns:p14="http://schemas.microsoft.com/office/powerpoint/2010/main" val="3840587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4011"/>
          </a:xfrm>
        </p:spPr>
        <p:txBody>
          <a:bodyPr/>
          <a:lstStyle/>
          <a:p>
            <a:r>
              <a:rPr lang="el-GR" b="1" dirty="0" smtClean="0"/>
              <a:t>Ορμόνες της </a:t>
            </a:r>
            <a:r>
              <a:rPr lang="el-GR" b="1" dirty="0" err="1" smtClean="0"/>
              <a:t>νευροϋπόφυσης</a:t>
            </a:r>
            <a:endParaRPr lang="en-GB" b="1" dirty="0"/>
          </a:p>
        </p:txBody>
      </p:sp>
      <p:sp>
        <p:nvSpPr>
          <p:cNvPr id="3" name="Content Placeholder 2"/>
          <p:cNvSpPr>
            <a:spLocks noGrp="1"/>
          </p:cNvSpPr>
          <p:nvPr>
            <p:ph idx="1"/>
          </p:nvPr>
        </p:nvSpPr>
        <p:spPr>
          <a:xfrm>
            <a:off x="7143752" y="1314449"/>
            <a:ext cx="4022270" cy="4862514"/>
          </a:xfrm>
        </p:spPr>
        <p:txBody>
          <a:bodyPr>
            <a:normAutofit/>
          </a:bodyPr>
          <a:lstStyle/>
          <a:p>
            <a:pPr marL="0" lvl="0" indent="0">
              <a:buNone/>
            </a:pPr>
            <a:r>
              <a:rPr lang="el-GR" sz="3200" b="1" dirty="0" err="1"/>
              <a:t>Οξυτοκίνη</a:t>
            </a:r>
            <a:r>
              <a:rPr lang="el-GR" sz="3200" b="1" dirty="0"/>
              <a:t> </a:t>
            </a:r>
            <a:endParaRPr lang="en-GB" sz="3200" dirty="0"/>
          </a:p>
          <a:p>
            <a:pPr marL="0" indent="0">
              <a:buNone/>
            </a:pPr>
            <a:r>
              <a:rPr lang="el-GR" sz="3200" dirty="0" smtClean="0"/>
              <a:t>Η </a:t>
            </a:r>
            <a:r>
              <a:rPr lang="el-GR" sz="3200" dirty="0"/>
              <a:t>ορμόνη </a:t>
            </a:r>
            <a:r>
              <a:rPr lang="el-GR" sz="3200" dirty="0" smtClean="0"/>
              <a:t>αυτή, προκαλεί </a:t>
            </a:r>
            <a:r>
              <a:rPr lang="el-GR" sz="3200" dirty="0"/>
              <a:t>την έξοδο του γάλακτος από τους </a:t>
            </a:r>
            <a:r>
              <a:rPr lang="el-GR" sz="3200" dirty="0" smtClean="0"/>
              <a:t>μαστούς και </a:t>
            </a:r>
            <a:r>
              <a:rPr lang="el-GR" sz="3200" dirty="0"/>
              <a:t>διεγείρει τις συσπάσεις της μήτρας για να υποβοηθηθεί ο τοκετός.</a:t>
            </a:r>
            <a:endParaRPr lang="en-GB" sz="32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360" y="1314449"/>
            <a:ext cx="5634682" cy="4702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432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2996"/>
          </a:xfrm>
        </p:spPr>
        <p:txBody>
          <a:bodyPr>
            <a:normAutofit/>
          </a:bodyPr>
          <a:lstStyle/>
          <a:p>
            <a:r>
              <a:rPr lang="el-GR" sz="4000" b="1" dirty="0" err="1" smtClean="0"/>
              <a:t>Αντιδιουρητική</a:t>
            </a:r>
            <a:r>
              <a:rPr lang="el-GR" sz="4000" b="1" dirty="0" smtClean="0"/>
              <a:t> </a:t>
            </a:r>
            <a:r>
              <a:rPr lang="el-GR" sz="4000" b="1" dirty="0"/>
              <a:t>ορμόνη ή </a:t>
            </a:r>
            <a:r>
              <a:rPr lang="el-GR" sz="4000" b="1" dirty="0" err="1"/>
              <a:t>βαζοπρεσσίνη</a:t>
            </a:r>
            <a:r>
              <a:rPr lang="el-GR" sz="4000" b="1" dirty="0"/>
              <a:t> (ADH)</a:t>
            </a:r>
            <a:endParaRPr lang="en-GB" sz="4000" b="1" dirty="0"/>
          </a:p>
        </p:txBody>
      </p:sp>
      <p:sp>
        <p:nvSpPr>
          <p:cNvPr id="3" name="Content Placeholder 2"/>
          <p:cNvSpPr>
            <a:spLocks noGrp="1"/>
          </p:cNvSpPr>
          <p:nvPr>
            <p:ph idx="1"/>
          </p:nvPr>
        </p:nvSpPr>
        <p:spPr>
          <a:xfrm>
            <a:off x="838200" y="1347107"/>
            <a:ext cx="10515600" cy="4829856"/>
          </a:xfrm>
        </p:spPr>
        <p:txBody>
          <a:bodyPr>
            <a:normAutofit fontScale="70000" lnSpcReduction="20000"/>
          </a:bodyPr>
          <a:lstStyle/>
          <a:p>
            <a:r>
              <a:rPr lang="el-GR" dirty="0"/>
              <a:t>Η ορμόνη αυτή, διεγείρει την </a:t>
            </a:r>
            <a:r>
              <a:rPr lang="el-GR" dirty="0" err="1"/>
              <a:t>επαναρρόφηση</a:t>
            </a:r>
            <a:r>
              <a:rPr lang="el-GR" dirty="0"/>
              <a:t> νερού από το </a:t>
            </a:r>
            <a:r>
              <a:rPr lang="el-GR" dirty="0" err="1"/>
              <a:t>πρόουρο</a:t>
            </a:r>
            <a:r>
              <a:rPr lang="el-GR" dirty="0"/>
              <a:t> στους νεφρούς, όταν η ωσμωτική πίεση των υγρών του σώματος υπερβεί τα φυσιολογικά όρια. </a:t>
            </a:r>
            <a:r>
              <a:rPr lang="el-GR" dirty="0" smtClean="0"/>
              <a:t>Ρυθμίζει έτσι την </a:t>
            </a:r>
            <a:r>
              <a:rPr lang="el-GR" dirty="0"/>
              <a:t>ποσότητα του νερού, που υπάρχει στα υγρά του σώματος και κατ’ επέκταση την ωσμωτική πίεση.</a:t>
            </a:r>
            <a:endParaRPr lang="en-GB" dirty="0"/>
          </a:p>
          <a:p>
            <a:r>
              <a:rPr lang="el-GR" dirty="0" smtClean="0"/>
              <a:t>Όταν </a:t>
            </a:r>
            <a:r>
              <a:rPr lang="el-GR" dirty="0"/>
              <a:t>η συγκέντρωση της </a:t>
            </a:r>
            <a:r>
              <a:rPr lang="el-GR" dirty="0" err="1"/>
              <a:t>αντιδιουρητικής</a:t>
            </a:r>
            <a:r>
              <a:rPr lang="el-GR" dirty="0"/>
              <a:t> ορμόνης στο αίμα είναι μικρή, τότε παρατηρείται αυξημένη παραγωγή ούρων. Το ίδιο  παρατηρείται και μετά την κατανάλωση αλκοόλ, για το λόγο ότι τα αλκοολούχα ποτά αναστέλλουν την έκκριση της ορμόνης.</a:t>
            </a:r>
            <a:endParaRPr lang="en-GB" dirty="0"/>
          </a:p>
          <a:p>
            <a:r>
              <a:rPr lang="el-GR" dirty="0" smtClean="0"/>
              <a:t>Σε </a:t>
            </a:r>
            <a:r>
              <a:rPr lang="el-GR" dirty="0"/>
              <a:t>περιπτώσεις υπολειτουργίας των </a:t>
            </a:r>
            <a:r>
              <a:rPr lang="el-GR" dirty="0" err="1"/>
              <a:t>νευροεκκριτικών</a:t>
            </a:r>
            <a:r>
              <a:rPr lang="el-GR" dirty="0"/>
              <a:t> κυττάρων, οι ποσότητες της </a:t>
            </a:r>
            <a:r>
              <a:rPr lang="el-GR" dirty="0" err="1"/>
              <a:t>αντιδιουρητικής</a:t>
            </a:r>
            <a:r>
              <a:rPr lang="el-GR" dirty="0"/>
              <a:t> ορμόνης στο αίμα είναι μόνιμα μειωμένες, με αποτέλεσμα να προκαλείται </a:t>
            </a:r>
            <a:r>
              <a:rPr lang="el-GR" b="1" dirty="0" err="1"/>
              <a:t>άποιος</a:t>
            </a:r>
            <a:r>
              <a:rPr lang="el-GR" b="1" dirty="0"/>
              <a:t> διαβήτης</a:t>
            </a:r>
            <a:r>
              <a:rPr lang="el-GR" dirty="0"/>
              <a:t>, με συμπτώματα πολυουρίας, λόγω της μειωμένης </a:t>
            </a:r>
            <a:r>
              <a:rPr lang="el-GR" dirty="0" err="1"/>
              <a:t>επαναρρόφησης</a:t>
            </a:r>
            <a:r>
              <a:rPr lang="el-GR" dirty="0"/>
              <a:t> νερού από το </a:t>
            </a:r>
            <a:r>
              <a:rPr lang="el-GR" dirty="0" err="1"/>
              <a:t>πρόουρο</a:t>
            </a:r>
            <a:r>
              <a:rPr lang="el-GR" dirty="0"/>
              <a:t> στους νεφρούς και  πολυδιψίας, λόγω της αντίδρασης του οργανισμού για αναπλήρωση του νερού, που αποβάλλεται.</a:t>
            </a:r>
            <a:endParaRPr lang="en-GB" dirty="0"/>
          </a:p>
          <a:p>
            <a:r>
              <a:rPr lang="el-GR" dirty="0" smtClean="0"/>
              <a:t>Η </a:t>
            </a:r>
            <a:r>
              <a:rPr lang="el-GR" dirty="0" err="1"/>
              <a:t>οξυτοκίνη</a:t>
            </a:r>
            <a:r>
              <a:rPr lang="el-GR" dirty="0"/>
              <a:t> και η </a:t>
            </a:r>
            <a:r>
              <a:rPr lang="el-GR" dirty="0" err="1"/>
              <a:t>αντιδιουρητική</a:t>
            </a:r>
            <a:r>
              <a:rPr lang="el-GR" dirty="0"/>
              <a:t> ορμόνη παράγονται, όπως αναφέρθηκε πιο πάνω, από τα </a:t>
            </a:r>
            <a:r>
              <a:rPr lang="el-GR" dirty="0" err="1"/>
              <a:t>νευροεκκριτικά</a:t>
            </a:r>
            <a:r>
              <a:rPr lang="el-GR" dirty="0"/>
              <a:t> κύτταρα του υποθαλάμου και μεταφέρονται, μέσω των </a:t>
            </a:r>
            <a:r>
              <a:rPr lang="el-GR" dirty="0" err="1"/>
              <a:t>νευραξόνων</a:t>
            </a:r>
            <a:r>
              <a:rPr lang="el-GR" dirty="0"/>
              <a:t>, στην περιοχή τις </a:t>
            </a:r>
            <a:r>
              <a:rPr lang="el-GR" dirty="0" err="1"/>
              <a:t>νευροϋπόφυσης</a:t>
            </a:r>
            <a:r>
              <a:rPr lang="el-GR" dirty="0"/>
              <a:t>, όπου και αποθηκεύονται. Οι ορμόνες διοχετεύονται στην κυκλοφορία του αίματος, όταν το κατάλληλο ερέθισμα φθάσει στον υποθάλαμο. Τέτοιο κατάλληλο ερέθισμα, για την </a:t>
            </a:r>
            <a:r>
              <a:rPr lang="el-GR" dirty="0" err="1"/>
              <a:t>αντιδιουρητική</a:t>
            </a:r>
            <a:r>
              <a:rPr lang="el-GR" dirty="0"/>
              <a:t> ορμόνη μπορεί να είναι η υψηλή ωσμωτική πίεση του αίματος, ενώ για την </a:t>
            </a:r>
            <a:r>
              <a:rPr lang="el-GR" dirty="0" err="1"/>
              <a:t>οξυτοκίνη</a:t>
            </a:r>
            <a:r>
              <a:rPr lang="el-GR" dirty="0"/>
              <a:t> μπορεί να είναι ο θηλασμός του μαστού από το βρέφος.  </a:t>
            </a:r>
            <a:endParaRPr lang="en-GB" dirty="0"/>
          </a:p>
          <a:p>
            <a:endParaRPr lang="en-GB" dirty="0"/>
          </a:p>
        </p:txBody>
      </p:sp>
    </p:spTree>
    <p:extLst>
      <p:ext uri="{BB962C8B-B14F-4D97-AF65-F5344CB8AC3E}">
        <p14:creationId xmlns:p14="http://schemas.microsoft.com/office/powerpoint/2010/main" val="236903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Εικ"/>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1071" y="195941"/>
            <a:ext cx="7821386" cy="623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473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8696"/>
          </a:xfrm>
        </p:spPr>
        <p:txBody>
          <a:bodyPr/>
          <a:lstStyle/>
          <a:p>
            <a:r>
              <a:rPr lang="el-GR" b="1" dirty="0"/>
              <a:t>Περιφερικοί αδένες: </a:t>
            </a:r>
            <a:r>
              <a:rPr lang="el-GR" sz="4000" b="1" dirty="0" smtClean="0"/>
              <a:t>Ο θυρεοειδής </a:t>
            </a:r>
            <a:r>
              <a:rPr lang="el-GR" sz="4000" b="1" dirty="0"/>
              <a:t>αδένας</a:t>
            </a:r>
            <a:endParaRPr lang="en-GB" sz="4000" b="1" dirty="0"/>
          </a:p>
        </p:txBody>
      </p:sp>
      <p:sp>
        <p:nvSpPr>
          <p:cNvPr id="3" name="Content Placeholder 2"/>
          <p:cNvSpPr>
            <a:spLocks noGrp="1"/>
          </p:cNvSpPr>
          <p:nvPr>
            <p:ph idx="1"/>
          </p:nvPr>
        </p:nvSpPr>
        <p:spPr>
          <a:xfrm>
            <a:off x="838200" y="1322614"/>
            <a:ext cx="10515600" cy="4854349"/>
          </a:xfrm>
        </p:spPr>
        <p:txBody>
          <a:bodyPr>
            <a:normAutofit lnSpcReduction="10000"/>
          </a:bodyPr>
          <a:lstStyle/>
          <a:p>
            <a:pPr marL="0" indent="0">
              <a:buNone/>
            </a:pPr>
            <a:r>
              <a:rPr lang="el-GR" dirty="0"/>
              <a:t>Ο αδένας αυτός αποτελείται από δύο λοβούς και βρίσκεται κάτω από το λάρυγγα, μπροστά από την αρχή της τραχείας. </a:t>
            </a:r>
            <a:r>
              <a:rPr lang="el-GR" dirty="0" smtClean="0"/>
              <a:t>Παράγει </a:t>
            </a:r>
            <a:r>
              <a:rPr lang="el-GR" dirty="0"/>
              <a:t>και εκκρίνει στο αίμα δύο είδη θυροξίνης, την Τ</a:t>
            </a:r>
            <a:r>
              <a:rPr lang="el-GR" baseline="-25000" dirty="0"/>
              <a:t>4</a:t>
            </a:r>
            <a:r>
              <a:rPr lang="el-GR" dirty="0"/>
              <a:t> με τέσσερα άτομα ιωδίου στο μόριό της και σε μικρότερες ποσότητες την Τ</a:t>
            </a:r>
            <a:r>
              <a:rPr lang="el-GR" baseline="-25000" dirty="0"/>
              <a:t>3</a:t>
            </a:r>
            <a:r>
              <a:rPr lang="el-GR" dirty="0"/>
              <a:t> με τρία άτομα ιωδίου. Εκ των δύο, μόνον η θυροξίνη Τ</a:t>
            </a:r>
            <a:r>
              <a:rPr lang="el-GR" baseline="-25000" dirty="0"/>
              <a:t>3 </a:t>
            </a:r>
            <a:r>
              <a:rPr lang="el-GR" dirty="0"/>
              <a:t>αναγνωρίζεται από τα κύτταρα-στόχους και έχει ρυθμιστικό ρόλο σ’ αυτά. Η </a:t>
            </a:r>
            <a:r>
              <a:rPr lang="el-GR" dirty="0" smtClean="0"/>
              <a:t>θυροξίνη</a:t>
            </a:r>
            <a:r>
              <a:rPr lang="el-GR" dirty="0"/>
              <a:t>:</a:t>
            </a:r>
            <a:endParaRPr lang="el-GR" dirty="0" smtClean="0"/>
          </a:p>
          <a:p>
            <a:pPr lvl="0"/>
            <a:r>
              <a:rPr lang="el-GR" dirty="0"/>
              <a:t>διεγείρει την αερόβια αναπνοή (αυξημένες καύσεις) και </a:t>
            </a:r>
            <a:r>
              <a:rPr lang="el-GR" dirty="0" smtClean="0"/>
              <a:t>αυξάνει </a:t>
            </a:r>
            <a:r>
              <a:rPr lang="el-GR" dirty="0"/>
              <a:t>το ρυθμό του μεταβολισμού των περισσοτέρων κυττάρων του σώματος,</a:t>
            </a:r>
            <a:endParaRPr lang="en-GB" dirty="0"/>
          </a:p>
          <a:p>
            <a:pPr lvl="0"/>
            <a:r>
              <a:rPr lang="el-GR" dirty="0"/>
              <a:t>παίζει ζωτικό ρόλο στην ομοιόσταση, βοηθώντας στη θερμορύθμιση, στη διατήρηση της πίεσης του αίματος, του καρδιακού ρυθμού και του μυϊκού τόνου σε φυσιολογικά επίπεδα και της φυσιολογικής λειτουργίας της πέψης και της αναπαραγωγής.</a:t>
            </a:r>
            <a:endParaRPr lang="en-GB" dirty="0"/>
          </a:p>
          <a:p>
            <a:endParaRPr lang="en-GB" dirty="0"/>
          </a:p>
          <a:p>
            <a:endParaRPr lang="en-GB" dirty="0"/>
          </a:p>
        </p:txBody>
      </p:sp>
    </p:spTree>
    <p:extLst>
      <p:ext uri="{BB962C8B-B14F-4D97-AF65-F5344CB8AC3E}">
        <p14:creationId xmlns:p14="http://schemas.microsoft.com/office/powerpoint/2010/main" val="3032789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636814"/>
            <a:ext cx="7154636" cy="5540149"/>
          </a:xfrm>
        </p:spPr>
        <p:txBody>
          <a:bodyPr/>
          <a:lstStyle/>
          <a:p>
            <a:pPr marL="0" indent="0">
              <a:buNone/>
            </a:pPr>
            <a:r>
              <a:rPr lang="el-GR" sz="2400" dirty="0"/>
              <a:t>Κατά το στάδιο της ανάπτυξης του ανθρώπου (παιδική ηλικία), η θυροξίνη παίζει ένα πολύ σημαντικό και κρίσιμο ρόλο, </a:t>
            </a:r>
            <a:r>
              <a:rPr lang="el-GR" sz="2400" dirty="0" smtClean="0"/>
              <a:t>γιατί:</a:t>
            </a:r>
            <a:endParaRPr lang="en-GB" sz="2400" dirty="0"/>
          </a:p>
          <a:p>
            <a:pPr lvl="0"/>
            <a:r>
              <a:rPr lang="el-GR" sz="2400" dirty="0" smtClean="0"/>
              <a:t>προάγει </a:t>
            </a:r>
            <a:r>
              <a:rPr lang="el-GR" sz="2400" dirty="0"/>
              <a:t>την ανάπτυξη του οργανισμού και </a:t>
            </a:r>
            <a:endParaRPr lang="en-GB" sz="2400" dirty="0"/>
          </a:p>
          <a:p>
            <a:pPr lvl="0"/>
            <a:r>
              <a:rPr lang="el-GR" sz="2400" dirty="0"/>
              <a:t>προκαλεί την “ωρίμανση” του κεντρικού νευρικού </a:t>
            </a:r>
            <a:r>
              <a:rPr lang="el-GR" sz="2400" dirty="0" smtClean="0"/>
              <a:t>συστήματος</a:t>
            </a:r>
          </a:p>
          <a:p>
            <a:pPr marL="0" indent="0">
              <a:buNone/>
            </a:pPr>
            <a:r>
              <a:rPr lang="el-GR" sz="2400" dirty="0" smtClean="0"/>
              <a:t>Όταν </a:t>
            </a:r>
            <a:r>
              <a:rPr lang="el-GR" sz="2400" dirty="0"/>
              <a:t>ο θυρεοειδής αδένας υπολειτουργεί κατά την παιδική ηλικία, </a:t>
            </a:r>
            <a:r>
              <a:rPr lang="el-GR" sz="2400" b="1" dirty="0"/>
              <a:t>υποθυρεοειδισμός</a:t>
            </a:r>
            <a:r>
              <a:rPr lang="el-GR" sz="2400" dirty="0"/>
              <a:t>, το άτομο δεν αναπτύσσεται σωματικά, ούτε και διανοητικά, με αποτέλεσμα να πάσχει από </a:t>
            </a:r>
            <a:r>
              <a:rPr lang="el-GR" sz="2400" b="1" dirty="0"/>
              <a:t>κρετινισμό</a:t>
            </a:r>
            <a:r>
              <a:rPr lang="el-GR" sz="2400" dirty="0"/>
              <a:t>. Ο κρετίνος (ηλίθιος) έχει ως κύρια χαρακτηριστικά το νανισμό και την πνευματική καθυστέρηση. Ο κρετινισμός προλαμβάνεται εάν έγκαιρα διαγνωσθεί κατά τη βρεφική ηλικία και  χορηγηθούν στο βρέφος  κανονικές ποσότητες </a:t>
            </a:r>
            <a:r>
              <a:rPr lang="el-GR" sz="2400" dirty="0" smtClean="0"/>
              <a:t>θυροξίνης.</a:t>
            </a:r>
            <a:endParaRPr lang="en-GB" sz="2400" dirty="0"/>
          </a:p>
          <a:p>
            <a:pPr lvl="0"/>
            <a:endParaRPr lang="en-GB"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7665" y="737506"/>
            <a:ext cx="3402223" cy="4683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797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77636"/>
            <a:ext cx="5480957" cy="5499327"/>
          </a:xfrm>
        </p:spPr>
        <p:txBody>
          <a:bodyPr>
            <a:normAutofit fontScale="85000" lnSpcReduction="20000"/>
          </a:bodyPr>
          <a:lstStyle/>
          <a:p>
            <a:r>
              <a:rPr lang="el-GR" dirty="0"/>
              <a:t>Αν, κατά την ώριμη ηλικία, παρουσιασθεί σημαντική απόκλιση της συγκέντρωσης της θυροξίνης από τα φυσιολογικά επίπεδα στο αίμα, τότε, παρουσιάζονται σοβαρές διαταραχές στο μεταβολισμό. </a:t>
            </a:r>
            <a:r>
              <a:rPr lang="el-GR" dirty="0" smtClean="0"/>
              <a:t>Η </a:t>
            </a:r>
            <a:r>
              <a:rPr lang="el-GR" dirty="0"/>
              <a:t>υπερέκκριση θυροξίνης, λόγω </a:t>
            </a:r>
            <a:r>
              <a:rPr lang="el-GR" dirty="0" err="1"/>
              <a:t>υπερλειτουργίας</a:t>
            </a:r>
            <a:r>
              <a:rPr lang="el-GR" dirty="0"/>
              <a:t> του θυρεοειδούς, </a:t>
            </a:r>
            <a:r>
              <a:rPr lang="el-GR" b="1" dirty="0"/>
              <a:t>υπερθυρεοειδισμός</a:t>
            </a:r>
            <a:r>
              <a:rPr lang="el-GR" dirty="0"/>
              <a:t>, μπορεί να οδηγήσει σε μια κατάσταση, που λέγεται </a:t>
            </a:r>
            <a:r>
              <a:rPr lang="el-GR" b="1" dirty="0"/>
              <a:t>εξόφθαλμη</a:t>
            </a:r>
            <a:r>
              <a:rPr lang="el-GR" dirty="0"/>
              <a:t> </a:t>
            </a:r>
            <a:r>
              <a:rPr lang="el-GR" b="1" dirty="0"/>
              <a:t>βρογχοκήλη</a:t>
            </a:r>
            <a:r>
              <a:rPr lang="el-GR" dirty="0"/>
              <a:t>. </a:t>
            </a:r>
            <a:endParaRPr lang="el-GR" dirty="0" smtClean="0"/>
          </a:p>
          <a:p>
            <a:r>
              <a:rPr lang="el-GR" dirty="0" smtClean="0"/>
              <a:t>Ο </a:t>
            </a:r>
            <a:r>
              <a:rPr lang="el-GR" dirty="0"/>
              <a:t>ασθενής παρουσιάζει εξοφθαλμία, δηλαδή οι βολβοί των ματιών προβάλλουν προς τα έξω και βρογχοκήλη, διόγκωση δηλαδή του αδένα. Άλλα συμπτώματα είναι η απώλεια βάρους, η υπερθερμία και η εύκολη εφίδρωση λόγω των αυξημένων καύσεων, η ταχυπαλμία,  η νευρικότητα και η υψηλή πίεση του αίματος. </a:t>
            </a:r>
            <a:endParaRPr lang="en-GB"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3562" y="783772"/>
            <a:ext cx="3504066" cy="5532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6270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42950"/>
            <a:ext cx="10515600" cy="5434013"/>
          </a:xfrm>
        </p:spPr>
        <p:txBody>
          <a:bodyPr>
            <a:normAutofit lnSpcReduction="10000"/>
          </a:bodyPr>
          <a:lstStyle/>
          <a:p>
            <a:r>
              <a:rPr lang="el-GR" dirty="0"/>
              <a:t>Αντίθετα, αν ο  θυρεοειδής αδένας υπολειτουργεί, </a:t>
            </a:r>
            <a:r>
              <a:rPr lang="el-GR" b="1" dirty="0"/>
              <a:t>υποθυρεοειδισμός</a:t>
            </a:r>
            <a:r>
              <a:rPr lang="el-GR" dirty="0"/>
              <a:t>, οι μειωμένες ποσότητες θυροξίνης έχουν ως συνέπεια μειωμένες καύσεις στα κύτταρα, που οδηγούν σε αύξηση του βάρους, υποθερμία,  φυσική και πνευματική νωθρότητα. Η κατάσταση αυτή προκαλεί </a:t>
            </a:r>
            <a:r>
              <a:rPr lang="el-GR" b="1" dirty="0"/>
              <a:t>μυξοίδημα</a:t>
            </a:r>
            <a:r>
              <a:rPr lang="el-GR" dirty="0"/>
              <a:t>, δηλαδή φουσκωμένο δέρμα, κυρίως στο πρόσωπο, από τη </a:t>
            </a:r>
            <a:r>
              <a:rPr lang="el-GR" dirty="0" smtClean="0"/>
              <a:t>συσσώρευση </a:t>
            </a:r>
            <a:r>
              <a:rPr lang="el-GR" dirty="0"/>
              <a:t>μυξώδους υγρού</a:t>
            </a:r>
            <a:r>
              <a:rPr lang="el-GR" dirty="0" smtClean="0"/>
              <a:t>.</a:t>
            </a:r>
          </a:p>
          <a:p>
            <a:r>
              <a:rPr lang="el-GR" dirty="0"/>
              <a:t>Υποθυρεοειδισμός που </a:t>
            </a:r>
            <a:r>
              <a:rPr lang="el-GR" dirty="0" smtClean="0"/>
              <a:t>προκαλεί </a:t>
            </a:r>
            <a:r>
              <a:rPr lang="el-GR" dirty="0"/>
              <a:t>βρογχοκήλη δυνατόν να εμφανιστεί και σε άτομα των οποίων η τροφή είναι φτωχή σε ιώδιο, με αποτέλεσμα τη μειωμένη παραγωγή θυροξίνης. Η κατάσταση αυτή δημιουργεί επανειλημμένα  ερεθίσματα στον υποθάλαμο, ο οποίος αντιδρώντας εκκρίνει συνεχώς </a:t>
            </a:r>
            <a:r>
              <a:rPr lang="el-GR" dirty="0" err="1"/>
              <a:t>εκλυτικούς</a:t>
            </a:r>
            <a:r>
              <a:rPr lang="el-GR" dirty="0"/>
              <a:t> παράγοντες, που αναγκάζουν την </a:t>
            </a:r>
            <a:r>
              <a:rPr lang="el-GR" dirty="0" err="1"/>
              <a:t>αδενοϋπόφυση</a:t>
            </a:r>
            <a:r>
              <a:rPr lang="el-GR" dirty="0"/>
              <a:t> να εκκρίνει μεγάλες ποσότητες </a:t>
            </a:r>
            <a:r>
              <a:rPr lang="el-GR" dirty="0" err="1"/>
              <a:t>θυρεοειδοτρόπου</a:t>
            </a:r>
            <a:r>
              <a:rPr lang="el-GR" dirty="0"/>
              <a:t> ορμόνης. Ο  θυρεοειδής, στην προσπάθειά του να παραγάγει  μεγαλύτερες ποσότητες θυροξίνης, διογκώνεται και προβάλλει προς τα έξω.</a:t>
            </a:r>
            <a:endParaRPr lang="en-GB" dirty="0"/>
          </a:p>
          <a:p>
            <a:endParaRPr lang="en-GB" dirty="0"/>
          </a:p>
        </p:txBody>
      </p:sp>
    </p:spTree>
    <p:extLst>
      <p:ext uri="{BB962C8B-B14F-4D97-AF65-F5344CB8AC3E}">
        <p14:creationId xmlns:p14="http://schemas.microsoft.com/office/powerpoint/2010/main" val="1931772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01068"/>
          </a:xfrm>
        </p:spPr>
        <p:txBody>
          <a:bodyPr/>
          <a:lstStyle/>
          <a:p>
            <a:r>
              <a:rPr lang="el-GR" b="1" dirty="0" smtClean="0"/>
              <a:t>Ενδοκρινικό σύστημα</a:t>
            </a:r>
            <a:endParaRPr lang="en-GB" b="1" dirty="0"/>
          </a:p>
        </p:txBody>
      </p:sp>
      <p:sp>
        <p:nvSpPr>
          <p:cNvPr id="3" name="Content Placeholder 2"/>
          <p:cNvSpPr>
            <a:spLocks noGrp="1"/>
          </p:cNvSpPr>
          <p:nvPr>
            <p:ph idx="1"/>
          </p:nvPr>
        </p:nvSpPr>
        <p:spPr>
          <a:xfrm>
            <a:off x="838200" y="1466194"/>
            <a:ext cx="10515600" cy="4710769"/>
          </a:xfrm>
        </p:spPr>
        <p:txBody>
          <a:bodyPr/>
          <a:lstStyle/>
          <a:p>
            <a:r>
              <a:rPr lang="el-GR" dirty="0"/>
              <a:t>Τα μηνύματά του είναι </a:t>
            </a:r>
            <a:r>
              <a:rPr lang="el-GR" dirty="0" smtClean="0"/>
              <a:t>χημικά.</a:t>
            </a:r>
            <a:endParaRPr lang="el-GR" dirty="0"/>
          </a:p>
          <a:p>
            <a:r>
              <a:rPr lang="el-GR" dirty="0"/>
              <a:t>Το</a:t>
            </a:r>
            <a:r>
              <a:rPr lang="el-GR" b="1" dirty="0"/>
              <a:t>  ενδοκρινικό σύστημα</a:t>
            </a:r>
            <a:r>
              <a:rPr lang="el-GR" dirty="0"/>
              <a:t> αποτελεί το σύνολο των εκκριτικών κυττάρων ενός οργανισμού, που παράγουν και εκκρίνουν σε υγρά του σώματός του, ορισμένες χημικές ουσίες-αγγελιαφόρους, τις </a:t>
            </a:r>
            <a:r>
              <a:rPr lang="el-GR" b="1" dirty="0"/>
              <a:t>ορμόνες</a:t>
            </a:r>
            <a:r>
              <a:rPr lang="el-GR" dirty="0"/>
              <a:t>. Οι ορμόνες θεωρούνται  </a:t>
            </a:r>
            <a:r>
              <a:rPr lang="el-GR" b="1" dirty="0"/>
              <a:t>χημικά μηνύματα</a:t>
            </a:r>
            <a:r>
              <a:rPr lang="el-GR" dirty="0"/>
              <a:t> και παράγονται σε μικρές ποσότητες στα εκκριτικά κύτταρα. Ακολούθως διοχετεύονται με </a:t>
            </a:r>
            <a:r>
              <a:rPr lang="el-GR" dirty="0" err="1"/>
              <a:t>εξωκυττάρωση</a:t>
            </a:r>
            <a:r>
              <a:rPr lang="el-GR" dirty="0"/>
              <a:t> στο αίμα και μέσω της κυκλοφορίας του,  φθάνουν σ’ όλα τα κύτταρα του σώματος. Η δράση των ορμονών, περιορίζεται μόνο σ’ εκείνα τα κύτταρα, που είναι εφοδιασμένα με μηχανισμούς αναγνώρισής τους </a:t>
            </a:r>
            <a:r>
              <a:rPr lang="el-GR" dirty="0" smtClean="0"/>
              <a:t>(υποδοχείς</a:t>
            </a:r>
            <a:r>
              <a:rPr lang="el-GR" dirty="0"/>
              <a:t>) και αποτελούν τα </a:t>
            </a:r>
            <a:r>
              <a:rPr lang="el-GR" b="1" dirty="0"/>
              <a:t>κύτταρα-στόχους</a:t>
            </a:r>
            <a:r>
              <a:rPr lang="el-GR" dirty="0"/>
              <a:t>. </a:t>
            </a:r>
            <a:endParaRPr lang="en-GB" dirty="0"/>
          </a:p>
          <a:p>
            <a:endParaRPr lang="en-GB" dirty="0"/>
          </a:p>
        </p:txBody>
      </p:sp>
    </p:spTree>
    <p:extLst>
      <p:ext uri="{BB962C8B-B14F-4D97-AF65-F5344CB8AC3E}">
        <p14:creationId xmlns:p14="http://schemas.microsoft.com/office/powerpoint/2010/main" val="39394848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3621" y="563336"/>
            <a:ext cx="5268686" cy="4808765"/>
          </a:xfrm>
        </p:spPr>
        <p:txBody>
          <a:bodyPr>
            <a:normAutofit fontScale="92500" lnSpcReduction="20000"/>
          </a:bodyPr>
          <a:lstStyle/>
          <a:p>
            <a:pPr marL="0" indent="0">
              <a:buNone/>
            </a:pPr>
            <a:r>
              <a:rPr lang="el-GR" dirty="0"/>
              <a:t>Ο θυρεοειδής αδένας εκκρίνει επίσης από άλλα κύτταρα από εκείνα που εκκρίνουν θυροξίνη, την </a:t>
            </a:r>
            <a:r>
              <a:rPr lang="el-GR" b="1" dirty="0" err="1"/>
              <a:t>καλσιτονίνη</a:t>
            </a:r>
            <a:r>
              <a:rPr lang="el-GR" dirty="0"/>
              <a:t>, πρωτεϊνική ορμόνη, που παίζει σημαντικό ρόλο στη διατήρηση της συγκέντρωσης του ασβεστίου στο αίμα μέσα σε φυσιολογικά επίπεδα. Όταν η συγκέντρωση ασβεστίου στο αίμα υπερβεί τα φυσιολογικά επίπεδα</a:t>
            </a:r>
            <a:r>
              <a:rPr lang="el-GR" dirty="0" smtClean="0"/>
              <a:t>,</a:t>
            </a:r>
            <a:r>
              <a:rPr lang="el-GR" dirty="0"/>
              <a:t> η </a:t>
            </a:r>
            <a:r>
              <a:rPr lang="el-GR" dirty="0" err="1" smtClean="0"/>
              <a:t>καλσιτονίνη</a:t>
            </a:r>
            <a:r>
              <a:rPr lang="el-GR" dirty="0" smtClean="0"/>
              <a:t>:</a:t>
            </a:r>
          </a:p>
          <a:p>
            <a:pPr lvl="0"/>
            <a:r>
              <a:rPr lang="el-GR" dirty="0"/>
              <a:t>προκαλεί  εναπόθεση της πλεονάζουσας ποσότητας ασβεστίου  στα οστά και </a:t>
            </a:r>
            <a:endParaRPr lang="en-GB" dirty="0"/>
          </a:p>
          <a:p>
            <a:pPr lvl="0"/>
            <a:r>
              <a:rPr lang="el-GR" dirty="0"/>
              <a:t>μειώνει στους νεφρούς την </a:t>
            </a:r>
            <a:r>
              <a:rPr lang="el-GR" dirty="0" err="1"/>
              <a:t>επαναρρόφησή</a:t>
            </a:r>
            <a:r>
              <a:rPr lang="el-GR" dirty="0"/>
              <a:t> του από το </a:t>
            </a:r>
            <a:r>
              <a:rPr lang="el-GR" dirty="0" err="1"/>
              <a:t>πρόουρο</a:t>
            </a:r>
            <a:r>
              <a:rPr lang="el-GR" dirty="0"/>
              <a:t>. </a:t>
            </a:r>
            <a:endParaRPr lang="en-GB" dirty="0"/>
          </a:p>
          <a:p>
            <a:endParaRPr lang="en-GB"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0135" y="4965036"/>
            <a:ext cx="2335893" cy="157403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4577" y="551141"/>
            <a:ext cx="5005615" cy="441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9555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6861"/>
          </a:xfrm>
        </p:spPr>
        <p:txBody>
          <a:bodyPr/>
          <a:lstStyle/>
          <a:p>
            <a:r>
              <a:rPr lang="el-GR" dirty="0" smtClean="0"/>
              <a:t>Οι </a:t>
            </a:r>
            <a:r>
              <a:rPr lang="el-GR" dirty="0"/>
              <a:t>παραθυρεοειδείς αδένες</a:t>
            </a:r>
            <a:endParaRPr lang="en-GB" dirty="0"/>
          </a:p>
        </p:txBody>
      </p:sp>
      <p:sp>
        <p:nvSpPr>
          <p:cNvPr id="3" name="Content Placeholder 2"/>
          <p:cNvSpPr>
            <a:spLocks noGrp="1"/>
          </p:cNvSpPr>
          <p:nvPr>
            <p:ph idx="1"/>
          </p:nvPr>
        </p:nvSpPr>
        <p:spPr>
          <a:xfrm>
            <a:off x="838200" y="1281793"/>
            <a:ext cx="10515600" cy="4895170"/>
          </a:xfrm>
        </p:spPr>
        <p:txBody>
          <a:bodyPr>
            <a:normAutofit fontScale="85000" lnSpcReduction="10000"/>
          </a:bodyPr>
          <a:lstStyle/>
          <a:p>
            <a:r>
              <a:rPr lang="el-GR" dirty="0"/>
              <a:t>Είναι τέσσερις, μικρού μεγέθους, αδένες που βρίσκονται ενσωματωμένοι στην πίσω πλευρά του θυρεοειδή αδένα και παράγουν την </a:t>
            </a:r>
            <a:r>
              <a:rPr lang="el-GR" b="1" dirty="0" err="1"/>
              <a:t>παραθορμόνη</a:t>
            </a:r>
            <a:r>
              <a:rPr lang="el-GR" dirty="0"/>
              <a:t>, ορμόνη που ρυθμίζει το μεταβολισμό των ιόντων ασβεστίου (</a:t>
            </a:r>
            <a:r>
              <a:rPr lang="en-US" dirty="0"/>
              <a:t>Ca</a:t>
            </a:r>
            <a:r>
              <a:rPr lang="el-GR" baseline="30000" dirty="0" smtClean="0"/>
              <a:t>++</a:t>
            </a:r>
            <a:r>
              <a:rPr lang="el-GR" dirty="0" smtClean="0"/>
              <a:t>) </a:t>
            </a:r>
            <a:r>
              <a:rPr lang="el-GR" dirty="0"/>
              <a:t>στον οργανισμό.</a:t>
            </a:r>
            <a:endParaRPr lang="en-GB" dirty="0"/>
          </a:p>
          <a:p>
            <a:r>
              <a:rPr lang="el-GR" dirty="0" smtClean="0"/>
              <a:t>Η </a:t>
            </a:r>
            <a:r>
              <a:rPr lang="el-GR" dirty="0" err="1"/>
              <a:t>παραθορμόνη</a:t>
            </a:r>
            <a:r>
              <a:rPr lang="el-GR" dirty="0"/>
              <a:t>, </a:t>
            </a:r>
            <a:r>
              <a:rPr lang="el-GR" dirty="0" smtClean="0"/>
              <a:t>ευνοεί </a:t>
            </a:r>
            <a:r>
              <a:rPr lang="el-GR" dirty="0"/>
              <a:t>την απομάκρυνση ιόντων ασβεστίου από τα οστά και τη διοχέτευσή τους στο </a:t>
            </a:r>
            <a:r>
              <a:rPr lang="el-GR" dirty="0" smtClean="0"/>
              <a:t>αίμα,</a:t>
            </a:r>
            <a:r>
              <a:rPr lang="en-GB" dirty="0" smtClean="0"/>
              <a:t> </a:t>
            </a:r>
            <a:r>
              <a:rPr lang="el-GR" dirty="0" smtClean="0"/>
              <a:t>διεγείρει </a:t>
            </a:r>
            <a:r>
              <a:rPr lang="el-GR" dirty="0"/>
              <a:t>στους νεφρούς την </a:t>
            </a:r>
            <a:r>
              <a:rPr lang="el-GR" dirty="0" err="1"/>
              <a:t>επαναρρόφηση</a:t>
            </a:r>
            <a:r>
              <a:rPr lang="el-GR" dirty="0"/>
              <a:t> ιόντων ασβεστίου από το </a:t>
            </a:r>
            <a:r>
              <a:rPr lang="el-GR" dirty="0" err="1"/>
              <a:t>πρόουρο</a:t>
            </a:r>
            <a:r>
              <a:rPr lang="el-GR" dirty="0"/>
              <a:t> στο αίμα </a:t>
            </a:r>
            <a:r>
              <a:rPr lang="el-GR" dirty="0" smtClean="0"/>
              <a:t>και</a:t>
            </a:r>
            <a:r>
              <a:rPr lang="en-GB" dirty="0" smtClean="0"/>
              <a:t> </a:t>
            </a:r>
            <a:r>
              <a:rPr lang="el-GR" dirty="0" smtClean="0"/>
              <a:t>ενεργοποιεί </a:t>
            </a:r>
            <a:r>
              <a:rPr lang="el-GR" dirty="0"/>
              <a:t>το μηχανισμό μετατροπής της προβιταμίνης </a:t>
            </a:r>
            <a:r>
              <a:rPr lang="en-US" dirty="0"/>
              <a:t>D</a:t>
            </a:r>
            <a:r>
              <a:rPr lang="el-GR" dirty="0"/>
              <a:t> σε βιταμίνη </a:t>
            </a:r>
            <a:r>
              <a:rPr lang="en-US" dirty="0"/>
              <a:t>D</a:t>
            </a:r>
            <a:r>
              <a:rPr lang="el-GR" dirty="0"/>
              <a:t>. Η βιταμίνη </a:t>
            </a:r>
            <a:r>
              <a:rPr lang="en-US" dirty="0"/>
              <a:t>D</a:t>
            </a:r>
            <a:r>
              <a:rPr lang="el-GR" dirty="0"/>
              <a:t> ακολούθως, διεγείρει την απορρόφηση ιόντων ασβεστίου από την τροφή στο λεπτό έντερο.</a:t>
            </a:r>
            <a:endParaRPr lang="en-GB" dirty="0"/>
          </a:p>
          <a:p>
            <a:r>
              <a:rPr lang="el-GR" dirty="0" smtClean="0"/>
              <a:t>Η </a:t>
            </a:r>
            <a:r>
              <a:rPr lang="el-GR" dirty="0"/>
              <a:t>δράση της </a:t>
            </a:r>
            <a:r>
              <a:rPr lang="el-GR" dirty="0" err="1"/>
              <a:t>παραθορμόνης</a:t>
            </a:r>
            <a:r>
              <a:rPr lang="el-GR" dirty="0"/>
              <a:t> είναι αντίθετη με εκείνη της </a:t>
            </a:r>
            <a:r>
              <a:rPr lang="el-GR" dirty="0" err="1"/>
              <a:t>καλσιτονίνης</a:t>
            </a:r>
            <a:r>
              <a:rPr lang="el-GR" dirty="0"/>
              <a:t> του θυρεοειδή αδένα και γι’ αυτό οι δύο ορμόνες χαρακτηρίζονται ως </a:t>
            </a:r>
            <a:r>
              <a:rPr lang="el-GR" b="1" dirty="0"/>
              <a:t>ανταγωνιστικές. </a:t>
            </a:r>
            <a:endParaRPr lang="en-GB" dirty="0"/>
          </a:p>
          <a:p>
            <a:r>
              <a:rPr lang="el-GR" dirty="0" smtClean="0"/>
              <a:t>Το σχεδιάγραμμα </a:t>
            </a:r>
            <a:r>
              <a:rPr lang="el-GR" dirty="0"/>
              <a:t>παρουσιάζει την ανταγωνιστική δράση της </a:t>
            </a:r>
            <a:r>
              <a:rPr lang="el-GR" dirty="0" err="1"/>
              <a:t>καλσιτονίνης</a:t>
            </a:r>
            <a:r>
              <a:rPr lang="el-GR" dirty="0"/>
              <a:t> και της </a:t>
            </a:r>
            <a:r>
              <a:rPr lang="el-GR" dirty="0" err="1"/>
              <a:t>παραθορμόνης</a:t>
            </a:r>
            <a:r>
              <a:rPr lang="el-GR" dirty="0"/>
              <a:t> και τον ορμονικό έλεγχο, που ασκούν στη συγκέντρωση των ιόντων ασβεστίου στο πλάσμα του αίματος.</a:t>
            </a:r>
            <a:endParaRPr lang="en-GB" dirty="0"/>
          </a:p>
          <a:p>
            <a:endParaRPr lang="en-GB" dirty="0"/>
          </a:p>
        </p:txBody>
      </p:sp>
    </p:spTree>
    <p:extLst>
      <p:ext uri="{BB962C8B-B14F-4D97-AF65-F5344CB8AC3E}">
        <p14:creationId xmlns:p14="http://schemas.microsoft.com/office/powerpoint/2010/main" val="32684494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5-09-Εικ"/>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378" y="414111"/>
            <a:ext cx="6971247" cy="594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960180" y="595993"/>
            <a:ext cx="3935184" cy="5355312"/>
          </a:xfrm>
          <a:prstGeom prst="rect">
            <a:avLst/>
          </a:prstGeom>
          <a:noFill/>
        </p:spPr>
        <p:txBody>
          <a:bodyPr wrap="square" rtlCol="0">
            <a:spAutoFit/>
          </a:bodyPr>
          <a:lstStyle/>
          <a:p>
            <a:r>
              <a:rPr lang="el-GR" dirty="0"/>
              <a:t>Τα φυσιολογικά επίπεδα των ιόντων ασβεστίου στο αίμα κυμαίνονται γύρω στα 10 </a:t>
            </a:r>
            <a:r>
              <a:rPr lang="en-US" dirty="0"/>
              <a:t>mg</a:t>
            </a:r>
            <a:r>
              <a:rPr lang="el-GR" dirty="0"/>
              <a:t>/100</a:t>
            </a:r>
            <a:r>
              <a:rPr lang="en-US" dirty="0"/>
              <a:t>ml</a:t>
            </a:r>
            <a:r>
              <a:rPr lang="el-GR" dirty="0"/>
              <a:t>. Η αύξηση της συγκέντρωσης των ιόντων ασβεστίου, πέραν των φυσιολογικών επιπέδων, προκαλεί αύξηση της έκκρισης της </a:t>
            </a:r>
            <a:r>
              <a:rPr lang="el-GR" dirty="0" err="1"/>
              <a:t>καλσιτονίνης</a:t>
            </a:r>
            <a:r>
              <a:rPr lang="el-GR" dirty="0"/>
              <a:t> από το θυρεοειδή και παράλληλη μείωση στην έκκριση της </a:t>
            </a:r>
            <a:r>
              <a:rPr lang="el-GR" dirty="0" err="1"/>
              <a:t>παραθορμόνης</a:t>
            </a:r>
            <a:r>
              <a:rPr lang="el-GR" dirty="0"/>
              <a:t> από τους παραθυρεοειδείς αδένες.</a:t>
            </a:r>
            <a:endParaRPr lang="en-GB" dirty="0"/>
          </a:p>
          <a:p>
            <a:r>
              <a:rPr lang="el-GR" dirty="0"/>
              <a:t> </a:t>
            </a:r>
            <a:endParaRPr lang="en-GB" dirty="0"/>
          </a:p>
          <a:p>
            <a:r>
              <a:rPr lang="el-GR" dirty="0"/>
              <a:t>Στην αντίθετη περίπτωση, η μείωση της συγκέντρωσης των ιόντων ασβεστίου στο αίμα, κάτω από τα φυσιολογικά επίπεδα, προκαλεί αύξηση στην έκκριση της </a:t>
            </a:r>
            <a:r>
              <a:rPr lang="el-GR" dirty="0" err="1"/>
              <a:t>παραθορμόνης</a:t>
            </a:r>
            <a:r>
              <a:rPr lang="el-GR" dirty="0"/>
              <a:t> από </a:t>
            </a:r>
            <a:r>
              <a:rPr lang="el-GR" dirty="0" smtClean="0"/>
              <a:t>τους</a:t>
            </a:r>
            <a:r>
              <a:rPr lang="el-GR" dirty="0"/>
              <a:t> παραθυρεοειδείς αδένες και παράλληλη μείωση στην έκκριση της </a:t>
            </a:r>
            <a:r>
              <a:rPr lang="el-GR" dirty="0" err="1"/>
              <a:t>καλσιτονίνης</a:t>
            </a:r>
            <a:r>
              <a:rPr lang="el-GR" dirty="0"/>
              <a:t> από το θυρεοειδή αδένα. </a:t>
            </a:r>
            <a:endParaRPr lang="en-GB" dirty="0"/>
          </a:p>
        </p:txBody>
      </p:sp>
    </p:spTree>
    <p:extLst>
      <p:ext uri="{BB962C8B-B14F-4D97-AF65-F5344CB8AC3E}">
        <p14:creationId xmlns:p14="http://schemas.microsoft.com/office/powerpoint/2010/main" val="40476255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9279"/>
            <a:ext cx="10515600" cy="5417684"/>
          </a:xfrm>
        </p:spPr>
        <p:txBody>
          <a:bodyPr>
            <a:normAutofit fontScale="85000" lnSpcReduction="20000"/>
          </a:bodyPr>
          <a:lstStyle/>
          <a:p>
            <a:pPr marL="0" indent="0">
              <a:buNone/>
            </a:pPr>
            <a:r>
              <a:rPr lang="el-GR" dirty="0" smtClean="0"/>
              <a:t>Το </a:t>
            </a:r>
            <a:r>
              <a:rPr lang="el-GR" dirty="0"/>
              <a:t>τελικό αποτέλεσμα και στις δύο πιο πάνω περιπτώσεις, είναι η επαναφορά της συγκέντρωσης των ιόντων ασβεστίου στα φυσιολογικά επίπεδα. Η ανταγωνιστική  δράση των δύο ορμονών αποτελεί ένα καλό παράδειγμα μηχανισμού αρνητικής ανάδρασης, που περιλαμβάνει δύο ορμόνες και καταλήγει στην ελαχιστοποίηση των διακυμάνσεων της συγκέντρωσης των ιόντων ασβεστίου στο αίμα.</a:t>
            </a:r>
            <a:endParaRPr lang="en-GB" dirty="0"/>
          </a:p>
          <a:p>
            <a:pPr marL="0" indent="0">
              <a:buNone/>
            </a:pPr>
            <a:r>
              <a:rPr lang="el-GR" dirty="0" smtClean="0"/>
              <a:t>Στις </a:t>
            </a:r>
            <a:r>
              <a:rPr lang="el-GR" dirty="0"/>
              <a:t>περιπτώσεις </a:t>
            </a:r>
            <a:r>
              <a:rPr lang="el-GR" dirty="0" err="1"/>
              <a:t>υπερλειτουργίας</a:t>
            </a:r>
            <a:r>
              <a:rPr lang="el-GR" dirty="0"/>
              <a:t> των παραθυρεοειδών αδένων, </a:t>
            </a:r>
            <a:r>
              <a:rPr lang="el-GR" b="1" dirty="0" err="1"/>
              <a:t>υπερπαραθυρεοειδισμός</a:t>
            </a:r>
            <a:r>
              <a:rPr lang="el-GR" dirty="0"/>
              <a:t>, </a:t>
            </a:r>
            <a:r>
              <a:rPr lang="el-GR" dirty="0" smtClean="0"/>
              <a:t>απομακρύνονται </a:t>
            </a:r>
            <a:r>
              <a:rPr lang="el-GR" dirty="0"/>
              <a:t>μεγάλες ποσότητες ιόντων ασβεστίου από τα οστά, με αποτέλεσμα αυτά να γίνονται αδύνατα και μαλακά (παραμορφωμένα). Όταν η συγκέντρωση των ιόντων ασβεστίου στο αίμα ξεπεράσει ορισμένα όρια, τότε το ασβέστιο εναποτίθεται σε διάφορα όργανα, όπως στους νεφρούς, στους μυς, στο πάγκρεας με αποτέλεσμα να παρεμποδίζεται η ομαλή λειτουργία τους.</a:t>
            </a:r>
            <a:endParaRPr lang="en-GB" dirty="0"/>
          </a:p>
          <a:p>
            <a:pPr marL="0" indent="0">
              <a:buNone/>
            </a:pPr>
            <a:r>
              <a:rPr lang="el-GR" dirty="0" smtClean="0"/>
              <a:t>Υπολειτουργία </a:t>
            </a:r>
            <a:r>
              <a:rPr lang="el-GR" dirty="0"/>
              <a:t>των παραθυρεοειδών αδένων, </a:t>
            </a:r>
            <a:r>
              <a:rPr lang="el-GR" b="1" dirty="0" err="1"/>
              <a:t>υποπαραθυρεοειδισμός</a:t>
            </a:r>
            <a:r>
              <a:rPr lang="el-GR" dirty="0"/>
              <a:t>, οδηγεί σε δραματική μείωση της συγκέντρωσης ιόντων ασβεστίου στο αίμα, με αποτέλεσμα τον τέτανο των μυών (συσπάσεις και σπασμοί των μυών), κατάσταση που αν δεν αντιμετωπισθεί έγκαιρα, οδηγεί στο θάνατο. Η κατάσταση αυτή αντιμετωπίζεται εύκολα με τη χορήγηση αλάτων ασβεστίου  με ενέσεις και με την παροχή </a:t>
            </a:r>
            <a:r>
              <a:rPr lang="el-GR" dirty="0" err="1"/>
              <a:t>παραθορμόνης</a:t>
            </a:r>
            <a:r>
              <a:rPr lang="el-GR" dirty="0"/>
              <a:t>.</a:t>
            </a:r>
            <a:endParaRPr lang="en-GB" dirty="0"/>
          </a:p>
        </p:txBody>
      </p:sp>
    </p:spTree>
    <p:extLst>
      <p:ext uri="{BB962C8B-B14F-4D97-AF65-F5344CB8AC3E}">
        <p14:creationId xmlns:p14="http://schemas.microsoft.com/office/powerpoint/2010/main" val="16979286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1353"/>
          </a:xfrm>
        </p:spPr>
        <p:txBody>
          <a:bodyPr/>
          <a:lstStyle/>
          <a:p>
            <a:r>
              <a:rPr lang="el-GR" b="1" dirty="0" smtClean="0"/>
              <a:t>Το πάγκρεας</a:t>
            </a:r>
            <a:endParaRPr lang="en-GB" b="1" dirty="0"/>
          </a:p>
        </p:txBody>
      </p:sp>
      <p:sp>
        <p:nvSpPr>
          <p:cNvPr id="3" name="Content Placeholder 2"/>
          <p:cNvSpPr>
            <a:spLocks noGrp="1"/>
          </p:cNvSpPr>
          <p:nvPr>
            <p:ph idx="1"/>
          </p:nvPr>
        </p:nvSpPr>
        <p:spPr>
          <a:xfrm>
            <a:off x="838200" y="1298121"/>
            <a:ext cx="10515600" cy="4878842"/>
          </a:xfrm>
        </p:spPr>
        <p:txBody>
          <a:bodyPr>
            <a:normAutofit fontScale="92500" lnSpcReduction="10000"/>
          </a:bodyPr>
          <a:lstStyle/>
          <a:p>
            <a:r>
              <a:rPr lang="el-GR" dirty="0"/>
              <a:t>Ο αδένας αυτός είναι </a:t>
            </a:r>
            <a:r>
              <a:rPr lang="el-GR" b="1" dirty="0"/>
              <a:t>μεικτός</a:t>
            </a:r>
            <a:r>
              <a:rPr lang="el-GR" dirty="0"/>
              <a:t> και βρίσκεται κάτω και πίσω από το στομάχι. </a:t>
            </a:r>
            <a:endParaRPr lang="en-GB" dirty="0"/>
          </a:p>
          <a:p>
            <a:r>
              <a:rPr lang="el-GR" dirty="0" smtClean="0"/>
              <a:t>Η </a:t>
            </a:r>
            <a:r>
              <a:rPr lang="el-GR" b="1" dirty="0"/>
              <a:t>εξωκρινής</a:t>
            </a:r>
            <a:r>
              <a:rPr lang="el-GR" dirty="0"/>
              <a:t> </a:t>
            </a:r>
            <a:r>
              <a:rPr lang="el-GR" b="1" dirty="0"/>
              <a:t>μοίρα</a:t>
            </a:r>
            <a:r>
              <a:rPr lang="el-GR" dirty="0"/>
              <a:t> του  παγκρέατος αποτελείται από κύτταρα, που παράγουν και εκκρίνουν το </a:t>
            </a:r>
            <a:r>
              <a:rPr lang="el-GR" b="1" dirty="0"/>
              <a:t>παγκρεατικό</a:t>
            </a:r>
            <a:r>
              <a:rPr lang="el-GR" dirty="0"/>
              <a:t> </a:t>
            </a:r>
            <a:r>
              <a:rPr lang="el-GR" b="1" dirty="0"/>
              <a:t>υγρό</a:t>
            </a:r>
            <a:r>
              <a:rPr lang="el-GR" dirty="0"/>
              <a:t> στον παγκρεατικό πόρο ο οποίος εκβάλλει μαζί με το χοληδόχο πόρο στο δωδεκαδάκτυλο.</a:t>
            </a:r>
            <a:endParaRPr lang="en-GB" dirty="0"/>
          </a:p>
          <a:p>
            <a:r>
              <a:rPr lang="el-GR" dirty="0" smtClean="0"/>
              <a:t>Η </a:t>
            </a:r>
            <a:r>
              <a:rPr lang="el-GR" b="1" dirty="0"/>
              <a:t>ενδοκρινής</a:t>
            </a:r>
            <a:r>
              <a:rPr lang="el-GR" dirty="0"/>
              <a:t> </a:t>
            </a:r>
            <a:r>
              <a:rPr lang="el-GR" b="1" dirty="0"/>
              <a:t>μοίρα</a:t>
            </a:r>
            <a:r>
              <a:rPr lang="el-GR" dirty="0"/>
              <a:t> του παγκρέατος αποτελείται από ορισμένα εκκριτικά κύτταρα, που ομαδοποιούνται εντός της υπόλοιπης μάζας των κυττάρων του αδένα και ονομάζονται </a:t>
            </a:r>
            <a:r>
              <a:rPr lang="el-GR" b="1" dirty="0"/>
              <a:t>νησίδια</a:t>
            </a:r>
            <a:r>
              <a:rPr lang="el-GR" dirty="0"/>
              <a:t> </a:t>
            </a:r>
            <a:r>
              <a:rPr lang="el-GR" b="1" dirty="0"/>
              <a:t>του</a:t>
            </a:r>
            <a:r>
              <a:rPr lang="el-GR" dirty="0"/>
              <a:t> </a:t>
            </a:r>
            <a:r>
              <a:rPr lang="en-US" b="1" dirty="0"/>
              <a:t>Langerhans</a:t>
            </a:r>
            <a:r>
              <a:rPr lang="el-GR" dirty="0"/>
              <a:t>. Τα νησίδια αυτά βρίσκονται διάσπαρτα σε όλη τη μάζα του αδένα και αποτελούνται από δύο είδη εκκριτικών κυττάρων, από τα </a:t>
            </a:r>
            <a:r>
              <a:rPr lang="el-GR" b="1" dirty="0"/>
              <a:t>α-κύτταρα</a:t>
            </a:r>
            <a:r>
              <a:rPr lang="el-GR" dirty="0"/>
              <a:t>, που παράγουν την ορμόνη </a:t>
            </a:r>
            <a:r>
              <a:rPr lang="el-GR" b="1" dirty="0" err="1"/>
              <a:t>γλυκαγόνη</a:t>
            </a:r>
            <a:r>
              <a:rPr lang="el-GR" dirty="0"/>
              <a:t> και από τα </a:t>
            </a:r>
            <a:r>
              <a:rPr lang="el-GR" b="1" dirty="0"/>
              <a:t>β-κύτταρα</a:t>
            </a:r>
            <a:r>
              <a:rPr lang="el-GR" dirty="0"/>
              <a:t>, που παράγουν την ορμόνη </a:t>
            </a:r>
            <a:r>
              <a:rPr lang="el-GR" b="1" dirty="0"/>
              <a:t>ινσουλίνη</a:t>
            </a:r>
            <a:r>
              <a:rPr lang="el-GR" dirty="0"/>
              <a:t>. Οι δύο ορμόνες διοχετεύονται στο αίμα και ασκούν ρυθμιστικό έλεγχο στο μεταβολισμό των υδατανθράκων.</a:t>
            </a:r>
            <a:endParaRPr lang="en-GB" dirty="0"/>
          </a:p>
          <a:p>
            <a:endParaRPr lang="en-GB" dirty="0"/>
          </a:p>
        </p:txBody>
      </p:sp>
    </p:spTree>
    <p:extLst>
      <p:ext uri="{BB962C8B-B14F-4D97-AF65-F5344CB8AC3E}">
        <p14:creationId xmlns:p14="http://schemas.microsoft.com/office/powerpoint/2010/main" val="2000291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61307"/>
            <a:ext cx="10515600" cy="5515656"/>
          </a:xfrm>
        </p:spPr>
        <p:txBody>
          <a:bodyPr>
            <a:normAutofit fontScale="85000" lnSpcReduction="20000"/>
          </a:bodyPr>
          <a:lstStyle/>
          <a:p>
            <a:pPr marL="0" indent="0">
              <a:buNone/>
            </a:pPr>
            <a:r>
              <a:rPr lang="el-GR" dirty="0"/>
              <a:t>Η ινσουλίνη και η </a:t>
            </a:r>
            <a:r>
              <a:rPr lang="el-GR" dirty="0" err="1"/>
              <a:t>γλυκαγόνη</a:t>
            </a:r>
            <a:r>
              <a:rPr lang="el-GR" dirty="0"/>
              <a:t> είναι ορμόνες με ανταγωνιστική </a:t>
            </a:r>
            <a:r>
              <a:rPr lang="el-GR" dirty="0" smtClean="0"/>
              <a:t>δράση. Η  </a:t>
            </a:r>
            <a:r>
              <a:rPr lang="el-GR" dirty="0"/>
              <a:t>ινσουλίνη, εισέρχεται σε μεγαλύτερες ποσότητες στη κυκλοφορία του αίματος, όταν η συγκέντρωση της γλυκόζης στο αίμα υπερβεί τα φυσιολογικά επίπεδα, που κυμαίνονται γύρω στα 90</a:t>
            </a:r>
            <a:r>
              <a:rPr lang="en-US" dirty="0"/>
              <a:t>mg</a:t>
            </a:r>
            <a:r>
              <a:rPr lang="el-GR" dirty="0"/>
              <a:t>/100</a:t>
            </a:r>
            <a:r>
              <a:rPr lang="en-US" dirty="0"/>
              <a:t>ml</a:t>
            </a:r>
            <a:r>
              <a:rPr lang="el-GR" dirty="0"/>
              <a:t>. Αυτό μπορεί να συμβεί  όταν ο άνθρωπος τραφεί  με υδατάνθρακες. Οι αυξημένες ποσότητες της γλυκόζης στο αίμα, που προκύπτουν από τη διάσπαση των υδατανθράκων, διεγείρουν την έκκριση της ινσουλίνης από τα β-κύτταρα του παγκρέατος και συγχρόνως προκαλούν αναστολή της έκκρισης της </a:t>
            </a:r>
            <a:r>
              <a:rPr lang="el-GR" dirty="0" err="1"/>
              <a:t>γλυκαγόνης</a:t>
            </a:r>
            <a:r>
              <a:rPr lang="el-GR" dirty="0"/>
              <a:t>. Η ινσουλίνη ακολούθως:</a:t>
            </a:r>
            <a:endParaRPr lang="en-GB" dirty="0"/>
          </a:p>
          <a:p>
            <a:pPr lvl="0"/>
            <a:r>
              <a:rPr lang="el-GR" dirty="0"/>
              <a:t>επιταχύνει την είσοδο της γλυκόζης στα κύτταρα των διαφόρων οργάνων  και</a:t>
            </a:r>
            <a:endParaRPr lang="en-GB" dirty="0"/>
          </a:p>
          <a:p>
            <a:pPr lvl="0"/>
            <a:r>
              <a:rPr lang="el-GR" dirty="0"/>
              <a:t>στο συκώτι,  η γλυκόζη μετατρέπεται σε γλυκογόνο και αποθηκεύεται ως κύριο ενεργειακό αποταμιευτικό υλικό (</a:t>
            </a:r>
            <a:r>
              <a:rPr lang="el-GR" dirty="0" err="1"/>
              <a:t>γλυκογονογένεση</a:t>
            </a:r>
            <a:r>
              <a:rPr lang="el-GR" dirty="0" smtClean="0"/>
              <a:t>).</a:t>
            </a:r>
          </a:p>
          <a:p>
            <a:pPr marL="0" indent="0">
              <a:buNone/>
            </a:pPr>
            <a:r>
              <a:rPr lang="el-GR" dirty="0"/>
              <a:t>Στην περίπτωση που η ποσότητα της γλυκόζης είναι υπερβολικά μεγάλη, τότε η ινσουλίνη: </a:t>
            </a:r>
            <a:endParaRPr lang="en-GB" dirty="0"/>
          </a:p>
          <a:p>
            <a:pPr marL="0" indent="0">
              <a:buNone/>
            </a:pPr>
            <a:endParaRPr lang="en-GB" dirty="0" smtClean="0"/>
          </a:p>
          <a:p>
            <a:pPr lvl="0"/>
            <a:r>
              <a:rPr lang="el-GR" dirty="0" smtClean="0"/>
              <a:t>ενεργοποιεί βιοχημική οδό για μετατροπή της γλυκόζης σε γλυκογόνο στους μυς όπως επίσης και σε αμινοξέα-πρωτεΐνες και</a:t>
            </a:r>
            <a:endParaRPr lang="en-GB" dirty="0" smtClean="0"/>
          </a:p>
          <a:p>
            <a:pPr lvl="0"/>
            <a:r>
              <a:rPr lang="el-GR" dirty="0" smtClean="0"/>
              <a:t>ενεργοποιεί </a:t>
            </a:r>
            <a:r>
              <a:rPr lang="el-GR" dirty="0"/>
              <a:t>βιοχημική οδό για μετατροπή της γλυκόζης σε λίπος στον υποδόριο ιστό. </a:t>
            </a:r>
            <a:endParaRPr lang="en-GB" dirty="0"/>
          </a:p>
          <a:p>
            <a:pPr lvl="0"/>
            <a:endParaRPr lang="en-GB" dirty="0"/>
          </a:p>
          <a:p>
            <a:endParaRPr lang="en-GB" dirty="0"/>
          </a:p>
        </p:txBody>
      </p:sp>
    </p:spTree>
    <p:extLst>
      <p:ext uri="{BB962C8B-B14F-4D97-AF65-F5344CB8AC3E}">
        <p14:creationId xmlns:p14="http://schemas.microsoft.com/office/powerpoint/2010/main" val="4159154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3014" y="253092"/>
            <a:ext cx="5695804" cy="5078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246" y="412297"/>
            <a:ext cx="5276170" cy="3816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43910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34786"/>
            <a:ext cx="5072743" cy="5442177"/>
          </a:xfrm>
        </p:spPr>
        <p:txBody>
          <a:bodyPr>
            <a:normAutofit fontScale="85000" lnSpcReduction="20000"/>
          </a:bodyPr>
          <a:lstStyle/>
          <a:p>
            <a:r>
              <a:rPr lang="el-GR" dirty="0"/>
              <a:t>Μεταξύ των γευμάτων, όταν η συγκέντρωση της γλυκόζης στο αίμα μειωθεί πέραν των φυσιολογικών ορίων, παρατηρείται άμεση μείωση της έκκρισης της ινσουλίνης, ενώ παράλληλα, επαναρχίζει η  έκκριση της </a:t>
            </a:r>
            <a:r>
              <a:rPr lang="el-GR" dirty="0" err="1"/>
              <a:t>γλυκαγόνης</a:t>
            </a:r>
            <a:r>
              <a:rPr lang="el-GR" dirty="0"/>
              <a:t> από τα α-κύτταρα του παγκρέατος. Η </a:t>
            </a:r>
            <a:r>
              <a:rPr lang="el-GR" dirty="0" err="1"/>
              <a:t>γλυκαγόνη</a:t>
            </a:r>
            <a:r>
              <a:rPr lang="el-GR" dirty="0"/>
              <a:t> με τη σειρά της, προκαλεί </a:t>
            </a:r>
            <a:r>
              <a:rPr lang="el-GR" dirty="0" smtClean="0"/>
              <a:t>υδρόλυση </a:t>
            </a:r>
            <a:r>
              <a:rPr lang="el-GR" dirty="0"/>
              <a:t>του γλυκογόνου (</a:t>
            </a:r>
            <a:r>
              <a:rPr lang="el-GR" dirty="0" err="1"/>
              <a:t>γλυκογονόλυση</a:t>
            </a:r>
            <a:r>
              <a:rPr lang="el-GR" dirty="0"/>
              <a:t>) στο συκώτι και προώθηση της παραγόμενης γλυκόζης στο αίμα και </a:t>
            </a:r>
            <a:r>
              <a:rPr lang="el-GR" dirty="0" smtClean="0"/>
              <a:t>διάσπαση </a:t>
            </a:r>
            <a:r>
              <a:rPr lang="el-GR" dirty="0"/>
              <a:t>του λίπους στον υποδόριο ιστό, σε λιπαρά οξέα, που επίσης προωθούνται στο αίμα.</a:t>
            </a:r>
            <a:endParaRPr lang="en-GB" dirty="0"/>
          </a:p>
          <a:p>
            <a:r>
              <a:rPr lang="el-GR" dirty="0" smtClean="0"/>
              <a:t>Το </a:t>
            </a:r>
            <a:r>
              <a:rPr lang="el-GR" dirty="0"/>
              <a:t>τελικό αποτέλεσμα της ανταγωνιστικής δράσης των δύο ορμονών είναι η διατήρηση της συγκέντρωσης της γλυκόζης στο αίμα μέσα σε φυσιολογικά όρια. </a:t>
            </a:r>
            <a:endParaRPr lang="en-GB"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6825" y="685800"/>
            <a:ext cx="5778894" cy="5437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48155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9279"/>
            <a:ext cx="10515600" cy="5417684"/>
          </a:xfrm>
        </p:spPr>
        <p:txBody>
          <a:bodyPr>
            <a:normAutofit fontScale="77500" lnSpcReduction="20000"/>
          </a:bodyPr>
          <a:lstStyle/>
          <a:p>
            <a:pPr marL="0" indent="0">
              <a:buNone/>
            </a:pPr>
            <a:r>
              <a:rPr lang="el-GR" dirty="0"/>
              <a:t>Στις περιπτώσεις διαταραχής του μηχανισμού ομοιόστασης της γλυκόζης οι συνέπειες στον ανθρώπινο οργανισμό είναι πολύ σοβαρές</a:t>
            </a:r>
            <a:r>
              <a:rPr lang="el-GR" dirty="0" smtClean="0"/>
              <a:t>.</a:t>
            </a:r>
            <a:r>
              <a:rPr lang="el-GR" dirty="0"/>
              <a:t> </a:t>
            </a:r>
            <a:r>
              <a:rPr lang="el-GR" dirty="0" smtClean="0"/>
              <a:t>Η </a:t>
            </a:r>
            <a:r>
              <a:rPr lang="el-GR" dirty="0"/>
              <a:t>πιο γνωστή ορμονική διαταραχή στον άνθρωπο είναι ο </a:t>
            </a:r>
            <a:r>
              <a:rPr lang="el-GR" b="1" dirty="0"/>
              <a:t>σακχαρώδης διαβήτης</a:t>
            </a:r>
            <a:r>
              <a:rPr lang="el-GR" dirty="0"/>
              <a:t>, που διακρίνεται σε δύο τύπους:</a:t>
            </a:r>
            <a:endParaRPr lang="en-GB" dirty="0"/>
          </a:p>
          <a:p>
            <a:pPr lvl="0"/>
            <a:r>
              <a:rPr lang="el-GR" b="1" dirty="0" smtClean="0"/>
              <a:t>Το </a:t>
            </a:r>
            <a:r>
              <a:rPr lang="el-GR" b="1" dirty="0"/>
              <a:t>σακχαρώδη διαβήτη τύπου Ι</a:t>
            </a:r>
            <a:r>
              <a:rPr lang="el-GR" dirty="0"/>
              <a:t>, που οφείλεται στην έλλειψη ικανοποιητικών ποσοτήτων ινσουλίνης στο αίμα, </a:t>
            </a:r>
            <a:r>
              <a:rPr lang="el-GR" dirty="0" smtClean="0"/>
              <a:t>λόγω </a:t>
            </a:r>
            <a:r>
              <a:rPr lang="el-GR" dirty="0"/>
              <a:t>μειωμένης παραγωγής της από τα β-κύτταρα του παγκρέατος. Ο τύπος αυτός του διαβήτη εμφανίζεται αιφνίδια κατά την παιδική ηλικία (νεανικός διαβήτης) λόγω καταστροφής των β-κυττάρων του παγκρέατος, από τα κύτταρα του ανοσοποιητικού συστήματος (</a:t>
            </a:r>
            <a:r>
              <a:rPr lang="el-GR" dirty="0" err="1"/>
              <a:t>αυτοάνοση</a:t>
            </a:r>
            <a:r>
              <a:rPr lang="el-GR" dirty="0"/>
              <a:t> ασθένεια).</a:t>
            </a:r>
            <a:endParaRPr lang="en-GB" dirty="0"/>
          </a:p>
          <a:p>
            <a:pPr lvl="0"/>
            <a:r>
              <a:rPr lang="el-GR" b="1" dirty="0"/>
              <a:t>Το σακχαρώδη διαβήτη τύπου ΙΙ</a:t>
            </a:r>
            <a:r>
              <a:rPr lang="el-GR" dirty="0"/>
              <a:t>, που οφείλεται είτε σε μειωμένη παραγωγή ινσουλίνης είτε κυρίως στην αδυναμία αναγνώρισης των μορίων της ινσουλίνης από τα κύτταρα-στόχους, λόγω αλλαγών που υπέστησαν οι πρωτεϊνικοί υποδοχείς της κυτταρικής μεμβράνης τους. Ο τύπος αυτός του διαβήτη εμφανίζεται σε άτομα ηλικίας πέραν των 40 ετών και είναι αποτέλεσμα δράσης κληρονομικών παραγόντων αλλά και παραγόντων σχετικών με την παχυσαρκία</a:t>
            </a:r>
            <a:r>
              <a:rPr lang="el-GR" dirty="0" smtClean="0"/>
              <a:t>.</a:t>
            </a:r>
          </a:p>
          <a:p>
            <a:pPr marL="0" indent="0">
              <a:buNone/>
            </a:pPr>
            <a:r>
              <a:rPr lang="el-GR" dirty="0"/>
              <a:t>Οι διαταραχές στον ανθρώπινο οργανισμό από το σακχαρώδη διαβήτη είναι:</a:t>
            </a:r>
            <a:endParaRPr lang="en-GB" sz="4000" dirty="0"/>
          </a:p>
          <a:p>
            <a:r>
              <a:rPr lang="el-GR" dirty="0"/>
              <a:t> </a:t>
            </a:r>
            <a:r>
              <a:rPr lang="el-GR" b="1" dirty="0" smtClean="0"/>
              <a:t>η </a:t>
            </a:r>
            <a:r>
              <a:rPr lang="el-GR" b="1" dirty="0"/>
              <a:t>υπεργλυκαιμία</a:t>
            </a:r>
            <a:r>
              <a:rPr lang="el-GR" dirty="0"/>
              <a:t>, λόγω των αυξημένων ποσοτήτων γλυκόζης στο αίμα και κατ’ </a:t>
            </a:r>
            <a:r>
              <a:rPr lang="el-GR" dirty="0" smtClean="0"/>
              <a:t>επέκταση</a:t>
            </a:r>
          </a:p>
          <a:p>
            <a:r>
              <a:rPr lang="el-GR" b="1" dirty="0" smtClean="0"/>
              <a:t>η </a:t>
            </a:r>
            <a:r>
              <a:rPr lang="el-GR" b="1" dirty="0" err="1"/>
              <a:t>γλυκοζουρία</a:t>
            </a:r>
            <a:r>
              <a:rPr lang="el-GR" dirty="0"/>
              <a:t>, λόγω των αυξημένων ποσοτήτων γλυκόζης στα ούρα.</a:t>
            </a:r>
            <a:endParaRPr lang="en-GB" sz="3200" dirty="0"/>
          </a:p>
          <a:p>
            <a:pPr lvl="0"/>
            <a:endParaRPr lang="en-GB" dirty="0"/>
          </a:p>
        </p:txBody>
      </p:sp>
    </p:spTree>
    <p:extLst>
      <p:ext uri="{BB962C8B-B14F-4D97-AF65-F5344CB8AC3E}">
        <p14:creationId xmlns:p14="http://schemas.microsoft.com/office/powerpoint/2010/main" val="11109216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7682"/>
          </a:xfrm>
        </p:spPr>
        <p:txBody>
          <a:bodyPr/>
          <a:lstStyle/>
          <a:p>
            <a:r>
              <a:rPr lang="el-GR" b="1" dirty="0"/>
              <a:t>Τα συμπτώματα του σακχαρώδη διαβήτη </a:t>
            </a:r>
            <a:endParaRPr lang="en-GB" b="1" dirty="0"/>
          </a:p>
        </p:txBody>
      </p:sp>
      <p:sp>
        <p:nvSpPr>
          <p:cNvPr id="3" name="Content Placeholder 2"/>
          <p:cNvSpPr>
            <a:spLocks noGrp="1"/>
          </p:cNvSpPr>
          <p:nvPr>
            <p:ph idx="1"/>
          </p:nvPr>
        </p:nvSpPr>
        <p:spPr>
          <a:xfrm>
            <a:off x="838200" y="1387929"/>
            <a:ext cx="10515600" cy="4789034"/>
          </a:xfrm>
        </p:spPr>
        <p:txBody>
          <a:bodyPr>
            <a:normAutofit fontScale="92500" lnSpcReduction="10000"/>
          </a:bodyPr>
          <a:lstStyle/>
          <a:p>
            <a:pPr marL="0" indent="0">
              <a:buNone/>
            </a:pPr>
            <a:r>
              <a:rPr lang="el-GR" dirty="0"/>
              <a:t>- η πολυουρία, λόγω των μεγάλων ποσοτήτων γλυκόζης που πρέπει να αποβληθεί με τα </a:t>
            </a:r>
            <a:r>
              <a:rPr lang="el-GR" dirty="0" smtClean="0"/>
              <a:t>ούρα</a:t>
            </a:r>
            <a:endParaRPr lang="en-GB" dirty="0"/>
          </a:p>
          <a:p>
            <a:pPr marL="0" indent="0">
              <a:buNone/>
            </a:pPr>
            <a:r>
              <a:rPr lang="el-GR" dirty="0"/>
              <a:t>- η πολυδιψία, λόγω της μεγάλης απώλειας νερού στα ούρα. Στο νερό διαλύεται η πλεονάζουσα γλυκόζη για να αποβληθεί με τα ούρα.</a:t>
            </a:r>
            <a:endParaRPr lang="en-GB" dirty="0"/>
          </a:p>
          <a:p>
            <a:pPr>
              <a:buFontTx/>
              <a:buChar char="-"/>
            </a:pPr>
            <a:r>
              <a:rPr lang="el-GR" dirty="0" smtClean="0"/>
              <a:t>η </a:t>
            </a:r>
            <a:r>
              <a:rPr lang="el-GR" dirty="0"/>
              <a:t>πολυφαγία, λόγω του εντόνου αισθήματος πείνας, που δημιουργείται αφού τα κύτταρα δεν </a:t>
            </a:r>
            <a:r>
              <a:rPr lang="el-GR" dirty="0" smtClean="0"/>
              <a:t>τροφοδοτούνται </a:t>
            </a:r>
            <a:r>
              <a:rPr lang="el-GR" dirty="0"/>
              <a:t>με γλυκόζη</a:t>
            </a:r>
            <a:r>
              <a:rPr lang="el-GR" dirty="0" smtClean="0"/>
              <a:t>.</a:t>
            </a:r>
          </a:p>
          <a:p>
            <a:pPr marL="0" indent="0">
              <a:buNone/>
            </a:pPr>
            <a:r>
              <a:rPr lang="el-GR" dirty="0"/>
              <a:t>- η χαρακτηριστική άσχημη μυρωδιά του αέρα της εκπνοής, λόγω ακετόνης, που παράγεται κατά τη συνεχή και έντονη διάσπαση των λιπαρών ουσιών από τα κύτταρα. Η διάσπαση των λιπαρών ουσιών γίνεται για απελευθέρωση ενέργειας αναγκαίας για τα κύτταρα, μια και η γλυκόζη δεν εισέρχεται στα κύτταρα-στόχους.</a:t>
            </a:r>
            <a:endParaRPr lang="en-GB" dirty="0"/>
          </a:p>
          <a:p>
            <a:pPr marL="0" indent="0">
              <a:buNone/>
            </a:pPr>
            <a:r>
              <a:rPr lang="el-GR" dirty="0"/>
              <a:t>- η απώλεια βάρους, λόγω της συνεχούς διάσπασης των λιπών και των πρωτεϊνών από τα κύτταρα.</a:t>
            </a:r>
            <a:endParaRPr lang="en-GB" dirty="0"/>
          </a:p>
          <a:p>
            <a:pPr>
              <a:buFontTx/>
              <a:buChar char="-"/>
            </a:pPr>
            <a:endParaRPr lang="en-GB" dirty="0"/>
          </a:p>
          <a:p>
            <a:endParaRPr lang="en-GB" dirty="0"/>
          </a:p>
        </p:txBody>
      </p:sp>
    </p:spTree>
    <p:extLst>
      <p:ext uri="{BB962C8B-B14F-4D97-AF65-F5344CB8AC3E}">
        <p14:creationId xmlns:p14="http://schemas.microsoft.com/office/powerpoint/2010/main" val="732502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77917"/>
            <a:ext cx="10515600" cy="5499046"/>
          </a:xfrm>
        </p:spPr>
        <p:txBody>
          <a:bodyPr/>
          <a:lstStyle/>
          <a:p>
            <a:pPr marL="0" indent="0">
              <a:buNone/>
            </a:pPr>
            <a:r>
              <a:rPr lang="el-GR" dirty="0"/>
              <a:t>Η ορμονική δράση έχει ως αποτέλεσμα αλλαγές στις μεταβολικές δραστηριότητες των κυττάρων-στόχων, που μπορούν να οδηγήσουν σε:</a:t>
            </a:r>
            <a:endParaRPr lang="en-GB" dirty="0"/>
          </a:p>
          <a:p>
            <a:pPr marL="0" indent="0">
              <a:buNone/>
            </a:pPr>
            <a:r>
              <a:rPr lang="en-GB" dirty="0"/>
              <a:t> </a:t>
            </a:r>
          </a:p>
          <a:p>
            <a:pPr lvl="0"/>
            <a:r>
              <a:rPr lang="el-GR" dirty="0"/>
              <a:t>έλεγχο της ταχύτητας των </a:t>
            </a:r>
            <a:r>
              <a:rPr lang="el-GR" dirty="0" smtClean="0"/>
              <a:t>βιοχημικών </a:t>
            </a:r>
            <a:r>
              <a:rPr lang="el-GR" dirty="0"/>
              <a:t>αντιδράσεων στο κύτταρο</a:t>
            </a:r>
            <a:endParaRPr lang="en-GB" dirty="0"/>
          </a:p>
          <a:p>
            <a:pPr lvl="0"/>
            <a:r>
              <a:rPr lang="el-GR" dirty="0"/>
              <a:t>έλεγχο της διακίνησης ουσιών διαμέσου της κυτταρικής μεμβράνης</a:t>
            </a:r>
            <a:endParaRPr lang="en-GB" dirty="0"/>
          </a:p>
          <a:p>
            <a:pPr lvl="0"/>
            <a:r>
              <a:rPr lang="el-GR" dirty="0"/>
              <a:t>διέγερση της σύνθεσης και έκκρισης από τα κύτταρα-στόχους άλλων ουσιών, που είναι χρήσιμες στον οργανισμό</a:t>
            </a:r>
            <a:endParaRPr lang="en-GB" dirty="0"/>
          </a:p>
          <a:p>
            <a:pPr lvl="0"/>
            <a:r>
              <a:rPr lang="el-GR" dirty="0"/>
              <a:t>διέγερση του πολλαπλασιασμού του κυττάρου-στόχου, και </a:t>
            </a:r>
            <a:endParaRPr lang="en-GB" dirty="0"/>
          </a:p>
          <a:p>
            <a:pPr lvl="0"/>
            <a:r>
              <a:rPr lang="el-GR" dirty="0"/>
              <a:t>διέγερση της διαφοροποίησης του κυττάρου-στόχου</a:t>
            </a:r>
            <a:endParaRPr lang="en-GB" dirty="0"/>
          </a:p>
        </p:txBody>
      </p:sp>
    </p:spTree>
    <p:extLst>
      <p:ext uri="{BB962C8B-B14F-4D97-AF65-F5344CB8AC3E}">
        <p14:creationId xmlns:p14="http://schemas.microsoft.com/office/powerpoint/2010/main" val="5950280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3964"/>
            <a:ext cx="10515600" cy="5482999"/>
          </a:xfrm>
        </p:spPr>
        <p:txBody>
          <a:bodyPr>
            <a:normAutofit fontScale="85000" lnSpcReduction="20000"/>
          </a:bodyPr>
          <a:lstStyle/>
          <a:p>
            <a:r>
              <a:rPr lang="el-GR" dirty="0"/>
              <a:t>Στις πολύ σοβαρές περιπτώσεις σακχαρώδους διαβήτη παρατηρείται σημαντική ελάττωση του </a:t>
            </a:r>
            <a:r>
              <a:rPr lang="en-US" dirty="0"/>
              <a:t>pH</a:t>
            </a:r>
            <a:r>
              <a:rPr lang="el-GR" dirty="0"/>
              <a:t> του αίματος, λόγω της οξύτητας των ουσιών που παράγονται από τη διάσπαση των λιπαρών ουσιών, με αποτέλεσμα να απειλείται η ζωή του πάσχοντος.</a:t>
            </a:r>
            <a:endParaRPr lang="en-GB" dirty="0"/>
          </a:p>
          <a:p>
            <a:r>
              <a:rPr lang="el-GR" dirty="0"/>
              <a:t> </a:t>
            </a:r>
            <a:r>
              <a:rPr lang="el-GR" dirty="0" smtClean="0"/>
              <a:t>Ο </a:t>
            </a:r>
            <a:r>
              <a:rPr lang="el-GR" dirty="0"/>
              <a:t>σακχαρώδης διαβήτης δε θεραπεύεται, αλλά ελέγχεται καθ’ όλη τη διάρκεια της ζωής του πάσχοντος ατόμου. Ο σακχαρώδης διαβήτης τύπου Ι αντιμετωπίζεται με περιοδική χορήγηση ινσουλίνης στον πάσχοντα, ενώ ο τύπου ΙΙ αντιμετωπίζεται με ειδική δίαιτα, σωματική άσκηση και σε ορισμένες περιπτώσεις με αντιδιαβητικά φάρμακα (φάρμακα που διεγείρουν τη δράση των β-κυττάρων του παγκρέατος). </a:t>
            </a:r>
            <a:endParaRPr lang="en-GB" dirty="0"/>
          </a:p>
          <a:p>
            <a:r>
              <a:rPr lang="el-GR" dirty="0"/>
              <a:t> </a:t>
            </a:r>
            <a:r>
              <a:rPr lang="el-GR" dirty="0" smtClean="0"/>
              <a:t>Η </a:t>
            </a:r>
            <a:r>
              <a:rPr lang="el-GR" dirty="0" err="1"/>
              <a:t>υπερλειτουργία</a:t>
            </a:r>
            <a:r>
              <a:rPr lang="el-GR" dirty="0"/>
              <a:t> των β-κυττάρων των νησιδίων του </a:t>
            </a:r>
            <a:r>
              <a:rPr lang="en-US" dirty="0"/>
              <a:t>Langerhans</a:t>
            </a:r>
            <a:r>
              <a:rPr lang="el-GR" dirty="0"/>
              <a:t> προκαλεί υπερέκκριση της ινσουλίνης στο αίμα. Η διαταραχή αυτή έχει ως αποτέλεσμα  τη μείωση της συγκέντρωσης της γλυκόζης στο αίμα, κάτω από τα φυσιολογικά όρια, </a:t>
            </a:r>
            <a:r>
              <a:rPr lang="el-GR" b="1" dirty="0"/>
              <a:t>υπογλυκαιμία</a:t>
            </a:r>
            <a:r>
              <a:rPr lang="el-GR" dirty="0"/>
              <a:t>,</a:t>
            </a:r>
            <a:r>
              <a:rPr lang="el-GR" b="1" dirty="0"/>
              <a:t> </a:t>
            </a:r>
            <a:r>
              <a:rPr lang="el-GR" dirty="0"/>
              <a:t>κατάσταση, που μπορεί να οδηγήσει σε κώμα και θάνατο, αν δεν αντιμετωπισθεί έγκαιρα. Η αντιμετώπιση της υπογλυκαιμίας γίνεται με χορήγηση τροφής πλούσιας σε υδατάνθρακες ή ακόμα και με ενδοφλέβια παροχή γλυκόζης. Οι σοβαρές περιπτώσεις </a:t>
            </a:r>
            <a:r>
              <a:rPr lang="el-GR" dirty="0" err="1" smtClean="0"/>
              <a:t>υπερλειτουργίας</a:t>
            </a:r>
            <a:r>
              <a:rPr lang="el-GR" dirty="0" smtClean="0"/>
              <a:t> </a:t>
            </a:r>
            <a:r>
              <a:rPr lang="el-GR" dirty="0"/>
              <a:t>των β-κυττάρων αντιμετωπίζονται με χειρουργική επέμβαση στο πάγκρεας.</a:t>
            </a:r>
            <a:endParaRPr lang="en-GB" dirty="0"/>
          </a:p>
        </p:txBody>
      </p:sp>
    </p:spTree>
    <p:extLst>
      <p:ext uri="{BB962C8B-B14F-4D97-AF65-F5344CB8AC3E}">
        <p14:creationId xmlns:p14="http://schemas.microsoft.com/office/powerpoint/2010/main" val="39479721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9325"/>
          </a:xfrm>
        </p:spPr>
        <p:txBody>
          <a:bodyPr/>
          <a:lstStyle/>
          <a:p>
            <a:r>
              <a:rPr lang="el-GR" b="1" dirty="0" smtClean="0"/>
              <a:t>Τα επινεφρίδια</a:t>
            </a:r>
            <a:endParaRPr lang="en-GB" b="1" dirty="0"/>
          </a:p>
        </p:txBody>
      </p:sp>
      <p:sp>
        <p:nvSpPr>
          <p:cNvPr id="3" name="Content Placeholder 2"/>
          <p:cNvSpPr>
            <a:spLocks noGrp="1"/>
          </p:cNvSpPr>
          <p:nvPr>
            <p:ph idx="1"/>
          </p:nvPr>
        </p:nvSpPr>
        <p:spPr>
          <a:xfrm>
            <a:off x="838200" y="1265464"/>
            <a:ext cx="4346121" cy="4911499"/>
          </a:xfrm>
        </p:spPr>
        <p:txBody>
          <a:bodyPr>
            <a:normAutofit fontScale="92500" lnSpcReduction="10000"/>
          </a:bodyPr>
          <a:lstStyle/>
          <a:p>
            <a:pPr marL="0" indent="0">
              <a:buNone/>
            </a:pPr>
            <a:r>
              <a:rPr lang="el-GR" dirty="0"/>
              <a:t>Τα επινεφρίδια είναι δύο μικροί ενδοκρινείς αδένες, που βρίσκονται στην άνω επιφάνεια των νεφρών. Στον άνθρωπο κάθε επινεφρίδιο αποτελείται από δύο ευδιάκριτες μοίρες, μια εσωτερική, τη </a:t>
            </a:r>
            <a:r>
              <a:rPr lang="el-GR" b="1" dirty="0"/>
              <a:t>μυελώδη μοίρα</a:t>
            </a:r>
            <a:r>
              <a:rPr lang="el-GR" dirty="0"/>
              <a:t> και μια εξωτερική, τη </a:t>
            </a:r>
            <a:r>
              <a:rPr lang="el-GR" b="1" dirty="0"/>
              <a:t>φλοιώδη μοίρα</a:t>
            </a:r>
            <a:r>
              <a:rPr lang="el-GR" dirty="0"/>
              <a:t>. Κάθε μοίρα έχει εκκριτικά κύτταρα με διαφορετική εμβρυϊκή προέλευση και εκκριτική λειτουργία.</a:t>
            </a:r>
            <a:endParaRPr lang="en-GB" dirty="0"/>
          </a:p>
          <a:p>
            <a:endParaRPr lang="en-GB"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0179" y="795334"/>
            <a:ext cx="6145584" cy="3752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02451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4011"/>
          </a:xfrm>
        </p:spPr>
        <p:txBody>
          <a:bodyPr/>
          <a:lstStyle/>
          <a:p>
            <a:r>
              <a:rPr lang="el-GR" b="1" dirty="0" smtClean="0"/>
              <a:t>Η </a:t>
            </a:r>
            <a:r>
              <a:rPr lang="el-GR" b="1" dirty="0"/>
              <a:t>μυελώδης μοίρα των επινεφριδίων </a:t>
            </a:r>
            <a:endParaRPr lang="en-GB" b="1" dirty="0"/>
          </a:p>
        </p:txBody>
      </p:sp>
      <p:sp>
        <p:nvSpPr>
          <p:cNvPr id="3" name="Content Placeholder 2"/>
          <p:cNvSpPr>
            <a:spLocks noGrp="1"/>
          </p:cNvSpPr>
          <p:nvPr>
            <p:ph idx="1"/>
          </p:nvPr>
        </p:nvSpPr>
        <p:spPr>
          <a:xfrm>
            <a:off x="838200" y="1371600"/>
            <a:ext cx="4754336" cy="4805363"/>
          </a:xfrm>
        </p:spPr>
        <p:txBody>
          <a:bodyPr>
            <a:normAutofit lnSpcReduction="10000"/>
          </a:bodyPr>
          <a:lstStyle/>
          <a:p>
            <a:pPr lvl="0"/>
            <a:r>
              <a:rPr lang="el-GR" dirty="0"/>
              <a:t>Η μυελώδης μοίρα των επινεφριδίων έχει στενές εμβρυϊκές και </a:t>
            </a:r>
            <a:r>
              <a:rPr lang="el-GR" dirty="0" smtClean="0"/>
              <a:t>λειτουργικές σχέσεις </a:t>
            </a:r>
            <a:r>
              <a:rPr lang="el-GR" dirty="0"/>
              <a:t>με το νευρικό σύστημα. Τα εκκριτικά κύτταρα της μυελώδους μοίρας προέρχονται από τη διαφοροποίηση εμβρυϊκών κυττάρων, κάτω από την επίδραση καταλλήλων χημικών μηνυμάτων, που στη περίπτωση αυτή είναι τα </a:t>
            </a:r>
            <a:r>
              <a:rPr lang="el-GR" dirty="0" err="1"/>
              <a:t>γλυκοκορτικοειδή</a:t>
            </a:r>
            <a:r>
              <a:rPr lang="el-GR" dirty="0"/>
              <a:t>.</a:t>
            </a:r>
            <a:endParaRPr lang="en-GB" dirty="0"/>
          </a:p>
          <a:p>
            <a:endParaRPr lang="en-GB"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5185" y="1519237"/>
            <a:ext cx="5464056" cy="4522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6980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5800"/>
            <a:ext cx="10515600" cy="5491163"/>
          </a:xfrm>
        </p:spPr>
        <p:txBody>
          <a:bodyPr>
            <a:normAutofit fontScale="70000" lnSpcReduction="20000"/>
          </a:bodyPr>
          <a:lstStyle/>
          <a:p>
            <a:r>
              <a:rPr lang="el-GR" dirty="0"/>
              <a:t>Όταν ο οργανισμός αντιμετωπίζει δύσκολες καταστάσεις του περιβάλλοντος, όπως για παράδειγμα στις περιπτώσεις φόβου, οργής, θυμού, έντασης (στρες), έντονου ενθουσιασμού, κ.ά. η μυελώδης μοίρα δέχεται νευρικά ερεθίσματα από το συμπαθητικό νευρικό σύστημα και εκκρίνει δύο ορμόνες, την </a:t>
            </a:r>
            <a:r>
              <a:rPr lang="el-GR" b="1" dirty="0"/>
              <a:t>αδρεναλίνη</a:t>
            </a:r>
            <a:r>
              <a:rPr lang="el-GR" dirty="0"/>
              <a:t> και τη </a:t>
            </a:r>
            <a:r>
              <a:rPr lang="el-GR" b="1" dirty="0" err="1"/>
              <a:t>νορ</a:t>
            </a:r>
            <a:r>
              <a:rPr lang="el-GR" b="1" dirty="0"/>
              <a:t>-αδρεναλίνη</a:t>
            </a:r>
            <a:r>
              <a:rPr lang="el-GR" dirty="0"/>
              <a:t>. Η έκκρισή τους στο αίμα προκαλεί στα κύτταρα-στόχους  αντιδράσεις “ συναγερμού “, παρόμοιες με εκείνες που αναπτύσσονται από τη δράση του συμπαθητικού νευρικού συστήματος, με </a:t>
            </a:r>
            <a:r>
              <a:rPr lang="el-GR" dirty="0" smtClean="0"/>
              <a:t>αποτέλεσμα, την </a:t>
            </a:r>
            <a:r>
              <a:rPr lang="el-GR" dirty="0"/>
              <a:t>αύξηση του ρυθμού μετατροπής του γλυκογόνου σε γλυκόζη </a:t>
            </a:r>
            <a:r>
              <a:rPr lang="el-GR" b="1" dirty="0"/>
              <a:t>(</a:t>
            </a:r>
            <a:r>
              <a:rPr lang="el-GR" b="1" dirty="0" err="1"/>
              <a:t>γλυκογονόλυση</a:t>
            </a:r>
            <a:r>
              <a:rPr lang="el-GR" b="1" dirty="0"/>
              <a:t>)</a:t>
            </a:r>
            <a:r>
              <a:rPr lang="el-GR" dirty="0"/>
              <a:t> στο συκώτι, ώστε να υπάρχει αρκετή ποσότητα γλυκόζης στους μυς, για απελευθέρωση ενέργειας</a:t>
            </a:r>
            <a:r>
              <a:rPr lang="el-GR" dirty="0" smtClean="0"/>
              <a:t>, τη </a:t>
            </a:r>
            <a:r>
              <a:rPr lang="el-GR" dirty="0"/>
              <a:t>διάσπαση των λιπών και την απελευθέρωση λιπαρών οξέων στο αίμα, που δυνατό να χρησιμοποιηθούν από τα κύτταρα για να αποδώσουν </a:t>
            </a:r>
            <a:r>
              <a:rPr lang="el-GR" dirty="0" smtClean="0"/>
              <a:t>ενέργεια, την </a:t>
            </a:r>
            <a:r>
              <a:rPr lang="el-GR" dirty="0"/>
              <a:t>αύξηση των καρδιακών παλμών, ώστε να γίνεται γρήγορη μεταφορά γλυκόζης και οξυγόνου στους μυς και διοξειδίου του άνθρακα στους πνεύμονες</a:t>
            </a:r>
            <a:r>
              <a:rPr lang="el-GR" dirty="0" smtClean="0"/>
              <a:t>, τη </a:t>
            </a:r>
            <a:r>
              <a:rPr lang="el-GR" dirty="0"/>
              <a:t>διεύρυνση των βρόγχων και των </a:t>
            </a:r>
            <a:r>
              <a:rPr lang="el-GR" dirty="0" err="1"/>
              <a:t>βρογχιδίων</a:t>
            </a:r>
            <a:r>
              <a:rPr lang="el-GR" dirty="0"/>
              <a:t> και την επιτάχυνση του ρυθμού αναπνοής, ώστε να αυξάνεται η ποσότητα του οξυγόνου που προσλαμβάνει ο </a:t>
            </a:r>
            <a:r>
              <a:rPr lang="el-GR" dirty="0" smtClean="0"/>
              <a:t>οργανισμός, τη </a:t>
            </a:r>
            <a:r>
              <a:rPr lang="el-GR" dirty="0"/>
              <a:t>συστολή των αιμοφόρων αγγείων του δέρματος, ώστε να διοχετεύεται περισσότερο αίμα στους μυς, γι’ αυτό και το δέρμα γίνεται ωχρό</a:t>
            </a:r>
            <a:r>
              <a:rPr lang="el-GR" dirty="0" smtClean="0"/>
              <a:t>, την </a:t>
            </a:r>
            <a:r>
              <a:rPr lang="el-GR" dirty="0"/>
              <a:t>επιβράδυνση της λειτουργίας των λείων μυών, όπως για παράδειγμα στο πεπτικό σύστημα και στους νεφρούς, ώστε να διοχετεύεται περισσότερο αίμα στους σκελετικούς μυς και στον εγκέφαλο, όπου η ανάγκη για </a:t>
            </a:r>
            <a:r>
              <a:rPr lang="el-GR" dirty="0" err="1"/>
              <a:t>απελεθέρωση</a:t>
            </a:r>
            <a:r>
              <a:rPr lang="el-GR" dirty="0"/>
              <a:t> ενέργειας είναι </a:t>
            </a:r>
            <a:r>
              <a:rPr lang="el-GR" dirty="0" smtClean="0"/>
              <a:t>μεγαλύτερη, την </a:t>
            </a:r>
            <a:r>
              <a:rPr lang="el-GR" dirty="0"/>
              <a:t>ανόρθωση των τριχών του δέρματος, λόγω ερεθισμού των μυών των ριζών τους, ώστε ο οργανισμός να φαίνεται μεγαλύτερος και πιο επικίνδυνος στον αντίπαλό του.</a:t>
            </a:r>
            <a:endParaRPr lang="en-GB" dirty="0"/>
          </a:p>
          <a:p>
            <a:r>
              <a:rPr lang="el-GR" dirty="0" smtClean="0"/>
              <a:t>Όλες </a:t>
            </a:r>
            <a:r>
              <a:rPr lang="el-GR" dirty="0"/>
              <a:t>αυτές οι αντιδράσεις του οργανισμού αποτελούν μηχανισμούς προετοιμασίας για «</a:t>
            </a:r>
            <a:r>
              <a:rPr lang="el-GR" b="1" dirty="0"/>
              <a:t>μάχη</a:t>
            </a:r>
            <a:r>
              <a:rPr lang="el-GR" dirty="0"/>
              <a:t> </a:t>
            </a:r>
            <a:r>
              <a:rPr lang="el-GR" b="1" dirty="0"/>
              <a:t>ή φυγή»</a:t>
            </a:r>
            <a:r>
              <a:rPr lang="el-GR" dirty="0"/>
              <a:t>, όταν ο οργανισμός αντιμετωπίζει έκτακτες καταστάσεις στο περιβάλλον του.</a:t>
            </a:r>
            <a:endParaRPr lang="en-GB" dirty="0"/>
          </a:p>
        </p:txBody>
      </p:sp>
    </p:spTree>
    <p:extLst>
      <p:ext uri="{BB962C8B-B14F-4D97-AF65-F5344CB8AC3E}">
        <p14:creationId xmlns:p14="http://schemas.microsoft.com/office/powerpoint/2010/main" val="17182748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4832"/>
          </a:xfrm>
        </p:spPr>
        <p:txBody>
          <a:bodyPr/>
          <a:lstStyle/>
          <a:p>
            <a:r>
              <a:rPr lang="el-GR" b="1" dirty="0" smtClean="0"/>
              <a:t>Η </a:t>
            </a:r>
            <a:r>
              <a:rPr lang="el-GR" b="1" dirty="0"/>
              <a:t>φλοιώδης μοίρα των επινεφριδίων </a:t>
            </a:r>
            <a:endParaRPr lang="en-GB" b="1" dirty="0"/>
          </a:p>
        </p:txBody>
      </p:sp>
      <p:sp>
        <p:nvSpPr>
          <p:cNvPr id="3" name="Content Placeholder 2"/>
          <p:cNvSpPr>
            <a:spLocks noGrp="1"/>
          </p:cNvSpPr>
          <p:nvPr>
            <p:ph idx="1"/>
          </p:nvPr>
        </p:nvSpPr>
        <p:spPr>
          <a:xfrm>
            <a:off x="838200" y="1289958"/>
            <a:ext cx="10515600" cy="4887006"/>
          </a:xfrm>
        </p:spPr>
        <p:txBody>
          <a:bodyPr>
            <a:normAutofit fontScale="85000" lnSpcReduction="20000"/>
          </a:bodyPr>
          <a:lstStyle/>
          <a:p>
            <a:pPr lvl="0"/>
            <a:r>
              <a:rPr lang="el-GR" dirty="0"/>
              <a:t>Η</a:t>
            </a:r>
            <a:r>
              <a:rPr lang="el-GR" b="1" dirty="0"/>
              <a:t> φλοιώδης μοίρα των επινεφριδίων </a:t>
            </a:r>
            <a:r>
              <a:rPr lang="el-GR" dirty="0"/>
              <a:t>διεγείρεται και αντιδρά επίσης, σε </a:t>
            </a:r>
            <a:r>
              <a:rPr lang="el-GR" dirty="0" smtClean="0"/>
              <a:t>έκτακτες καταστάσεις </a:t>
            </a:r>
            <a:r>
              <a:rPr lang="el-GR" dirty="0"/>
              <a:t>έντασης (στρες), όπως και η μυελώδης μοίρα, σε περιπτώσεις πυρετού και ασθενειών, αλλά η διέγερση της οφείλεται κυρίως σε ορμονικά ερεθίσματα (</a:t>
            </a:r>
            <a:r>
              <a:rPr lang="el-GR" dirty="0" err="1"/>
              <a:t>φλοιοτρόπος</a:t>
            </a:r>
            <a:r>
              <a:rPr lang="el-GR" dirty="0"/>
              <a:t> ορμόνη) παρά σε νευρικά. Η ταχύτητα της αντίδρασης είναι μικρή και μακράς διάρκειας.</a:t>
            </a:r>
            <a:endParaRPr lang="en-GB" dirty="0"/>
          </a:p>
          <a:p>
            <a:r>
              <a:rPr lang="el-GR" dirty="0"/>
              <a:t>Έτσι, όταν ερεθίσματα έντασης φθάσουν στον υποθάλαμο, τα </a:t>
            </a:r>
            <a:r>
              <a:rPr lang="el-GR" dirty="0" err="1"/>
              <a:t>νευροεκκριτικά</a:t>
            </a:r>
            <a:r>
              <a:rPr lang="el-GR" dirty="0"/>
              <a:t> κύτταρα εκκρίνουν  </a:t>
            </a:r>
            <a:r>
              <a:rPr lang="el-GR" dirty="0" err="1"/>
              <a:t>εκλυτικούς</a:t>
            </a:r>
            <a:r>
              <a:rPr lang="el-GR" dirty="0"/>
              <a:t> παράγοντες, που διεγείρουν με τη σειρά τους την </a:t>
            </a:r>
            <a:r>
              <a:rPr lang="el-GR" dirty="0" err="1"/>
              <a:t>αδενοϋπόφυση</a:t>
            </a:r>
            <a:r>
              <a:rPr lang="el-GR" dirty="0"/>
              <a:t>, ώστε να εκκρίνει τη </a:t>
            </a:r>
            <a:r>
              <a:rPr lang="el-GR" dirty="0" err="1"/>
              <a:t>φλοιοτρόπο</a:t>
            </a:r>
            <a:r>
              <a:rPr lang="el-GR" dirty="0"/>
              <a:t> ορμόνη, που έχει ως όργανο-στόχο τη φλοιώδη μοίρα των επινεφριδίων. Τα εκκριτικά κύτταρα της φλοιώδους μοίρας εκκρίνουν τότε, τα </a:t>
            </a:r>
            <a:r>
              <a:rPr lang="el-GR" b="1" dirty="0"/>
              <a:t>κορτικοειδή</a:t>
            </a:r>
            <a:r>
              <a:rPr lang="el-GR" dirty="0"/>
              <a:t>, που είναι ορμόνες </a:t>
            </a:r>
            <a:r>
              <a:rPr lang="el-GR" dirty="0" err="1"/>
              <a:t>στεροειδούς</a:t>
            </a:r>
            <a:r>
              <a:rPr lang="el-GR" dirty="0"/>
              <a:t> σύστασης. </a:t>
            </a:r>
            <a:endParaRPr lang="el-GR" dirty="0" smtClean="0"/>
          </a:p>
          <a:p>
            <a:pPr marL="0" indent="0">
              <a:buNone/>
            </a:pPr>
            <a:r>
              <a:rPr lang="el-GR" dirty="0" smtClean="0"/>
              <a:t>Τα </a:t>
            </a:r>
            <a:r>
              <a:rPr lang="el-GR" dirty="0"/>
              <a:t>κορτικοειδή, διακρίνονται σε τρεις ομάδες ανάλογα με τη δράση τους:</a:t>
            </a:r>
            <a:endParaRPr lang="en-GB" dirty="0"/>
          </a:p>
          <a:p>
            <a:pPr lvl="0"/>
            <a:r>
              <a:rPr lang="el-GR" b="1" dirty="0" smtClean="0"/>
              <a:t>τα </a:t>
            </a:r>
            <a:r>
              <a:rPr lang="el-GR" b="1" dirty="0" err="1"/>
              <a:t>γλυκοκορτικοειδή</a:t>
            </a:r>
            <a:r>
              <a:rPr lang="el-GR" dirty="0"/>
              <a:t>, όπως η </a:t>
            </a:r>
            <a:r>
              <a:rPr lang="el-GR" dirty="0" err="1"/>
              <a:t>κορτιζόλη</a:t>
            </a:r>
            <a:r>
              <a:rPr lang="en-US" dirty="0"/>
              <a:t> </a:t>
            </a:r>
            <a:endParaRPr lang="en-GB" dirty="0"/>
          </a:p>
          <a:p>
            <a:pPr lvl="0"/>
            <a:r>
              <a:rPr lang="el-GR" b="1" dirty="0"/>
              <a:t>τα </a:t>
            </a:r>
            <a:r>
              <a:rPr lang="el-GR" b="1" dirty="0" err="1"/>
              <a:t>αλατοκορτικοειδή</a:t>
            </a:r>
            <a:r>
              <a:rPr lang="el-GR" dirty="0"/>
              <a:t>, όπως η </a:t>
            </a:r>
            <a:r>
              <a:rPr lang="el-GR" dirty="0" err="1"/>
              <a:t>αλδοστερόνη</a:t>
            </a:r>
            <a:endParaRPr lang="en-GB" dirty="0"/>
          </a:p>
          <a:p>
            <a:pPr lvl="0"/>
            <a:r>
              <a:rPr lang="el-GR" b="1" dirty="0"/>
              <a:t>τα </a:t>
            </a:r>
            <a:r>
              <a:rPr lang="el-GR" b="1" dirty="0" err="1"/>
              <a:t>σεξοτρόπα</a:t>
            </a:r>
            <a:r>
              <a:rPr lang="el-GR" b="1" dirty="0"/>
              <a:t> κορτικοειδή</a:t>
            </a:r>
            <a:r>
              <a:rPr lang="el-GR" dirty="0"/>
              <a:t>, όπως τα ανδρογόνα (τεστοστερόνη) και οιστρογόνα (</a:t>
            </a:r>
            <a:r>
              <a:rPr lang="el-GR" dirty="0" err="1"/>
              <a:t>οιστραδιόλη</a:t>
            </a:r>
            <a:r>
              <a:rPr lang="el-GR" dirty="0"/>
              <a:t>).</a:t>
            </a:r>
            <a:endParaRPr lang="en-GB" dirty="0"/>
          </a:p>
          <a:p>
            <a:endParaRPr lang="en-GB" dirty="0"/>
          </a:p>
        </p:txBody>
      </p:sp>
    </p:spTree>
    <p:extLst>
      <p:ext uri="{BB962C8B-B14F-4D97-AF65-F5344CB8AC3E}">
        <p14:creationId xmlns:p14="http://schemas.microsoft.com/office/powerpoint/2010/main" val="18941418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2368"/>
          </a:xfrm>
        </p:spPr>
        <p:txBody>
          <a:bodyPr/>
          <a:lstStyle/>
          <a:p>
            <a:r>
              <a:rPr lang="el-GR" b="1" dirty="0"/>
              <a:t>Τα </a:t>
            </a:r>
            <a:r>
              <a:rPr lang="el-GR" b="1" dirty="0" err="1" smtClean="0"/>
              <a:t>γλυκοκορτικοειδή</a:t>
            </a:r>
            <a:endParaRPr lang="en-GB" dirty="0"/>
          </a:p>
        </p:txBody>
      </p:sp>
      <p:sp>
        <p:nvSpPr>
          <p:cNvPr id="3" name="Content Placeholder 2"/>
          <p:cNvSpPr>
            <a:spLocks noGrp="1"/>
          </p:cNvSpPr>
          <p:nvPr>
            <p:ph idx="1"/>
          </p:nvPr>
        </p:nvSpPr>
        <p:spPr>
          <a:xfrm>
            <a:off x="838200" y="1265464"/>
            <a:ext cx="10515600" cy="4911499"/>
          </a:xfrm>
        </p:spPr>
        <p:txBody>
          <a:bodyPr>
            <a:normAutofit lnSpcReduction="10000"/>
          </a:bodyPr>
          <a:lstStyle/>
          <a:p>
            <a:pPr marL="0" indent="0">
              <a:buNone/>
            </a:pPr>
            <a:r>
              <a:rPr lang="el-GR" dirty="0"/>
              <a:t>- διεγείρουν τους αντιφλεγμονώδεις μηχανισμούς του σώματος,</a:t>
            </a:r>
            <a:endParaRPr lang="en-GB" dirty="0"/>
          </a:p>
          <a:p>
            <a:pPr marL="0" indent="0">
              <a:buNone/>
            </a:pPr>
            <a:r>
              <a:rPr lang="el-GR" dirty="0"/>
              <a:t>- αναστέλλουν πολλές φορές τη δράση του ανοσοποιητικού συστήματος, - δρουν εναντίον του άγχους </a:t>
            </a:r>
            <a:endParaRPr lang="en-GB" dirty="0"/>
          </a:p>
          <a:p>
            <a:pPr marL="0" indent="0">
              <a:buNone/>
            </a:pPr>
            <a:r>
              <a:rPr lang="el-GR" dirty="0"/>
              <a:t>- διεγείρουν τη </a:t>
            </a:r>
            <a:r>
              <a:rPr lang="el-GR" b="1" dirty="0" err="1"/>
              <a:t>γλυκονεογένεση</a:t>
            </a:r>
            <a:r>
              <a:rPr lang="el-GR" dirty="0"/>
              <a:t>, τη διάσπαση δηλαδή, των πρωτεϊνών των μυών σε   αμινοξέα και τη μετέπειτα μετατροπή τους σε γλυκόζη στο συκώτι, ώστε αυτή να   χρησιμοποιηθεί ως ενεργειακό υλικό,</a:t>
            </a:r>
            <a:endParaRPr lang="en-GB" dirty="0"/>
          </a:p>
          <a:p>
            <a:pPr marL="0" indent="0">
              <a:buNone/>
            </a:pPr>
            <a:r>
              <a:rPr lang="el-GR" dirty="0"/>
              <a:t>- μειώνουν τη χρησιμοποίηση της γλυκόζης από τους ιστούς και ευνοούν τη χρησιμοποίηση   των λιπαρών ουσιών, για απελευθέρωση ενέργειας και</a:t>
            </a:r>
            <a:endParaRPr lang="en-GB" dirty="0"/>
          </a:p>
          <a:p>
            <a:pPr marL="0" indent="0">
              <a:buNone/>
            </a:pPr>
            <a:r>
              <a:rPr lang="el-GR" dirty="0"/>
              <a:t>- αυξάνουν τη σύνθεση γλυκογόνου στο συκώτι, από τη περίσσεια της γλυκόζης που  παράγεται από τη </a:t>
            </a:r>
            <a:r>
              <a:rPr lang="el-GR" dirty="0" err="1"/>
              <a:t>γλυκονεογένεση</a:t>
            </a:r>
            <a:r>
              <a:rPr lang="el-GR" dirty="0"/>
              <a:t> και από τη διάσπαση των λιπών.</a:t>
            </a:r>
            <a:endParaRPr lang="en-GB" dirty="0"/>
          </a:p>
          <a:p>
            <a:endParaRPr lang="en-GB" dirty="0"/>
          </a:p>
        </p:txBody>
      </p:sp>
    </p:spTree>
    <p:extLst>
      <p:ext uri="{BB962C8B-B14F-4D97-AF65-F5344CB8AC3E}">
        <p14:creationId xmlns:p14="http://schemas.microsoft.com/office/powerpoint/2010/main" val="6081023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1161"/>
          </a:xfrm>
        </p:spPr>
        <p:txBody>
          <a:bodyPr/>
          <a:lstStyle/>
          <a:p>
            <a:r>
              <a:rPr lang="el-GR" b="1" dirty="0"/>
              <a:t>Τα </a:t>
            </a:r>
            <a:r>
              <a:rPr lang="el-GR" b="1" dirty="0" err="1"/>
              <a:t>αλατοκορτικοειδή</a:t>
            </a:r>
            <a:r>
              <a:rPr lang="el-GR" b="1" dirty="0"/>
              <a:t> (</a:t>
            </a:r>
            <a:r>
              <a:rPr lang="el-GR" b="1" dirty="0" err="1"/>
              <a:t>αλδοστερόνη</a:t>
            </a:r>
            <a:r>
              <a:rPr lang="el-GR" b="1" dirty="0"/>
              <a:t> κ.α</a:t>
            </a:r>
            <a:r>
              <a:rPr lang="el-GR" b="1" dirty="0" smtClean="0"/>
              <a:t>.)</a:t>
            </a:r>
            <a:endParaRPr lang="en-GB" b="1" dirty="0"/>
          </a:p>
        </p:txBody>
      </p:sp>
      <p:sp>
        <p:nvSpPr>
          <p:cNvPr id="3" name="Content Placeholder 2"/>
          <p:cNvSpPr>
            <a:spLocks noGrp="1"/>
          </p:cNvSpPr>
          <p:nvPr>
            <p:ph idx="1"/>
          </p:nvPr>
        </p:nvSpPr>
        <p:spPr>
          <a:xfrm>
            <a:off x="838200" y="1412421"/>
            <a:ext cx="10515600" cy="4764542"/>
          </a:xfrm>
        </p:spPr>
        <p:txBody>
          <a:bodyPr/>
          <a:lstStyle/>
          <a:p>
            <a:pPr marL="0" indent="0">
              <a:buNone/>
            </a:pPr>
            <a:r>
              <a:rPr lang="el-GR" dirty="0"/>
              <a:t>- ρυθμίζουν το μεταβολισμό των διαφόρων αλάτων (</a:t>
            </a:r>
            <a:r>
              <a:rPr lang="en-US" dirty="0"/>
              <a:t>Na</a:t>
            </a:r>
            <a:r>
              <a:rPr lang="el-GR" baseline="30000" dirty="0"/>
              <a:t>+</a:t>
            </a:r>
            <a:r>
              <a:rPr lang="el-GR" dirty="0"/>
              <a:t> , </a:t>
            </a:r>
            <a:r>
              <a:rPr lang="en-US" dirty="0"/>
              <a:t>K</a:t>
            </a:r>
            <a:r>
              <a:rPr lang="el-GR" baseline="30000" dirty="0"/>
              <a:t>+ </a:t>
            </a:r>
            <a:r>
              <a:rPr lang="el-GR" dirty="0"/>
              <a:t>και </a:t>
            </a:r>
            <a:r>
              <a:rPr lang="en-US" dirty="0"/>
              <a:t>Cl</a:t>
            </a:r>
            <a:r>
              <a:rPr lang="el-GR" baseline="30000" dirty="0"/>
              <a:t>-</a:t>
            </a:r>
            <a:r>
              <a:rPr lang="el-GR" dirty="0"/>
              <a:t>,) αυξάνοντας την </a:t>
            </a:r>
            <a:r>
              <a:rPr lang="el-GR" dirty="0" err="1"/>
              <a:t>επαναρρόφηση</a:t>
            </a:r>
            <a:r>
              <a:rPr lang="el-GR" dirty="0"/>
              <a:t> των ιόντων νατρίου και χλωρίου και την απέκκριση των ιόντων καλίου.	</a:t>
            </a:r>
            <a:endParaRPr lang="en-GB" dirty="0"/>
          </a:p>
          <a:p>
            <a:pPr marL="0" indent="0">
              <a:buNone/>
            </a:pPr>
            <a:r>
              <a:rPr lang="el-GR" dirty="0"/>
              <a:t>- ευνοούν την </a:t>
            </a:r>
            <a:r>
              <a:rPr lang="el-GR" dirty="0" err="1"/>
              <a:t>επαναρρόφηση</a:t>
            </a:r>
            <a:r>
              <a:rPr lang="el-GR" dirty="0"/>
              <a:t> νερού στους νεφρούς από το </a:t>
            </a:r>
            <a:r>
              <a:rPr lang="el-GR" dirty="0" err="1"/>
              <a:t>πρόουρο</a:t>
            </a:r>
            <a:r>
              <a:rPr lang="el-GR" dirty="0"/>
              <a:t> με αποτέλεσμα την αύξηση της αρτηριακής πίεσης.</a:t>
            </a:r>
            <a:endParaRPr lang="en-GB" dirty="0"/>
          </a:p>
          <a:p>
            <a:endParaRPr lang="en-GB" dirty="0"/>
          </a:p>
        </p:txBody>
      </p:sp>
    </p:spTree>
    <p:extLst>
      <p:ext uri="{BB962C8B-B14F-4D97-AF65-F5344CB8AC3E}">
        <p14:creationId xmlns:p14="http://schemas.microsoft.com/office/powerpoint/2010/main" val="35119539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0339"/>
          </a:xfrm>
        </p:spPr>
        <p:txBody>
          <a:bodyPr/>
          <a:lstStyle/>
          <a:p>
            <a:r>
              <a:rPr lang="el-GR" b="1" dirty="0"/>
              <a:t>Τα </a:t>
            </a:r>
            <a:r>
              <a:rPr lang="el-GR" b="1" dirty="0" err="1"/>
              <a:t>σεξοτρόπα</a:t>
            </a:r>
            <a:r>
              <a:rPr lang="el-GR" b="1" dirty="0"/>
              <a:t> κορτικοειδή</a:t>
            </a:r>
            <a:endParaRPr lang="en-GB" b="1" dirty="0"/>
          </a:p>
        </p:txBody>
      </p:sp>
      <p:sp>
        <p:nvSpPr>
          <p:cNvPr id="3" name="Content Placeholder 2"/>
          <p:cNvSpPr>
            <a:spLocks noGrp="1"/>
          </p:cNvSpPr>
          <p:nvPr>
            <p:ph idx="1"/>
          </p:nvPr>
        </p:nvSpPr>
        <p:spPr>
          <a:xfrm>
            <a:off x="838200" y="1265464"/>
            <a:ext cx="10515600" cy="4911499"/>
          </a:xfrm>
        </p:spPr>
        <p:txBody>
          <a:bodyPr>
            <a:normAutofit fontScale="70000" lnSpcReduction="20000"/>
          </a:bodyPr>
          <a:lstStyle/>
          <a:p>
            <a:pPr marL="0" indent="0">
              <a:buNone/>
            </a:pPr>
            <a:r>
              <a:rPr lang="el-GR" dirty="0"/>
              <a:t>- δρουν προκαλώντας την ανάπτυξη των δευτερευόντων χαρακτηριστικών του φύλου, κυρίως </a:t>
            </a:r>
            <a:r>
              <a:rPr lang="el-GR" dirty="0" smtClean="0"/>
              <a:t>στον </a:t>
            </a:r>
            <a:r>
              <a:rPr lang="el-GR" dirty="0"/>
              <a:t>άνδρα.</a:t>
            </a:r>
            <a:endParaRPr lang="en-GB" dirty="0"/>
          </a:p>
          <a:p>
            <a:r>
              <a:rPr lang="el-GR" dirty="0"/>
              <a:t>Στις περιπτώσεις </a:t>
            </a:r>
            <a:r>
              <a:rPr lang="el-GR" b="1" dirty="0"/>
              <a:t>υπολειτουργίας της φλοιώδους μοίρας</a:t>
            </a:r>
            <a:r>
              <a:rPr lang="el-GR" dirty="0"/>
              <a:t> </a:t>
            </a:r>
            <a:r>
              <a:rPr lang="el-GR" b="1" dirty="0"/>
              <a:t>των επινεφριδίων</a:t>
            </a:r>
            <a:r>
              <a:rPr lang="el-GR" dirty="0"/>
              <a:t>, η μειωμένη παραγωγή της </a:t>
            </a:r>
            <a:r>
              <a:rPr lang="el-GR" dirty="0" err="1"/>
              <a:t>αλδοστερόνης</a:t>
            </a:r>
            <a:r>
              <a:rPr lang="el-GR" dirty="0"/>
              <a:t> και της </a:t>
            </a:r>
            <a:r>
              <a:rPr lang="el-GR" dirty="0" err="1"/>
              <a:t>κορτιζόλης</a:t>
            </a:r>
            <a:r>
              <a:rPr lang="el-GR" dirty="0"/>
              <a:t> οδηγεί στην εμφάνιση της</a:t>
            </a:r>
            <a:r>
              <a:rPr lang="el-GR" b="1" dirty="0"/>
              <a:t> νόσου του </a:t>
            </a:r>
            <a:r>
              <a:rPr lang="en-US" b="1" dirty="0"/>
              <a:t>Addison</a:t>
            </a:r>
            <a:r>
              <a:rPr lang="el-GR" dirty="0"/>
              <a:t>. Ο </a:t>
            </a:r>
            <a:r>
              <a:rPr lang="el-GR" dirty="0" smtClean="0"/>
              <a:t>ασθενής της νόσου αυτής:</a:t>
            </a:r>
          </a:p>
          <a:p>
            <a:pPr marL="0" indent="0">
              <a:buNone/>
            </a:pPr>
            <a:r>
              <a:rPr lang="el-GR" dirty="0"/>
              <a:t>- εμφανίζει υπόταση, λόγω αυξημένης αποβολής ιόντων νατρίου, χλωρίου και νερού με τα ούρα,</a:t>
            </a:r>
            <a:endParaRPr lang="en-GB" dirty="0"/>
          </a:p>
          <a:p>
            <a:pPr marL="0" indent="0">
              <a:buNone/>
            </a:pPr>
            <a:r>
              <a:rPr lang="el-GR" dirty="0"/>
              <a:t>- έχει αυξημένες ποσότητες ιόντων καλίου στο αίμα και στα κύτταρα, λόγω της μειωμένης απέκκρισής τους, από τους νεφρούς </a:t>
            </a:r>
            <a:endParaRPr lang="en-GB" dirty="0"/>
          </a:p>
          <a:p>
            <a:pPr marL="0" indent="0">
              <a:buNone/>
            </a:pPr>
            <a:r>
              <a:rPr lang="el-GR" dirty="0"/>
              <a:t>- έχει μειωμένη ικανότητα για αντιμετώπιση διαφόρων ειδών έντασης (στρες) και άγχους,  λόγω της μειωμένης παραγωγής της </a:t>
            </a:r>
            <a:r>
              <a:rPr lang="el-GR" dirty="0" err="1"/>
              <a:t>κορτιζόλης</a:t>
            </a:r>
            <a:r>
              <a:rPr lang="el-GR" dirty="0"/>
              <a:t>,</a:t>
            </a:r>
            <a:endParaRPr lang="en-GB" dirty="0"/>
          </a:p>
          <a:p>
            <a:pPr marL="0" indent="0">
              <a:buNone/>
            </a:pPr>
            <a:r>
              <a:rPr lang="el-GR" dirty="0"/>
              <a:t>- υποφέρει από αδυναμία και έντονη κούραση, λόγω της μειωμένης συγκέντρωσης της  γλυκόζης στο αίμα,</a:t>
            </a:r>
            <a:endParaRPr lang="en-GB" dirty="0"/>
          </a:p>
          <a:p>
            <a:pPr marL="0" indent="0">
              <a:buNone/>
            </a:pPr>
            <a:r>
              <a:rPr lang="el-GR" dirty="0"/>
              <a:t>- παρουσιάζει τριχόπτωση, λόγω της μειωμένης έκκρισης των </a:t>
            </a:r>
            <a:r>
              <a:rPr lang="el-GR" dirty="0" err="1"/>
              <a:t>σεξοτρόπων</a:t>
            </a:r>
            <a:r>
              <a:rPr lang="el-GR" dirty="0"/>
              <a:t> κορτικοειδών και</a:t>
            </a:r>
            <a:endParaRPr lang="en-GB" dirty="0"/>
          </a:p>
          <a:p>
            <a:pPr marL="0" indent="0">
              <a:buNone/>
            </a:pPr>
            <a:r>
              <a:rPr lang="el-GR" dirty="0"/>
              <a:t>- χαρακτηριστική εμφάνιση σκούρου δέρματος</a:t>
            </a:r>
            <a:endParaRPr lang="en-GB" dirty="0"/>
          </a:p>
          <a:p>
            <a:r>
              <a:rPr lang="el-GR" dirty="0"/>
              <a:t>Η νόσος του </a:t>
            </a:r>
            <a:r>
              <a:rPr lang="en-US" dirty="0"/>
              <a:t>Addison</a:t>
            </a:r>
            <a:r>
              <a:rPr lang="el-GR" dirty="0"/>
              <a:t> αντιμετωπίζεται με χορήγηση κορτικοειδών και με διαιτολόγιο πλούσιο σε χλωριούχο νάτριο και φτωχό σε κάλιο.</a:t>
            </a:r>
            <a:endParaRPr lang="en-GB" dirty="0"/>
          </a:p>
          <a:p>
            <a:endParaRPr lang="en-GB" dirty="0"/>
          </a:p>
        </p:txBody>
      </p:sp>
    </p:spTree>
    <p:extLst>
      <p:ext uri="{BB962C8B-B14F-4D97-AF65-F5344CB8AC3E}">
        <p14:creationId xmlns:p14="http://schemas.microsoft.com/office/powerpoint/2010/main" val="32899855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6814"/>
            <a:ext cx="10515600" cy="5540149"/>
          </a:xfrm>
        </p:spPr>
        <p:txBody>
          <a:bodyPr>
            <a:normAutofit fontScale="92500"/>
          </a:bodyPr>
          <a:lstStyle/>
          <a:p>
            <a:r>
              <a:rPr lang="el-GR" b="1" dirty="0"/>
              <a:t>Η </a:t>
            </a:r>
            <a:r>
              <a:rPr lang="el-GR" b="1" dirty="0" err="1"/>
              <a:t>υπερλειτουργία</a:t>
            </a:r>
            <a:r>
              <a:rPr lang="el-GR" b="1" dirty="0"/>
              <a:t> της φλοιώδους μοίρας των επινεφριδίων</a:t>
            </a:r>
            <a:r>
              <a:rPr lang="el-GR" dirty="0"/>
              <a:t> προκαλεί την εμφάνιση της </a:t>
            </a:r>
            <a:r>
              <a:rPr lang="el-GR" b="1" dirty="0"/>
              <a:t>νόσου του </a:t>
            </a:r>
            <a:r>
              <a:rPr lang="en-US" b="1" dirty="0"/>
              <a:t>Cushing</a:t>
            </a:r>
            <a:r>
              <a:rPr lang="el-GR" b="1" dirty="0"/>
              <a:t>.</a:t>
            </a:r>
            <a:r>
              <a:rPr lang="el-GR" dirty="0"/>
              <a:t> Κατά τη νόσο αυτή, ο ασθενής</a:t>
            </a:r>
            <a:r>
              <a:rPr lang="el-GR" dirty="0" smtClean="0"/>
              <a:t>:</a:t>
            </a:r>
          </a:p>
          <a:p>
            <a:pPr marL="0" indent="0">
              <a:buNone/>
            </a:pPr>
            <a:r>
              <a:rPr lang="el-GR" dirty="0"/>
              <a:t>- έχει λεπτά άκρα, γιατί οι πρωτεΐνες του διασπώνται εύκολα σε αμινοξέα που μετατρέπονται σε γλυκόζη,</a:t>
            </a:r>
            <a:endParaRPr lang="en-GB" dirty="0"/>
          </a:p>
          <a:p>
            <a:pPr marL="0" indent="0">
              <a:buNone/>
            </a:pPr>
            <a:r>
              <a:rPr lang="el-GR" dirty="0"/>
              <a:t>- έχει χοντρό σώμα και πρόσωπο, γιατί η πολλή γλυκόζη της </a:t>
            </a:r>
            <a:r>
              <a:rPr lang="el-GR" dirty="0" err="1"/>
              <a:t>γλυκονεογένεσης</a:t>
            </a:r>
            <a:r>
              <a:rPr lang="el-GR" dirty="0"/>
              <a:t> μετατρέπεται σε λίπος και αποθηκεύεται,</a:t>
            </a:r>
            <a:endParaRPr lang="en-GB" dirty="0"/>
          </a:p>
          <a:p>
            <a:pPr marL="0" indent="0">
              <a:buNone/>
            </a:pPr>
            <a:r>
              <a:rPr lang="el-GR" dirty="0"/>
              <a:t>- πάσχει από σακχαρώδη διαβήτη, γιατί υπάρχει πολλή γλυκόζη στο αίμα,</a:t>
            </a:r>
            <a:endParaRPr lang="en-GB" dirty="0"/>
          </a:p>
          <a:p>
            <a:pPr marL="0" indent="0">
              <a:buNone/>
            </a:pPr>
            <a:r>
              <a:rPr lang="el-GR" dirty="0"/>
              <a:t>- υπέρταση, γιατί κατακρατούνται μεγάλες ποσότητες </a:t>
            </a:r>
            <a:r>
              <a:rPr lang="en-US" dirty="0" err="1"/>
              <a:t>NaCl</a:t>
            </a:r>
            <a:r>
              <a:rPr lang="en-US" dirty="0"/>
              <a:t> </a:t>
            </a:r>
            <a:r>
              <a:rPr lang="el-GR" dirty="0"/>
              <a:t>και νερού και</a:t>
            </a:r>
            <a:endParaRPr lang="en-GB" dirty="0"/>
          </a:p>
          <a:p>
            <a:pPr marL="0" indent="0">
              <a:buNone/>
            </a:pPr>
            <a:r>
              <a:rPr lang="el-GR" dirty="0"/>
              <a:t>- πυκνή τριχοφυΐα, λόγω της υπερβολικής έκκρισης </a:t>
            </a:r>
            <a:r>
              <a:rPr lang="el-GR" dirty="0" err="1"/>
              <a:t>σεξοτρόπων</a:t>
            </a:r>
            <a:r>
              <a:rPr lang="el-GR" dirty="0"/>
              <a:t> κορτικοειδών.</a:t>
            </a:r>
            <a:endParaRPr lang="en-GB" dirty="0"/>
          </a:p>
          <a:p>
            <a:r>
              <a:rPr lang="el-GR" dirty="0" smtClean="0"/>
              <a:t>Η </a:t>
            </a:r>
            <a:r>
              <a:rPr lang="el-GR" dirty="0"/>
              <a:t>νόσος του </a:t>
            </a:r>
            <a:r>
              <a:rPr lang="en-US" dirty="0"/>
              <a:t>Cushing</a:t>
            </a:r>
            <a:r>
              <a:rPr lang="el-GR" dirty="0"/>
              <a:t> αντιμετωπίζεται θεραπευτικά με χειρουργική επέμβαση, ακτινοβολία κτλ.</a:t>
            </a:r>
            <a:endParaRPr lang="en-GB" dirty="0"/>
          </a:p>
          <a:p>
            <a:endParaRPr lang="en-GB" dirty="0"/>
          </a:p>
        </p:txBody>
      </p:sp>
    </p:spTree>
    <p:extLst>
      <p:ext uri="{BB962C8B-B14F-4D97-AF65-F5344CB8AC3E}">
        <p14:creationId xmlns:p14="http://schemas.microsoft.com/office/powerpoint/2010/main" val="23802366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888" y="401294"/>
            <a:ext cx="6608762" cy="577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780" y="591889"/>
            <a:ext cx="2066925"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5854" y="2722678"/>
            <a:ext cx="1322388"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9262" y="2722678"/>
            <a:ext cx="139065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195074" y="5073134"/>
            <a:ext cx="1997342" cy="369332"/>
          </a:xfrm>
          <a:prstGeom prst="rect">
            <a:avLst/>
          </a:prstGeom>
        </p:spPr>
        <p:txBody>
          <a:bodyPr wrap="none">
            <a:spAutoFit/>
          </a:bodyPr>
          <a:lstStyle/>
          <a:p>
            <a:r>
              <a:rPr lang="el-GR" b="1" i="1" dirty="0"/>
              <a:t>Νόσος του </a:t>
            </a:r>
            <a:r>
              <a:rPr lang="en-GB" b="1" i="1" dirty="0"/>
              <a:t>Cushing</a:t>
            </a:r>
          </a:p>
        </p:txBody>
      </p:sp>
    </p:spTree>
    <p:extLst>
      <p:ext uri="{BB962C8B-B14F-4D97-AF65-F5344CB8AC3E}">
        <p14:creationId xmlns:p14="http://schemas.microsoft.com/office/powerpoint/2010/main" val="3165321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51338"/>
            <a:ext cx="10515600" cy="5325625"/>
          </a:xfrm>
        </p:spPr>
        <p:txBody>
          <a:bodyPr>
            <a:normAutofit lnSpcReduction="10000"/>
          </a:bodyPr>
          <a:lstStyle/>
          <a:p>
            <a:r>
              <a:rPr lang="el-GR" dirty="0"/>
              <a:t>Ουσίες που μεταφέρουν μηνύματα μπορούν επίσης να παραχθούν και να εκκριθούν από ορισμένα κύτταρα, μέσα σε </a:t>
            </a:r>
            <a:r>
              <a:rPr lang="el-GR" dirty="0" smtClean="0"/>
              <a:t>συγκεκριμένα </a:t>
            </a:r>
            <a:r>
              <a:rPr lang="el-GR" dirty="0"/>
              <a:t>όργανα, με σκοπό το συντονισμό και τη ρύθμιση της λειτουργίας ομοειδών κυττάρων μεταξύ τους (</a:t>
            </a:r>
            <a:r>
              <a:rPr lang="el-GR" b="1" dirty="0" err="1"/>
              <a:t>αυτοκρινή</a:t>
            </a:r>
            <a:r>
              <a:rPr lang="el-GR" b="1" dirty="0"/>
              <a:t> κύτταρα</a:t>
            </a:r>
            <a:r>
              <a:rPr lang="el-GR" dirty="0"/>
              <a:t>), ή κυττάρων άλλου ιστού, μέσα στο όργανο (</a:t>
            </a:r>
            <a:r>
              <a:rPr lang="el-GR" b="1" dirty="0" err="1"/>
              <a:t>παρακρινή</a:t>
            </a:r>
            <a:r>
              <a:rPr lang="el-GR" b="1" dirty="0"/>
              <a:t> κύτταρα</a:t>
            </a:r>
            <a:r>
              <a:rPr lang="el-GR" dirty="0"/>
              <a:t>).  Ο τύπος αυτός της ρυθμιστικής </a:t>
            </a:r>
            <a:r>
              <a:rPr lang="el-GR" dirty="0" smtClean="0"/>
              <a:t>λειτουργίας από </a:t>
            </a:r>
            <a:r>
              <a:rPr lang="el-GR" dirty="0"/>
              <a:t>ορισμένους  δεν θεωρείται ενδοκρινής, διότι τα χημικά μηνύματα δε μεταφέρονται μέσω των υγρών του σώματος για δράση.   </a:t>
            </a:r>
            <a:endParaRPr lang="el-GR" dirty="0" smtClean="0"/>
          </a:p>
          <a:p>
            <a:r>
              <a:rPr lang="el-GR" dirty="0"/>
              <a:t>Χημικά μηνύματα, μη ενδοκρινούς φύσης, θεωρούνται επίσης και οι</a:t>
            </a:r>
            <a:r>
              <a:rPr lang="el-GR" b="1" dirty="0"/>
              <a:t> νευροδιαβιβαστές</a:t>
            </a:r>
            <a:r>
              <a:rPr lang="el-GR" dirty="0"/>
              <a:t>, που εκκρίνονται από τα </a:t>
            </a:r>
            <a:r>
              <a:rPr lang="el-GR" dirty="0" err="1"/>
              <a:t>προσυναπτικά</a:t>
            </a:r>
            <a:r>
              <a:rPr lang="el-GR" dirty="0"/>
              <a:t> </a:t>
            </a:r>
            <a:r>
              <a:rPr lang="el-GR" dirty="0" err="1"/>
              <a:t>κυστίδια</a:t>
            </a:r>
            <a:r>
              <a:rPr lang="el-GR" dirty="0"/>
              <a:t> των </a:t>
            </a:r>
            <a:r>
              <a:rPr lang="el-GR" dirty="0" err="1"/>
              <a:t>νευραξόνων</a:t>
            </a:r>
            <a:r>
              <a:rPr lang="el-GR" dirty="0"/>
              <a:t> και διαχέονται </a:t>
            </a:r>
            <a:r>
              <a:rPr lang="el-GR" dirty="0" smtClean="0"/>
              <a:t>στις </a:t>
            </a:r>
            <a:r>
              <a:rPr lang="el-GR" dirty="0" err="1" smtClean="0"/>
              <a:t>συναπτικές</a:t>
            </a:r>
            <a:r>
              <a:rPr lang="el-GR" dirty="0" smtClean="0"/>
              <a:t> σχισμές, </a:t>
            </a:r>
            <a:r>
              <a:rPr lang="el-GR" dirty="0"/>
              <a:t>σε πολύ μικρή απόσταση, από τα </a:t>
            </a:r>
            <a:r>
              <a:rPr lang="el-GR" dirty="0" err="1"/>
              <a:t>μετασυναπτικά</a:t>
            </a:r>
            <a:r>
              <a:rPr lang="el-GR" dirty="0"/>
              <a:t> άκρα. Επιπλέον, ο νευροδιαβιβαστής επηρεάζει μόνο </a:t>
            </a:r>
            <a:r>
              <a:rPr lang="el-GR" dirty="0" smtClean="0"/>
              <a:t>το </a:t>
            </a:r>
            <a:r>
              <a:rPr lang="el-GR" dirty="0"/>
              <a:t>νευρώνα, που έπεται της </a:t>
            </a:r>
            <a:r>
              <a:rPr lang="el-GR" dirty="0" err="1"/>
              <a:t>συναπτικής</a:t>
            </a:r>
            <a:r>
              <a:rPr lang="el-GR" dirty="0"/>
              <a:t> σχισμής και δεν παρουσιάζει ευρεία δράση.</a:t>
            </a:r>
            <a:endParaRPr lang="en-GB" dirty="0"/>
          </a:p>
        </p:txBody>
      </p:sp>
    </p:spTree>
    <p:extLst>
      <p:ext uri="{BB962C8B-B14F-4D97-AF65-F5344CB8AC3E}">
        <p14:creationId xmlns:p14="http://schemas.microsoft.com/office/powerpoint/2010/main" val="2849023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8764"/>
          </a:xfrm>
        </p:spPr>
        <p:txBody>
          <a:bodyPr/>
          <a:lstStyle/>
          <a:p>
            <a:r>
              <a:rPr lang="el-GR" b="1" dirty="0" smtClean="0"/>
              <a:t>Ο </a:t>
            </a:r>
            <a:r>
              <a:rPr lang="el-GR" b="1" dirty="0"/>
              <a:t>θύμος</a:t>
            </a:r>
            <a:endParaRPr lang="en-GB" b="1" dirty="0"/>
          </a:p>
        </p:txBody>
      </p:sp>
      <p:sp>
        <p:nvSpPr>
          <p:cNvPr id="3" name="Content Placeholder 2"/>
          <p:cNvSpPr>
            <a:spLocks noGrp="1"/>
          </p:cNvSpPr>
          <p:nvPr>
            <p:ph idx="1"/>
          </p:nvPr>
        </p:nvSpPr>
        <p:spPr>
          <a:xfrm>
            <a:off x="838200" y="1288973"/>
            <a:ext cx="10515600" cy="4887990"/>
          </a:xfrm>
        </p:spPr>
        <p:txBody>
          <a:bodyPr>
            <a:normAutofit lnSpcReduction="10000"/>
          </a:bodyPr>
          <a:lstStyle/>
          <a:p>
            <a:r>
              <a:rPr lang="el-GR" dirty="0"/>
              <a:t>Ο θύμος είναι ένας αδένας, που βρίσκεται στη θωρακική κοιλότητα κοντά στην καρδία.</a:t>
            </a:r>
            <a:endParaRPr lang="en-GB" dirty="0"/>
          </a:p>
          <a:p>
            <a:r>
              <a:rPr lang="el-GR" dirty="0"/>
              <a:t> </a:t>
            </a:r>
            <a:r>
              <a:rPr lang="el-GR" dirty="0" smtClean="0"/>
              <a:t>Ο </a:t>
            </a:r>
            <a:r>
              <a:rPr lang="el-GR" dirty="0"/>
              <a:t>αδένας αυτός αναπτύσσεται από τη στιγμή της γέννησης ενός ανθρώπου μέχρι την εφηβική ηλικία, οπότε συρρικνώνεται και ατροφεί.</a:t>
            </a:r>
            <a:endParaRPr lang="en-GB" dirty="0"/>
          </a:p>
          <a:p>
            <a:r>
              <a:rPr lang="el-GR" dirty="0"/>
              <a:t> </a:t>
            </a:r>
            <a:r>
              <a:rPr lang="el-GR" dirty="0" smtClean="0"/>
              <a:t>Ο </a:t>
            </a:r>
            <a:r>
              <a:rPr lang="el-GR" dirty="0"/>
              <a:t>θύμος εφοδιάζει τον οργανισμό και συγκεκριμένα τα </a:t>
            </a:r>
            <a:r>
              <a:rPr lang="el-GR" dirty="0" err="1"/>
              <a:t>λεμφογάγγλια</a:t>
            </a:r>
            <a:r>
              <a:rPr lang="el-GR" dirty="0"/>
              <a:t> με Τ-λεμφοκύτταρα, που διαφοροποιήθηκαν από  απλά λεμφοκύτταρα εντός του αδένα. Υπό αυτήν την έννοια ο θύμος μπορεί να θεωρηθεί και ως μεικτός αδένας.</a:t>
            </a:r>
            <a:endParaRPr lang="en-GB" dirty="0"/>
          </a:p>
          <a:p>
            <a:r>
              <a:rPr lang="el-GR" dirty="0"/>
              <a:t> </a:t>
            </a:r>
            <a:r>
              <a:rPr lang="el-GR" dirty="0" smtClean="0"/>
              <a:t>Ως </a:t>
            </a:r>
            <a:r>
              <a:rPr lang="el-GR" dirty="0"/>
              <a:t>ενδοκρινής αδένας, ο θύμος εκκρίνει κατά την παιδική ηλικία την ορμόνη </a:t>
            </a:r>
            <a:r>
              <a:rPr lang="el-GR" b="1" dirty="0" err="1"/>
              <a:t>θυμοσίνη</a:t>
            </a:r>
            <a:r>
              <a:rPr lang="el-GR" dirty="0"/>
              <a:t>, που ωριμάζει τα λεμφοκύτταρα και τα διαφοροποιεί, ώστε να καταστούν ενεργά Τ-λεμφοκύτταρα.</a:t>
            </a:r>
            <a:endParaRPr lang="en-GB" dirty="0"/>
          </a:p>
          <a:p>
            <a:endParaRPr lang="en-GB" dirty="0"/>
          </a:p>
        </p:txBody>
      </p:sp>
    </p:spTree>
    <p:extLst>
      <p:ext uri="{BB962C8B-B14F-4D97-AF65-F5344CB8AC3E}">
        <p14:creationId xmlns:p14="http://schemas.microsoft.com/office/powerpoint/2010/main" val="34181680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3680"/>
          </a:xfrm>
        </p:spPr>
        <p:txBody>
          <a:bodyPr/>
          <a:lstStyle/>
          <a:p>
            <a:r>
              <a:rPr lang="el-GR" b="1" dirty="0" smtClean="0"/>
              <a:t>Η </a:t>
            </a:r>
            <a:r>
              <a:rPr lang="el-GR" b="1" dirty="0"/>
              <a:t>επίφυση</a:t>
            </a:r>
            <a:endParaRPr lang="en-GB" b="1" dirty="0"/>
          </a:p>
        </p:txBody>
      </p:sp>
      <p:sp>
        <p:nvSpPr>
          <p:cNvPr id="3" name="Content Placeholder 2"/>
          <p:cNvSpPr>
            <a:spLocks noGrp="1"/>
          </p:cNvSpPr>
          <p:nvPr>
            <p:ph idx="1"/>
          </p:nvPr>
        </p:nvSpPr>
        <p:spPr>
          <a:xfrm>
            <a:off x="838200" y="1377108"/>
            <a:ext cx="6223612" cy="4799855"/>
          </a:xfrm>
        </p:spPr>
        <p:txBody>
          <a:bodyPr>
            <a:normAutofit fontScale="92500" lnSpcReduction="20000"/>
          </a:bodyPr>
          <a:lstStyle/>
          <a:p>
            <a:r>
              <a:rPr lang="el-GR" dirty="0"/>
              <a:t>Ο αδένας αυτός αποτελείται από μια μικρή μάζα ιστού κοντά στο κέντρο του εγκεφάλου, που εκκρίνει την ορμόνη </a:t>
            </a:r>
            <a:r>
              <a:rPr lang="el-GR" b="1" dirty="0" err="1"/>
              <a:t>μελατονίνη</a:t>
            </a:r>
            <a:r>
              <a:rPr lang="el-GR" b="1" dirty="0"/>
              <a:t>.</a:t>
            </a:r>
            <a:endParaRPr lang="en-GB" dirty="0"/>
          </a:p>
          <a:p>
            <a:r>
              <a:rPr lang="el-GR" b="1" dirty="0"/>
              <a:t> </a:t>
            </a:r>
            <a:r>
              <a:rPr lang="el-GR" dirty="0" smtClean="0"/>
              <a:t>Η </a:t>
            </a:r>
            <a:r>
              <a:rPr lang="el-GR" dirty="0"/>
              <a:t>δράση της </a:t>
            </a:r>
            <a:r>
              <a:rPr lang="el-GR" dirty="0" err="1"/>
              <a:t>μελατονίνης</a:t>
            </a:r>
            <a:r>
              <a:rPr lang="el-GR" dirty="0"/>
              <a:t> δεν είναι ακόμη πλήρως διευκρινισμένη. Σε μερικά θηλαστικά, η </a:t>
            </a:r>
            <a:r>
              <a:rPr lang="el-GR" dirty="0" err="1"/>
              <a:t>μελατονίνη</a:t>
            </a:r>
            <a:r>
              <a:rPr lang="el-GR" dirty="0"/>
              <a:t> ρυθμίζει την αναπαραγωγική δραστηριότητά τους σε συνάρτηση με τη </a:t>
            </a:r>
            <a:r>
              <a:rPr lang="el-GR" dirty="0" err="1"/>
              <a:t>φωτοπερίοδο</a:t>
            </a:r>
            <a:r>
              <a:rPr lang="el-GR" dirty="0"/>
              <a:t>, αφού αυτή παράγεται κυρίως στο σκοτάδι. Στον άνθρωπο πιθανόν να επηρεάζει τη χρονική περίοδο, που το άτομο μπαίνει </a:t>
            </a:r>
            <a:r>
              <a:rPr lang="el-GR" dirty="0" smtClean="0"/>
              <a:t>στην </a:t>
            </a:r>
            <a:r>
              <a:rPr lang="el-GR" dirty="0"/>
              <a:t>εφηβική ηλικία, αφού η μείωση της έκκρισής της επιτρέπει την ωρίμανση των γεννητικών οργάνων. </a:t>
            </a:r>
            <a:endParaRPr lang="en-GB" dirty="0"/>
          </a:p>
          <a:p>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8672" y="1292683"/>
            <a:ext cx="4409345" cy="3092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28421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11983"/>
          </a:xfrm>
        </p:spPr>
        <p:txBody>
          <a:bodyPr/>
          <a:lstStyle/>
          <a:p>
            <a:r>
              <a:rPr lang="el-GR" b="1" dirty="0"/>
              <a:t>Οι ορμόνες του πεπτικού σωλήνα</a:t>
            </a:r>
            <a:endParaRPr lang="en-GB" b="1" dirty="0"/>
          </a:p>
        </p:txBody>
      </p:sp>
      <p:sp>
        <p:nvSpPr>
          <p:cNvPr id="3" name="Content Placeholder 2"/>
          <p:cNvSpPr>
            <a:spLocks noGrp="1"/>
          </p:cNvSpPr>
          <p:nvPr>
            <p:ph idx="1"/>
          </p:nvPr>
        </p:nvSpPr>
        <p:spPr>
          <a:xfrm>
            <a:off x="838200" y="1432193"/>
            <a:ext cx="3777867" cy="4744770"/>
          </a:xfrm>
        </p:spPr>
        <p:txBody>
          <a:bodyPr>
            <a:normAutofit fontScale="92500" lnSpcReduction="20000"/>
          </a:bodyPr>
          <a:lstStyle/>
          <a:p>
            <a:pPr marL="0" indent="0">
              <a:buNone/>
            </a:pPr>
            <a:r>
              <a:rPr lang="el-GR" sz="2600" dirty="0"/>
              <a:t>Οι δραστηριότητες του γαστρεντερικού σωλήνα συντονίζονται από το νευρικό και το ενδοκρινικό σύστημα. Συγκεκριμένα, ο βλεννογόνος του στομαχιού και του λεπτού εντέρου έχει εκκριτικά κύτταρα, που παράγουν ορμόνες, </a:t>
            </a:r>
            <a:r>
              <a:rPr lang="el-GR" sz="2600" dirty="0" err="1"/>
              <a:t>πεπτιδικής</a:t>
            </a:r>
            <a:r>
              <a:rPr lang="el-GR" sz="2600" dirty="0"/>
              <a:t> φύσης, με βασικό ρόλο την έκκριση των πεπτικών υγρών από τους αδένες που τα παράγουν. Οι ορμόνες του πεπτικού σωλήνα παρουσιάζονται στον πιο κάτω πίνακα.</a:t>
            </a:r>
            <a:endParaRPr lang="en-GB" sz="2600" dirty="0"/>
          </a:p>
          <a:p>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8717" y="1458720"/>
            <a:ext cx="7301439" cy="438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7250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Εικ"/>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7779" y="220338"/>
            <a:ext cx="6147412" cy="654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3144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871" y="365126"/>
            <a:ext cx="10912929" cy="736561"/>
          </a:xfrm>
        </p:spPr>
        <p:txBody>
          <a:bodyPr/>
          <a:lstStyle/>
          <a:p>
            <a:r>
              <a:rPr lang="el-GR" b="1" dirty="0" err="1"/>
              <a:t>Προσταγκλαντίνες</a:t>
            </a:r>
            <a:endParaRPr lang="en-GB" b="1" dirty="0"/>
          </a:p>
        </p:txBody>
      </p:sp>
      <p:sp>
        <p:nvSpPr>
          <p:cNvPr id="3" name="Content Placeholder 2"/>
          <p:cNvSpPr>
            <a:spLocks noGrp="1"/>
          </p:cNvSpPr>
          <p:nvPr>
            <p:ph idx="1"/>
          </p:nvPr>
        </p:nvSpPr>
        <p:spPr>
          <a:xfrm>
            <a:off x="352540" y="1244906"/>
            <a:ext cx="11479576" cy="4932057"/>
          </a:xfrm>
        </p:spPr>
        <p:txBody>
          <a:bodyPr>
            <a:normAutofit fontScale="62500" lnSpcReduction="20000"/>
          </a:bodyPr>
          <a:lstStyle/>
          <a:p>
            <a:pPr marL="0" indent="0">
              <a:buNone/>
            </a:pPr>
            <a:r>
              <a:rPr lang="el-GR" dirty="0"/>
              <a:t>Οι </a:t>
            </a:r>
            <a:r>
              <a:rPr lang="el-GR" dirty="0" err="1"/>
              <a:t>προσταγκλαντίνες</a:t>
            </a:r>
            <a:r>
              <a:rPr lang="el-GR" dirty="0"/>
              <a:t> είναι χημικά μηνύματα, που παράγονται από </a:t>
            </a:r>
            <a:r>
              <a:rPr lang="el-GR" dirty="0" err="1"/>
              <a:t>παρακρινή</a:t>
            </a:r>
            <a:r>
              <a:rPr lang="el-GR" dirty="0"/>
              <a:t> κύτταρα ιστών, σε όλα σχεδόν τα όργανα του σώματος του ανθρώπου</a:t>
            </a:r>
            <a:r>
              <a:rPr lang="el-GR" dirty="0" smtClean="0"/>
              <a:t>.</a:t>
            </a:r>
            <a:r>
              <a:rPr lang="el-GR" dirty="0"/>
              <a:t> </a:t>
            </a:r>
            <a:r>
              <a:rPr lang="el-GR" dirty="0" smtClean="0"/>
              <a:t>Υπάρχουν </a:t>
            </a:r>
            <a:r>
              <a:rPr lang="el-GR" dirty="0"/>
              <a:t>διάφοροι τύποι </a:t>
            </a:r>
            <a:r>
              <a:rPr lang="el-GR" dirty="0" err="1"/>
              <a:t>προσταγκλαντινών</a:t>
            </a:r>
            <a:r>
              <a:rPr lang="el-GR" dirty="0"/>
              <a:t>. Από χημικής άποψης είναι παράγωγα λιπαρών οξέων με είκοσι άνθρακες στην αλυσίδα τους, που πέντε εξ αυτών σχηματίζουν δακτύλιο. Ένα πρόδρομο μόριο των </a:t>
            </a:r>
            <a:r>
              <a:rPr lang="el-GR" dirty="0" err="1"/>
              <a:t>προσταγκλαντινών</a:t>
            </a:r>
            <a:r>
              <a:rPr lang="el-GR" dirty="0"/>
              <a:t> είναι το </a:t>
            </a:r>
            <a:r>
              <a:rPr lang="el-GR" dirty="0" err="1"/>
              <a:t>αραχιδονικό</a:t>
            </a:r>
            <a:r>
              <a:rPr lang="el-GR" dirty="0"/>
              <a:t> οξύ, που απελευθερώνεται από τα </a:t>
            </a:r>
            <a:r>
              <a:rPr lang="el-GR" dirty="0" err="1"/>
              <a:t>φωσφορολιπίδια</a:t>
            </a:r>
            <a:r>
              <a:rPr lang="el-GR" dirty="0"/>
              <a:t> της κυτταρικής μεμβράνης, κατόπιν ορμονικής ή άλλης διέγερσης του κυττάρου</a:t>
            </a:r>
            <a:r>
              <a:rPr lang="el-GR" dirty="0" smtClean="0"/>
              <a:t>. </a:t>
            </a:r>
            <a:r>
              <a:rPr lang="el-GR" dirty="0"/>
              <a:t> </a:t>
            </a:r>
            <a:r>
              <a:rPr lang="el-GR" dirty="0" smtClean="0"/>
              <a:t>Οι </a:t>
            </a:r>
            <a:r>
              <a:rPr lang="el-GR" dirty="0" err="1"/>
              <a:t>προσταγκλαντίνες</a:t>
            </a:r>
            <a:r>
              <a:rPr lang="el-GR" dirty="0"/>
              <a:t> παίρνουν μέρος σε διάφορες ρυθμιστικές λειτουργίες των οργανικών συστημάτων και συγκεκριμένα</a:t>
            </a:r>
            <a:r>
              <a:rPr lang="el-GR" dirty="0" smtClean="0"/>
              <a:t>:</a:t>
            </a:r>
            <a:endParaRPr lang="en-GB" dirty="0" smtClean="0"/>
          </a:p>
          <a:p>
            <a:pPr marL="0" indent="0">
              <a:buNone/>
            </a:pPr>
            <a:r>
              <a:rPr lang="el-GR" dirty="0" smtClean="0"/>
              <a:t> -  στο </a:t>
            </a:r>
            <a:r>
              <a:rPr lang="el-GR" b="1" dirty="0" smtClean="0"/>
              <a:t>ανοσοποιητικό σύστημα</a:t>
            </a:r>
            <a:r>
              <a:rPr lang="el-GR" dirty="0" smtClean="0"/>
              <a:t>, προάγουν πολλές από τις εκδηλώσεις των φλεγμονών,  συμπεριλαμβανομένων του πόνου και του πυρετού. Γι αυτό και φάρμακα που αναστέλλουν  τη δράση των </a:t>
            </a:r>
            <a:r>
              <a:rPr lang="el-GR" dirty="0" err="1" smtClean="0"/>
              <a:t>προσταγκλαντινών</a:t>
            </a:r>
            <a:r>
              <a:rPr lang="el-GR" dirty="0" smtClean="0"/>
              <a:t> υποβοηθούν στην </a:t>
            </a:r>
            <a:r>
              <a:rPr lang="el-GR" dirty="0" err="1" smtClean="0"/>
              <a:t>απάμβλυνση</a:t>
            </a:r>
            <a:r>
              <a:rPr lang="el-GR" dirty="0" smtClean="0"/>
              <a:t> των συμπτωμάτων μιας   φλεγμονής.</a:t>
            </a:r>
            <a:endParaRPr lang="en-GB" dirty="0" smtClean="0"/>
          </a:p>
          <a:p>
            <a:pPr marL="0" indent="0">
              <a:buNone/>
            </a:pPr>
            <a:r>
              <a:rPr lang="el-GR" b="1" dirty="0" smtClean="0"/>
              <a:t>-  </a:t>
            </a:r>
            <a:r>
              <a:rPr lang="el-GR" dirty="0"/>
              <a:t>στο </a:t>
            </a:r>
            <a:r>
              <a:rPr lang="el-GR" b="1" dirty="0"/>
              <a:t>αναπαραγωγικό σύστημα</a:t>
            </a:r>
            <a:r>
              <a:rPr lang="el-GR" dirty="0"/>
              <a:t>, πιθανόν να παίζουν ρόλο στην </a:t>
            </a:r>
            <a:r>
              <a:rPr lang="el-GR" dirty="0" err="1"/>
              <a:t>ωοθυλακιορρηξία</a:t>
            </a:r>
            <a:r>
              <a:rPr lang="el-GR" dirty="0"/>
              <a:t>. Η   υπερπαραγωγή </a:t>
            </a:r>
            <a:r>
              <a:rPr lang="el-GR" dirty="0" err="1"/>
              <a:t>προσταγκλαντινών</a:t>
            </a:r>
            <a:r>
              <a:rPr lang="el-GR" dirty="0"/>
              <a:t> όμως προκαλεί πρόωρο τοκετό και άλλα προβλήματα. Οι </a:t>
            </a:r>
            <a:r>
              <a:rPr lang="el-GR" dirty="0" err="1"/>
              <a:t>προσταγκλαντίνες</a:t>
            </a:r>
            <a:r>
              <a:rPr lang="el-GR" dirty="0"/>
              <a:t> που περιέχει το σπέρμα του άνδρα, περιορίζουν κατά τη σεξουαλική επαφή τη βλέννα του τραχήλου της μήτρας και προκαλούν συσπάσεις στους λείους μυς του κόλπου και της μήτρας για την προώθηση του σπέρματος στους ωαγωγούς.</a:t>
            </a:r>
            <a:endParaRPr lang="en-GB" dirty="0"/>
          </a:p>
          <a:p>
            <a:pPr marL="0" indent="0">
              <a:buNone/>
            </a:pPr>
            <a:r>
              <a:rPr lang="el-GR" dirty="0"/>
              <a:t>- στο </a:t>
            </a:r>
            <a:r>
              <a:rPr lang="el-GR" b="1" dirty="0"/>
              <a:t>κυκλοφορικό σύστημα</a:t>
            </a:r>
            <a:r>
              <a:rPr lang="el-GR" dirty="0"/>
              <a:t>, οι </a:t>
            </a:r>
            <a:r>
              <a:rPr lang="el-GR" dirty="0" err="1"/>
              <a:t>προσταγκλαντίνες</a:t>
            </a:r>
            <a:r>
              <a:rPr lang="el-GR" dirty="0"/>
              <a:t> είναι αναγκαίες για τη δράση των   αιμοπεταλίων κατά την πήξη του αίματος.</a:t>
            </a:r>
            <a:endParaRPr lang="en-GB" dirty="0"/>
          </a:p>
          <a:p>
            <a:pPr marL="0" indent="0">
              <a:buNone/>
            </a:pPr>
            <a:r>
              <a:rPr lang="el-GR" dirty="0" smtClean="0"/>
              <a:t>- στο </a:t>
            </a:r>
            <a:r>
              <a:rPr lang="el-GR" b="1" dirty="0"/>
              <a:t>απεκκριτικό σύστημα</a:t>
            </a:r>
            <a:r>
              <a:rPr lang="el-GR" dirty="0"/>
              <a:t>, προάγουν την αγγειοδιαστολή στη μυελώδη μοίρα των νεφρών,   με αποτέλεσμα την αύξηση της ποσότητας των παραγομένων ούρων</a:t>
            </a:r>
            <a:r>
              <a:rPr lang="el-GR" dirty="0" smtClean="0"/>
              <a:t>.</a:t>
            </a:r>
          </a:p>
          <a:p>
            <a:pPr marL="0" indent="0">
              <a:buNone/>
            </a:pPr>
            <a:r>
              <a:rPr lang="el-GR" dirty="0"/>
              <a:t>Όλες οι πιο πάνω ρυθμιστικές λειτουργίες των </a:t>
            </a:r>
            <a:r>
              <a:rPr lang="el-GR" dirty="0" err="1"/>
              <a:t>προσταγκλαντινών</a:t>
            </a:r>
            <a:r>
              <a:rPr lang="el-GR" dirty="0"/>
              <a:t> αναστέλλονται από την ασπιρίνη, το κοινό αντιπυρετικό και παυσίπονο, που κυκλοφορεί στο </a:t>
            </a:r>
            <a:r>
              <a:rPr lang="el-GR" dirty="0" smtClean="0"/>
              <a:t>εμπόριο. Η </a:t>
            </a:r>
            <a:r>
              <a:rPr lang="el-GR" dirty="0"/>
              <a:t>ασπιρίνη συγκεκριμένα προκαλεί αναστολή του ενζύμου, που καταλύει την παραγωγή </a:t>
            </a:r>
            <a:r>
              <a:rPr lang="el-GR" dirty="0" err="1"/>
              <a:t>προσταγκλαντινών</a:t>
            </a:r>
            <a:r>
              <a:rPr lang="el-GR" dirty="0"/>
              <a:t> από το </a:t>
            </a:r>
            <a:r>
              <a:rPr lang="el-GR" dirty="0" err="1"/>
              <a:t>αραχιδονικό</a:t>
            </a:r>
            <a:r>
              <a:rPr lang="el-GR" dirty="0"/>
              <a:t> οξύ.</a:t>
            </a:r>
            <a:endParaRPr lang="en-GB" dirty="0"/>
          </a:p>
          <a:p>
            <a:pPr>
              <a:buFontTx/>
              <a:buChar char="-"/>
            </a:pPr>
            <a:endParaRPr lang="en-GB" dirty="0"/>
          </a:p>
          <a:p>
            <a:endParaRPr lang="en-GB" dirty="0"/>
          </a:p>
        </p:txBody>
      </p:sp>
    </p:spTree>
    <p:extLst>
      <p:ext uri="{BB962C8B-B14F-4D97-AF65-F5344CB8AC3E}">
        <p14:creationId xmlns:p14="http://schemas.microsoft.com/office/powerpoint/2010/main" val="32602934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0436"/>
            <a:ext cx="3812721" cy="955222"/>
          </a:xfrm>
        </p:spPr>
        <p:txBody>
          <a:bodyPr>
            <a:normAutofit fontScale="90000"/>
          </a:bodyPr>
          <a:lstStyle/>
          <a:p>
            <a:r>
              <a:rPr lang="el-GR" dirty="0" smtClean="0">
                <a:solidFill>
                  <a:srgbClr val="FF0000"/>
                </a:solidFill>
              </a:rPr>
              <a:t>Ερωτήσεις </a:t>
            </a:r>
            <a:br>
              <a:rPr lang="el-GR" dirty="0" smtClean="0">
                <a:solidFill>
                  <a:srgbClr val="FF0000"/>
                </a:solidFill>
              </a:rPr>
            </a:br>
            <a:r>
              <a:rPr lang="el-GR" dirty="0" err="1" smtClean="0">
                <a:solidFill>
                  <a:srgbClr val="FF0000"/>
                </a:solidFill>
              </a:rPr>
              <a:t>Παγκ</a:t>
            </a:r>
            <a:r>
              <a:rPr lang="el-GR" dirty="0" err="1" smtClean="0">
                <a:solidFill>
                  <a:srgbClr val="FF0000"/>
                </a:solidFill>
              </a:rPr>
              <a:t>υπρίων</a:t>
            </a:r>
            <a:endParaRPr lang="en-GB" dirty="0">
              <a:solidFill>
                <a:srgbClr val="FF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6495" y="1191305"/>
            <a:ext cx="3914154"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535386" y="535782"/>
            <a:ext cx="6286499" cy="5909310"/>
          </a:xfrm>
          <a:prstGeom prst="rect">
            <a:avLst/>
          </a:prstGeom>
        </p:spPr>
        <p:txBody>
          <a:bodyPr wrap="square">
            <a:spAutoFit/>
          </a:bodyPr>
          <a:lstStyle/>
          <a:p>
            <a:r>
              <a:rPr lang="el-GR" dirty="0"/>
              <a:t>Το διπλανό Σχήμα 3 παρουσιάζει τους κύριους αδένες του ανθρωπίνου σώματος με ενδοκρινή λειτουργία. </a:t>
            </a:r>
          </a:p>
          <a:p>
            <a:r>
              <a:rPr lang="el-GR" dirty="0"/>
              <a:t>(α) Να ονομάσετε με τη βοήθεια του Σχήματος 3 τον ενδοκρινή αδένα που παράγει κάθε μια από τις παρακάτω ορμόνες ι έως </a:t>
            </a:r>
            <a:r>
              <a:rPr lang="el-GR" dirty="0" err="1"/>
              <a:t>ιν</a:t>
            </a:r>
            <a:r>
              <a:rPr lang="el-GR" dirty="0"/>
              <a:t>. </a:t>
            </a:r>
          </a:p>
          <a:p>
            <a:r>
              <a:rPr lang="el-GR" dirty="0"/>
              <a:t>ι. </a:t>
            </a:r>
            <a:r>
              <a:rPr lang="el-GR" dirty="0" err="1"/>
              <a:t>Θυρεοειδοτρόπος</a:t>
            </a:r>
            <a:r>
              <a:rPr lang="el-GR" dirty="0"/>
              <a:t>, </a:t>
            </a:r>
          </a:p>
          <a:p>
            <a:r>
              <a:rPr lang="el-GR" dirty="0" err="1"/>
              <a:t>ιι</a:t>
            </a:r>
            <a:r>
              <a:rPr lang="el-GR" dirty="0"/>
              <a:t>. </a:t>
            </a:r>
            <a:r>
              <a:rPr lang="el-GR" dirty="0" err="1"/>
              <a:t>Γλυκαγόνη</a:t>
            </a:r>
            <a:r>
              <a:rPr lang="el-GR" dirty="0"/>
              <a:t>, </a:t>
            </a:r>
          </a:p>
          <a:p>
            <a:r>
              <a:rPr lang="el-GR" dirty="0" err="1"/>
              <a:t>ιιι</a:t>
            </a:r>
            <a:r>
              <a:rPr lang="el-GR" dirty="0"/>
              <a:t>. </a:t>
            </a:r>
            <a:r>
              <a:rPr lang="el-GR" dirty="0" err="1"/>
              <a:t>Κορτιζόλη</a:t>
            </a:r>
            <a:r>
              <a:rPr lang="el-GR" dirty="0"/>
              <a:t>, και </a:t>
            </a:r>
          </a:p>
          <a:p>
            <a:r>
              <a:rPr lang="el-GR" dirty="0" err="1"/>
              <a:t>ιν</a:t>
            </a:r>
            <a:r>
              <a:rPr lang="el-GR" dirty="0"/>
              <a:t>. </a:t>
            </a:r>
            <a:r>
              <a:rPr lang="el-GR" dirty="0" err="1"/>
              <a:t>Οξυτοκίνη</a:t>
            </a:r>
            <a:r>
              <a:rPr lang="el-GR" dirty="0"/>
              <a:t>. </a:t>
            </a:r>
            <a:r>
              <a:rPr lang="el-GR" dirty="0" smtClean="0"/>
              <a:t>(</a:t>
            </a:r>
            <a:r>
              <a:rPr lang="el-GR" dirty="0"/>
              <a:t>μονάδες 2) </a:t>
            </a:r>
          </a:p>
          <a:p>
            <a:r>
              <a:rPr lang="el-GR" dirty="0"/>
              <a:t>(β) Η 10χρονη Αντωνία τον τελευταίο καιρό παρουσιάζει διάφορα συμπτώματα, όπως πολυουρία και απότομη απώλεια βάρους. </a:t>
            </a:r>
            <a:endParaRPr lang="el-GR" dirty="0" smtClean="0"/>
          </a:p>
          <a:p>
            <a:r>
              <a:rPr lang="el-GR" dirty="0"/>
              <a:t>Μετά από τις απαραίτητες εργαστηριακές εξετάσεις, αίματος και ούρων, ο γιατρός που εξέτασε την Αντωνία πληροφόρησε τους γονείς της ότι το παιδί πάσχει από σακχαρώδη διαβήτη τύπου Ι. </a:t>
            </a:r>
          </a:p>
          <a:p>
            <a:r>
              <a:rPr lang="el-GR" dirty="0"/>
              <a:t>ι. Να εξηγήσετε, αναφερόμενοι στη φυσιολογική λειτουργία της ινσουλίνης, γιατί η πολύ πιο ψηλή, από το φυσιολογικό, συγκέντρωση γλυκόζης στο αίμα είναι ένδειξη ότι η Αντωνία πάσχει από σακχαρώδη διαβήτη τύπου Ι. </a:t>
            </a:r>
            <a:r>
              <a:rPr lang="el-GR" dirty="0" smtClean="0"/>
              <a:t>(</a:t>
            </a:r>
            <a:r>
              <a:rPr lang="el-GR" dirty="0"/>
              <a:t>μονάδες 2) </a:t>
            </a:r>
          </a:p>
          <a:p>
            <a:r>
              <a:rPr lang="el-GR" dirty="0" err="1"/>
              <a:t>ιι</a:t>
            </a:r>
            <a:r>
              <a:rPr lang="el-GR" dirty="0"/>
              <a:t>. Να αναφέρετε με βάση, τη διάγνωση για σακχαρώδη διαβήτη, πώς δικαιολογείται η εμφάνιση πολυουρίας και απότομης απώλειας βάρους στην Αντωνία. </a:t>
            </a:r>
            <a:r>
              <a:rPr lang="el-GR" dirty="0" smtClean="0"/>
              <a:t>(</a:t>
            </a:r>
            <a:r>
              <a:rPr lang="el-GR" dirty="0"/>
              <a:t>μονάδα 1) </a:t>
            </a:r>
            <a:endParaRPr lang="en-GB" dirty="0"/>
          </a:p>
        </p:txBody>
      </p:sp>
    </p:spTree>
    <p:extLst>
      <p:ext uri="{BB962C8B-B14F-4D97-AF65-F5344CB8AC3E}">
        <p14:creationId xmlns:p14="http://schemas.microsoft.com/office/powerpoint/2010/main" val="11759741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465" y="395060"/>
            <a:ext cx="3653064" cy="306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000499" y="395060"/>
            <a:ext cx="8041821" cy="6186309"/>
          </a:xfrm>
          <a:prstGeom prst="rect">
            <a:avLst/>
          </a:prstGeom>
        </p:spPr>
        <p:txBody>
          <a:bodyPr wrap="square">
            <a:spAutoFit/>
          </a:bodyPr>
          <a:lstStyle/>
          <a:p>
            <a:r>
              <a:rPr lang="el-GR"/>
              <a:t>Στο </a:t>
            </a:r>
            <a:r>
              <a:rPr lang="el-GR" smtClean="0"/>
              <a:t>διπλανό Σχήμα </a:t>
            </a:r>
            <a:r>
              <a:rPr lang="el-GR" dirty="0"/>
              <a:t>7 απεικονίζεται ο τρόπος δράσης της θυροξίνης (Τ3) </a:t>
            </a:r>
            <a:r>
              <a:rPr lang="el-GR" dirty="0" smtClean="0"/>
              <a:t>στο κυτταρικό </a:t>
            </a:r>
            <a:r>
              <a:rPr lang="el-GR" dirty="0"/>
              <a:t>επίπεδο</a:t>
            </a:r>
            <a:r>
              <a:rPr lang="el-GR" dirty="0" smtClean="0"/>
              <a:t>.</a:t>
            </a:r>
          </a:p>
          <a:p>
            <a:r>
              <a:rPr lang="el-GR" dirty="0"/>
              <a:t>(α) Να ονομάσετε τι απεικονίζουν οι ενδείξεις Α έως Δ στο Σχήμα 7. </a:t>
            </a:r>
            <a:r>
              <a:rPr lang="el-GR" dirty="0" smtClean="0"/>
              <a:t>(</a:t>
            </a:r>
            <a:r>
              <a:rPr lang="el-GR" dirty="0"/>
              <a:t>μονάδες 2) </a:t>
            </a:r>
          </a:p>
          <a:p>
            <a:r>
              <a:rPr lang="el-GR" dirty="0"/>
              <a:t>(β) Να περιγράψετε σε πέντε (5) βήματα, με τη βοήθεια του Σχήματος 7, τον μηχανισμό με τον οποίο δρα η θυροξίνη (Τ3) στο κυτταρικό επίπεδο. </a:t>
            </a:r>
            <a:r>
              <a:rPr lang="el-GR" dirty="0" smtClean="0"/>
              <a:t>(</a:t>
            </a:r>
            <a:r>
              <a:rPr lang="el-GR" dirty="0"/>
              <a:t>μονάδες 2,5) </a:t>
            </a:r>
          </a:p>
          <a:p>
            <a:r>
              <a:rPr lang="el-GR" dirty="0"/>
              <a:t>(γ) Η Ιωάννα είναι φοιτήτρια και τον τελευταίο καιρό παρουσιάζει διάφορα συμπτώματα, όπως υποθερμία, αύξηση βάρους, σωματική και πνευματική νωθρότητα, τα οποία την έχουν ανησυχήσει, και έτσι αποφάσισε να επισκεφθεί τον οικογενειακό τους γιατρό. </a:t>
            </a:r>
            <a:r>
              <a:rPr lang="el-GR" dirty="0" smtClean="0"/>
              <a:t>Ο </a:t>
            </a:r>
            <a:r>
              <a:rPr lang="el-GR" dirty="0"/>
              <a:t>γιατρός αφού εξέτασε την Ιωάννα της συνέστησε να κάνει αιματολογικές εξετάσεις. Όταν βγήκαν τα αποτελέσματα, την πληροφόρησε ότι πάσχει από μια πάθηση η οποία οφείλεται σε δυσλειτουργία του θυρεοειδή αδένα, δυσλειτουργία η οποία δικαιολογεί και την εμφάνιση των πιο πάνω τριών (3) συμπτωμάτων. </a:t>
            </a:r>
          </a:p>
          <a:p>
            <a:r>
              <a:rPr lang="el-GR" dirty="0"/>
              <a:t>ι. Να ονομάσετε την πάθηση από την οποία πάσχει η Ιωάννα. </a:t>
            </a:r>
            <a:r>
              <a:rPr lang="el-GR" dirty="0" smtClean="0"/>
              <a:t>(</a:t>
            </a:r>
            <a:r>
              <a:rPr lang="el-GR" dirty="0"/>
              <a:t>μονάδα 0,5) </a:t>
            </a:r>
            <a:endParaRPr lang="el-GR" dirty="0" smtClean="0"/>
          </a:p>
          <a:p>
            <a:r>
              <a:rPr lang="el-GR" dirty="0" err="1"/>
              <a:t>ιι</a:t>
            </a:r>
            <a:r>
              <a:rPr lang="el-GR" dirty="0"/>
              <a:t>. Να αναφέρετε πού οφείλεται η εμφάνιση των τριών (3) συμπτωμάτων που παρουσιάζει η Ιωάννα. </a:t>
            </a:r>
            <a:r>
              <a:rPr lang="el-GR" dirty="0" smtClean="0"/>
              <a:t>(</a:t>
            </a:r>
            <a:r>
              <a:rPr lang="el-GR" dirty="0"/>
              <a:t>μονάδα 1) </a:t>
            </a:r>
          </a:p>
          <a:p>
            <a:r>
              <a:rPr lang="el-GR" dirty="0" err="1"/>
              <a:t>ιιι</a:t>
            </a:r>
            <a:r>
              <a:rPr lang="el-GR" dirty="0"/>
              <a:t>. Να ονομάσετε δύο (2) πολύ σοβαρές παθολογικές καταστάσεις, που θα ήταν δυνατό να εμφανιστούν στην Ιωάννα, αν η δυσλειτουργία του θυρεοειδή αδένα παρουσιαζόταν κατά τη βρεφική της ηλικία και παρέμενε για χρόνια χωρίς ιατρική διάγνωση και κατάλληλη φαρμακευτική αγωγή. </a:t>
            </a:r>
            <a:r>
              <a:rPr lang="el-GR" dirty="0" smtClean="0"/>
              <a:t>(</a:t>
            </a:r>
            <a:r>
              <a:rPr lang="el-GR" dirty="0"/>
              <a:t>μονάδες 2) </a:t>
            </a:r>
          </a:p>
          <a:p>
            <a:r>
              <a:rPr lang="el-GR" dirty="0"/>
              <a:t>(δ) Να εξηγήσετε την εμφάνιση βρογχοκήλης σε άτομα με υποθυρεοειδισμό λόγω διατροφής φτωχής σε ιώδιο. </a:t>
            </a:r>
            <a:r>
              <a:rPr lang="el-GR" dirty="0" smtClean="0"/>
              <a:t>(</a:t>
            </a:r>
            <a:r>
              <a:rPr lang="el-GR" dirty="0"/>
              <a:t>μονάδες 2) </a:t>
            </a:r>
            <a:endParaRPr lang="en-GB" dirty="0"/>
          </a:p>
        </p:txBody>
      </p:sp>
    </p:spTree>
    <p:extLst>
      <p:ext uri="{BB962C8B-B14F-4D97-AF65-F5344CB8AC3E}">
        <p14:creationId xmlns:p14="http://schemas.microsoft.com/office/powerpoint/2010/main" val="4064580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si tvn ximikwn minymatw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9405" y="220827"/>
            <a:ext cx="9865771" cy="6447987"/>
          </a:xfrm>
          <a:prstGeom prst="rect">
            <a:avLst/>
          </a:prstGeom>
          <a:noFill/>
          <a:ln w="63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96956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695577" y="394137"/>
            <a:ext cx="10702892" cy="5912355"/>
          </a:xfrm>
          <a:prstGeom prst="rect">
            <a:avLst/>
          </a:prstGeom>
        </p:spPr>
      </p:pic>
    </p:spTree>
    <p:extLst>
      <p:ext uri="{BB962C8B-B14F-4D97-AF65-F5344CB8AC3E}">
        <p14:creationId xmlns:p14="http://schemas.microsoft.com/office/powerpoint/2010/main" val="3255354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3413"/>
          </a:xfrm>
        </p:spPr>
        <p:txBody>
          <a:bodyPr/>
          <a:lstStyle/>
          <a:p>
            <a:r>
              <a:rPr lang="el-GR" b="1" dirty="0" smtClean="0"/>
              <a:t>Αδένες</a:t>
            </a:r>
            <a:endParaRPr lang="en-GB" b="1" dirty="0"/>
          </a:p>
        </p:txBody>
      </p:sp>
      <p:sp>
        <p:nvSpPr>
          <p:cNvPr id="3" name="Content Placeholder 2"/>
          <p:cNvSpPr>
            <a:spLocks noGrp="1"/>
          </p:cNvSpPr>
          <p:nvPr>
            <p:ph idx="1"/>
          </p:nvPr>
        </p:nvSpPr>
        <p:spPr>
          <a:xfrm>
            <a:off x="838200" y="1308538"/>
            <a:ext cx="10515600" cy="4868425"/>
          </a:xfrm>
        </p:spPr>
        <p:txBody>
          <a:bodyPr>
            <a:normAutofit fontScale="92500" lnSpcReduction="10000"/>
          </a:bodyPr>
          <a:lstStyle/>
          <a:p>
            <a:r>
              <a:rPr lang="el-GR" dirty="0"/>
              <a:t>Είναι προφανές ότι,  μια ουσία που μπαίνει σ’ έναν πολυκύτταρο οργανισμό ή βγαίνει απ’ αυτό, περνάει υποχρεωτικά μέσα από ένα επιθηλιακό ιστό. </a:t>
            </a:r>
            <a:r>
              <a:rPr lang="el-GR" b="1" dirty="0"/>
              <a:t>Όταν η έκκριση χημικών ουσιών γίνεται, κατά τρόπο κύριο και αποκλειστικό, από ένα εξειδικευμένο επιθηλιακό ιστό, τότε ο ιστός αυτός ονομάζεται</a:t>
            </a:r>
            <a:r>
              <a:rPr lang="el-GR" dirty="0"/>
              <a:t> </a:t>
            </a:r>
            <a:r>
              <a:rPr lang="el-GR" b="1" dirty="0"/>
              <a:t>αδένας</a:t>
            </a:r>
            <a:r>
              <a:rPr lang="el-GR" dirty="0"/>
              <a:t>. </a:t>
            </a:r>
            <a:endParaRPr lang="en-US" dirty="0" smtClean="0"/>
          </a:p>
          <a:p>
            <a:r>
              <a:rPr lang="el-GR" dirty="0" smtClean="0"/>
              <a:t>Ακόμα </a:t>
            </a:r>
            <a:r>
              <a:rPr lang="el-GR" dirty="0"/>
              <a:t>και στην περίπτωση, που οι αδένες αποτελούν ξεχωριστά όργανα, όπως για παράδειγμα ο θυρεοειδής ή το πάγκρεας έχουν σχηματισθεί, κατά τη διάρκεια της εμβρυϊκής ανάπτυξης, από εγκόλπωση ξεχωριστών επιθηλιακών ιστών. </a:t>
            </a:r>
            <a:endParaRPr lang="en-US" dirty="0" smtClean="0"/>
          </a:p>
          <a:p>
            <a:r>
              <a:rPr lang="el-GR" dirty="0" smtClean="0"/>
              <a:t>Οι </a:t>
            </a:r>
            <a:r>
              <a:rPr lang="el-GR" dirty="0"/>
              <a:t>αδένες διακρίνονται σε διάφορες κατηγορίες ανάλογα με τον αριθμό των κυττάρων που τους αποτελούν, τη σύσταση του εκκρίματός τους και τον τρόπο που γίνεται η έκκριση απ’ αυτούς. Το σημαντικότερο όμως κριτήριο διάκρισής τους, έχει σχέση με την εκκριτική τους οδό, που τους κατατάσσει σε τρεις </a:t>
            </a:r>
            <a:r>
              <a:rPr lang="el-GR" dirty="0" smtClean="0"/>
              <a:t>κατηγορίες:</a:t>
            </a:r>
            <a:endParaRPr lang="en-GB" dirty="0"/>
          </a:p>
          <a:p>
            <a:endParaRPr lang="en-GB" dirty="0"/>
          </a:p>
        </p:txBody>
      </p:sp>
    </p:spTree>
    <p:extLst>
      <p:ext uri="{BB962C8B-B14F-4D97-AF65-F5344CB8AC3E}">
        <p14:creationId xmlns:p14="http://schemas.microsoft.com/office/powerpoint/2010/main" val="1347177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666</TotalTime>
  <Words>6276</Words>
  <Application>Microsoft Office PowerPoint</Application>
  <PresentationFormat>Custom</PresentationFormat>
  <Paragraphs>229</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Ενδοκρινικός έλεγχος - Ορμονική ρύθμιση</vt:lpstr>
      <vt:lpstr>PowerPoint Presentation</vt:lpstr>
      <vt:lpstr>Νευρικό σύστημα</vt:lpstr>
      <vt:lpstr>Ενδοκρινικό σύστημα</vt:lpstr>
      <vt:lpstr>PowerPoint Presentation</vt:lpstr>
      <vt:lpstr>PowerPoint Presentation</vt:lpstr>
      <vt:lpstr>PowerPoint Presentation</vt:lpstr>
      <vt:lpstr>PowerPoint Presentation</vt:lpstr>
      <vt:lpstr>Αδένες</vt:lpstr>
      <vt:lpstr>PowerPoint Presentation</vt:lpstr>
      <vt:lpstr>PowerPoint Presentation</vt:lpstr>
      <vt:lpstr>PowerPoint Presentation</vt:lpstr>
      <vt:lpstr>Χημική σύσταση των ορμονών</vt:lpstr>
      <vt:lpstr>PowerPoint Presentation</vt:lpstr>
      <vt:lpstr>Τρόπος δράσης ορμονών στεροειδούς σύστασης</vt:lpstr>
      <vt:lpstr>PowerPoint Presentation</vt:lpstr>
      <vt:lpstr>PowerPoint Presentation</vt:lpstr>
      <vt:lpstr>PowerPoint Presentation</vt:lpstr>
      <vt:lpstr>Τρόπος δράσης ορμονών πεπτιδικής σύστασης</vt:lpstr>
      <vt:lpstr>PowerPoint Presentation</vt:lpstr>
      <vt:lpstr>PowerPoint Presentation</vt:lpstr>
      <vt:lpstr>Αρνητική ανάδραση: Ο ρυθμιστικός μηχανισμός της εκκριτικής λειτουργίας των αδένων</vt:lpstr>
      <vt:lpstr>Ένα παράδειγμα</vt:lpstr>
      <vt:lpstr>Πώς ένας αδένας ανατροφοδοτείται με πληροφορίες σχετικές με τα αποτελέσματα της δράσης του;</vt:lpstr>
      <vt:lpstr>Η υπόφυση και ο υποθάλαμος</vt:lpstr>
      <vt:lpstr>PowerPoint Presentation</vt:lpstr>
      <vt:lpstr>Οι ορμόνες της αδενοϋπόφυσης</vt:lpstr>
      <vt:lpstr>Αυξητική (GH)ή σωματοτρόπος (STH)ορμόνη</vt:lpstr>
      <vt:lpstr>PowerPoint Presentation</vt:lpstr>
      <vt:lpstr>Προλακτίνη</vt:lpstr>
      <vt:lpstr>Ωοθυλακιοτρόπος και ωχρινοτρόπος</vt:lpstr>
      <vt:lpstr>Φλοιοτρόπος και μελανοτρόπος ορμόνες</vt:lpstr>
      <vt:lpstr>Ορμόνες της νευροϋπόφυσης</vt:lpstr>
      <vt:lpstr>Αντιδιουρητική ορμόνη ή βαζοπρεσσίνη (ADH)</vt:lpstr>
      <vt:lpstr>PowerPoint Presentation</vt:lpstr>
      <vt:lpstr>Περιφερικοί αδένες: Ο θυρεοειδής αδένας</vt:lpstr>
      <vt:lpstr>PowerPoint Presentation</vt:lpstr>
      <vt:lpstr>PowerPoint Presentation</vt:lpstr>
      <vt:lpstr>PowerPoint Presentation</vt:lpstr>
      <vt:lpstr>PowerPoint Presentation</vt:lpstr>
      <vt:lpstr>Οι παραθυρεοειδείς αδένες</vt:lpstr>
      <vt:lpstr>PowerPoint Presentation</vt:lpstr>
      <vt:lpstr>PowerPoint Presentation</vt:lpstr>
      <vt:lpstr>Το πάγκρεας</vt:lpstr>
      <vt:lpstr>PowerPoint Presentation</vt:lpstr>
      <vt:lpstr>PowerPoint Presentation</vt:lpstr>
      <vt:lpstr>PowerPoint Presentation</vt:lpstr>
      <vt:lpstr>PowerPoint Presentation</vt:lpstr>
      <vt:lpstr>Τα συμπτώματα του σακχαρώδη διαβήτη </vt:lpstr>
      <vt:lpstr>PowerPoint Presentation</vt:lpstr>
      <vt:lpstr>Τα επινεφρίδια</vt:lpstr>
      <vt:lpstr>Η μυελώδης μοίρα των επινεφριδίων </vt:lpstr>
      <vt:lpstr>PowerPoint Presentation</vt:lpstr>
      <vt:lpstr>Η φλοιώδης μοίρα των επινεφριδίων </vt:lpstr>
      <vt:lpstr>Τα γλυκοκορτικοειδή</vt:lpstr>
      <vt:lpstr>Τα αλατοκορτικοειδή (αλδοστερόνη κ.α.)</vt:lpstr>
      <vt:lpstr>Τα σεξοτρόπα κορτικοειδή</vt:lpstr>
      <vt:lpstr>PowerPoint Presentation</vt:lpstr>
      <vt:lpstr>PowerPoint Presentation</vt:lpstr>
      <vt:lpstr>Ο θύμος</vt:lpstr>
      <vt:lpstr>Η επίφυση</vt:lpstr>
      <vt:lpstr>Οι ορμόνες του πεπτικού σωλήνα</vt:lpstr>
      <vt:lpstr>PowerPoint Presentation</vt:lpstr>
      <vt:lpstr>Προσταγκλαντίνες</vt:lpstr>
      <vt:lpstr>Ερωτήσεις  Παγκυπρίων</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ΟΜΟΙΟΣΤΑΣΗ</dc:title>
  <dc:creator>Mikis</dc:creator>
  <cp:lastModifiedBy>MIKIS HADJINEOPHYTOU</cp:lastModifiedBy>
  <cp:revision>127</cp:revision>
  <cp:lastPrinted>2017-10-13T09:37:13Z</cp:lastPrinted>
  <dcterms:created xsi:type="dcterms:W3CDTF">2017-08-22T21:19:01Z</dcterms:created>
  <dcterms:modified xsi:type="dcterms:W3CDTF">2018-06-06T11:39:41Z</dcterms:modified>
</cp:coreProperties>
</file>