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6" y="664875"/>
            <a:ext cx="6650181" cy="56818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Στερεομετρία:= Στερεό + Μετρώ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311230" y="1108365"/>
            <a:ext cx="1302328" cy="1066799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04108" y="2156989"/>
            <a:ext cx="34082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σχήμα, όχι επίπεδο!!!</a:t>
            </a:r>
          </a:p>
          <a:p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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π.χ. Κουτί, μπάλα, μπουκάλι, βιβλίο, ζάρι…</a:t>
            </a:r>
          </a:p>
          <a:p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 </a:t>
            </a:r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είναι στερεά: </a:t>
            </a: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Τετράγωνο, κύκλος, ορθογώνιο, εξάγωνο…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34534" y="1108365"/>
            <a:ext cx="1330048" cy="104862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32765" y="2156989"/>
            <a:ext cx="6123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 Επιφάνειας </a:t>
            </a: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(βάσης και παράπλευρης)</a:t>
            </a:r>
            <a:endParaRPr lang="el-GR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Βάφω/Τυλίγω</a:t>
            </a: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  Όγκος Στερεού </a:t>
            </a:r>
          </a:p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(εμβαδόν βάσης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ύψος)</a:t>
            </a:r>
            <a:endParaRPr lang="el-GR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Γεμίζω/Χωρώ</a:t>
            </a:r>
          </a:p>
          <a:p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51273" y="256237"/>
            <a:ext cx="3297382" cy="692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Θεωρία: Σελ.71, 78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80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82345" cy="1158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Παραδείγματα (π.χ. 1/σελ.80)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199" t="9805" r="3744" b="70702"/>
          <a:stretch/>
        </p:blipFill>
        <p:spPr>
          <a:xfrm>
            <a:off x="706583" y="1634836"/>
            <a:ext cx="8562109" cy="1624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73" t="26963" r="73305" b="24053"/>
          <a:stretch/>
        </p:blipFill>
        <p:spPr>
          <a:xfrm>
            <a:off x="796635" y="3089413"/>
            <a:ext cx="2740342" cy="37824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2504" y="2873969"/>
            <a:ext cx="143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Όγκος: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58649" y="4324698"/>
                <a:ext cx="1630769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𝚬</m:t>
                          </m:r>
                        </m:e>
                        <m:sub>
                          <m:r>
                            <a:rPr lang="el-GR" sz="2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𝚩</m:t>
                          </m:r>
                        </m:sub>
                      </m:sSub>
                      <m:r>
                        <a:rPr lang="el-GR" sz="2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l-GR" sz="2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2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649" y="4324698"/>
                <a:ext cx="1630769" cy="438582"/>
              </a:xfrm>
              <a:prstGeom prst="rect">
                <a:avLst/>
              </a:prstGeom>
              <a:blipFill>
                <a:blip r:embed="rId3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6602898" y="2964466"/>
            <a:ext cx="3309938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/>
              <a:t>Όγκος Πρίσματος:</a:t>
            </a:r>
            <a:r>
              <a:rPr lang="el-GR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πρ</a:t>
            </a:r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30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546767" y="4162553"/>
            <a:ext cx="3883" cy="25211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382790" y="5073429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υ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87508" y="5957455"/>
            <a:ext cx="573801" cy="495791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602898" y="4327049"/>
            <a:ext cx="3306616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πρ</a:t>
            </a:r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l-GR" sz="3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‧</a:t>
            </a:r>
            <a:r>
              <a:rPr lang="en-US" sz="3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8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       = 48 cm</a:t>
            </a:r>
            <a:r>
              <a:rPr lang="en-US" sz="3000" baseline="30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5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6" y="664875"/>
            <a:ext cx="10667999" cy="96996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Πολύεδρο:=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που περικλείεται από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επίπεδες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επιφάνειες, οι οποίες με τη σειρά τους ορίζονται από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πολύγωνα.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8073" y="1872921"/>
            <a:ext cx="61237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Έδρα:=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μία από τις επίπεδες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επιφάνειες</a:t>
            </a: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(π.χ. 5 έδρες: ΑΒΓ, ΔΕΖ – ΒΓΖΕ – ΑΒΕΔ, ΑΓΖΔ)</a:t>
            </a:r>
          </a:p>
          <a:p>
            <a:endParaRPr lang="el-GR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Ακμή:=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ευθύγραμμο τμήμα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πολυγώνου (τομή 2 επιπέδων)</a:t>
            </a: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(π.χ. 9 ακμές: ΑΒ, ΒΓ, ΑΓ, ΔΕ, ΕΖ, ΔΖ, ΑΔ, ΒΕ, ΓΖ)</a:t>
            </a:r>
          </a:p>
          <a:p>
            <a:endParaRPr lang="el-GR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Κορυφή:=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</a:t>
            </a:r>
            <a:r>
              <a:rPr lang="el-G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σημείο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τομής 2 ακμών (τομή 3 επιπέδων)</a:t>
            </a:r>
          </a:p>
          <a:p>
            <a:r>
              <a:rPr lang="el-GR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(π.χ. 6 κορυφές: Α, Β, Γ, Δ, Ε, Ζ)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77" y="1872921"/>
            <a:ext cx="4393190" cy="409151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534072" y="2131737"/>
            <a:ext cx="3229270" cy="1786940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449782" y="3228109"/>
            <a:ext cx="2258291" cy="58189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9192" y="2858777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Α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89110" y="5775216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Β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54743" y="5779767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Γ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70152" y="2366998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Δ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34145" y="3863419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Ε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11551" y="3863419"/>
            <a:ext cx="4156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Ζ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662561" y="4650609"/>
            <a:ext cx="3100781" cy="1112937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74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89" y="2572976"/>
            <a:ext cx="9309256" cy="3363696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748146" y="664875"/>
            <a:ext cx="10667999" cy="9699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Κανονικό Πολύεδρο:=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 πολύεδρο του οποίου οι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έδρες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					   όλες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κανονικά πολύγωνα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0" y="4835236"/>
            <a:ext cx="2175164" cy="1219201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Ισόπλευρα τρίγωνα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2701636" y="5420085"/>
            <a:ext cx="2216728" cy="1219201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Τετράγωνα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5140036" y="5327073"/>
            <a:ext cx="2175164" cy="1219201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Ισόπλευρα τρίγωνα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7-Point Star 8"/>
          <p:cNvSpPr/>
          <p:nvPr/>
        </p:nvSpPr>
        <p:spPr>
          <a:xfrm>
            <a:off x="7426036" y="5420084"/>
            <a:ext cx="2175164" cy="1219201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Κανονικά εξάγωνα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9870863" y="5327072"/>
            <a:ext cx="2175164" cy="1219201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Ισόπλευρα τρίγωνα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8945067" cy="153138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Πρίσμα:=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που: </a:t>
            </a:r>
          </a:p>
          <a:p>
            <a:pPr algn="just"/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δύο του έδρες είναι ίσα 	και      οι υπόλοιπες είναι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πολύγωνα					 παραλληλόγραμμα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559089" y="2125349"/>
            <a:ext cx="1641311" cy="91415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136073" y="814228"/>
            <a:ext cx="4627418" cy="154958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53285" y="3058719"/>
            <a:ext cx="121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Βάσεις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22473" y="814228"/>
            <a:ext cx="4627418" cy="154958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444098" y="2222957"/>
            <a:ext cx="1641311" cy="914156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85269" y="3137113"/>
            <a:ext cx="284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Παράπλευρες έδρες</a:t>
            </a:r>
            <a:endParaRPr lang="en-US" sz="2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53840"/>
          <a:stretch/>
        </p:blipFill>
        <p:spPr>
          <a:xfrm>
            <a:off x="2379744" y="3221351"/>
            <a:ext cx="2858357" cy="3412936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660" y="3848181"/>
            <a:ext cx="3780395" cy="2124102"/>
          </a:xfrm>
          <a:prstGeom prst="rect">
            <a:avLst/>
          </a:prstGeom>
          <a:ln>
            <a:solidFill>
              <a:srgbClr val="FF0066"/>
            </a:solidFill>
          </a:ln>
        </p:spPr>
      </p:pic>
    </p:spTree>
    <p:extLst>
      <p:ext uri="{BB962C8B-B14F-4D97-AF65-F5344CB8AC3E}">
        <p14:creationId xmlns:p14="http://schemas.microsoft.com/office/powerpoint/2010/main" val="382518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 txBox="1">
            <a:spLocks/>
          </p:cNvSpPr>
          <p:nvPr/>
        </p:nvSpPr>
        <p:spPr>
          <a:xfrm>
            <a:off x="1434398" y="644852"/>
            <a:ext cx="8945067" cy="9761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Ορθό Πρίσμα:=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Πρίσμα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που οι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παράπλευρες ακμές 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κάθετες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προς τις </a:t>
            </a:r>
            <a:r>
              <a:rPr lang="el-GR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 βάσεις</a:t>
            </a:r>
            <a:r>
              <a:rPr lang="el-G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258" y="2367421"/>
            <a:ext cx="7067892" cy="2411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9769" y="6087726"/>
            <a:ext cx="79067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παράπλευρες έδρες είναι Ορθογώνια Παραλληλόγραμμα! 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rved Up Arrow 6"/>
          <p:cNvSpPr/>
          <p:nvPr/>
        </p:nvSpPr>
        <p:spPr>
          <a:xfrm rot="9704327">
            <a:off x="2444092" y="1938365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 rot="9704327">
            <a:off x="4910897" y="1906259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9704327">
            <a:off x="7635106" y="1938363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21029095">
            <a:off x="7893207" y="3993448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21029095">
            <a:off x="5331941" y="4061506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21029095">
            <a:off x="2659839" y="3866327"/>
            <a:ext cx="1482437" cy="59574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81931" y="2751368"/>
            <a:ext cx="103797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Βάσεις</a:t>
            </a:r>
            <a:endParaRPr lang="en-US" sz="2400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2388083" y="3747896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4826945" y="3685972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7265807" y="3624048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5296998" y="3685972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2955776" y="3747896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762605" y="3624048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8160749" y="3624048"/>
            <a:ext cx="355117" cy="20433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580549" y="5194086"/>
            <a:ext cx="27290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Παράπλευρες Έδρες</a:t>
            </a:r>
            <a:endParaRPr lang="en-US" sz="2400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1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8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62" y="350837"/>
            <a:ext cx="6619875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algn="ctr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Ορθό Πρίσμα</a:t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08" y="1825625"/>
            <a:ext cx="3505201" cy="161030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b="1" u="sng" dirty="0"/>
              <a:t>Ολικό Εμβαδόν:</a:t>
            </a: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2 Βάσεις </a:t>
            </a:r>
          </a:p>
          <a:p>
            <a:pPr marL="0" indent="0">
              <a:buNone/>
            </a:pPr>
            <a:r>
              <a:rPr lang="el-GR" dirty="0"/>
              <a:t>+ Παράπλευρες έδρες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94" y="1853335"/>
            <a:ext cx="2733243" cy="4733177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91849" y="4502727"/>
            <a:ext cx="308697" cy="692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37854" y="6190818"/>
            <a:ext cx="637309" cy="237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79417" y="4433597"/>
            <a:ext cx="637309" cy="2376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49034" y="4849091"/>
            <a:ext cx="193965" cy="648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6015" y="4959927"/>
            <a:ext cx="17015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16789" y="4860491"/>
            <a:ext cx="193965" cy="648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21751" y="4929766"/>
            <a:ext cx="17015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8422" y="2757055"/>
            <a:ext cx="579298" cy="54032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r>
              <a:rPr lang="el-GR" baseline="-25000" dirty="0"/>
              <a:t>1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636130" y="5358737"/>
            <a:ext cx="579298" cy="54032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r>
              <a:rPr lang="el-GR" baseline="-25000" dirty="0"/>
              <a:t>2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00546" y="4396319"/>
            <a:ext cx="450798" cy="405362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76925" y="5597311"/>
            <a:ext cx="433829" cy="498906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485368" y="3970843"/>
            <a:ext cx="433829" cy="498906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3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512511" y="3693450"/>
            <a:ext cx="579298" cy="54032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4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15023" y="4987130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r>
              <a:rPr lang="el-GR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37854" y="6177297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r>
              <a:rPr lang="el-GR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634748" y="4801681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r>
              <a:rPr lang="el-GR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51505" y="4396319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r>
              <a:rPr lang="el-GR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519057" y="3788482"/>
            <a:ext cx="3883" cy="25211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355080" y="4699358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υ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 rot="5400000">
            <a:off x="7432962" y="2208212"/>
            <a:ext cx="637309" cy="845127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201890" y="2061160"/>
            <a:ext cx="2784765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/>
              <a:t>Ολικό Εμβαδόν:</a:t>
            </a:r>
            <a:r>
              <a:rPr lang="el-GR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err="1"/>
              <a:t>Ε</a:t>
            </a:r>
            <a:r>
              <a:rPr lang="el-GR" baseline="-25000" dirty="0" err="1"/>
              <a:t>ολ</a:t>
            </a:r>
            <a:r>
              <a:rPr lang="el-GR" dirty="0"/>
              <a:t>=Ε</a:t>
            </a:r>
            <a:r>
              <a:rPr lang="el-GR" baseline="-25000" dirty="0"/>
              <a:t>παρ</a:t>
            </a:r>
            <a:r>
              <a:rPr lang="el-GR" dirty="0"/>
              <a:t>+2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987078" y="3986071"/>
            <a:ext cx="5418858" cy="21912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600" b="1" u="sng" dirty="0"/>
              <a:t>Εμβαδόν Παράπλευρης Επιφάνειας:</a:t>
            </a:r>
            <a:r>
              <a:rPr lang="el-GR" sz="2600" dirty="0"/>
              <a:t> </a:t>
            </a:r>
          </a:p>
          <a:p>
            <a:pPr marL="0" indent="0">
              <a:buNone/>
            </a:pPr>
            <a:r>
              <a:rPr lang="el-GR" dirty="0" err="1"/>
              <a:t>Ε</a:t>
            </a:r>
            <a:r>
              <a:rPr lang="el-GR" baseline="-25000" dirty="0" err="1"/>
              <a:t>παρ</a:t>
            </a:r>
            <a:r>
              <a:rPr lang="el-GR" dirty="0"/>
              <a:t>=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+ 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	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+ 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+ 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dirty="0"/>
              <a:t>       = 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	+ 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 + 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 + 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</a:p>
          <a:p>
            <a:pPr marL="0" indent="0">
              <a:buNone/>
            </a:pP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(=(</a:t>
            </a:r>
            <a:r>
              <a:rPr lang="el-GR" dirty="0"/>
              <a:t>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/>
              <a:t>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/>
              <a:t>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/>
              <a:t>α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‧υ=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l-GR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el-G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/>
          </a:p>
        </p:txBody>
      </p:sp>
      <p:sp>
        <p:nvSpPr>
          <p:cNvPr id="31" name="Curved Up Arrow 30"/>
          <p:cNvSpPr/>
          <p:nvPr/>
        </p:nvSpPr>
        <p:spPr>
          <a:xfrm rot="7766684">
            <a:off x="8261405" y="3170294"/>
            <a:ext cx="1141186" cy="547554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96406">
            <a:off x="3222230" y="2137196"/>
            <a:ext cx="1462954" cy="931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62" y="350837"/>
            <a:ext cx="6619875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algn="ctr"/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Ορθό Πρίσμα</a:t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3231" y="1825625"/>
            <a:ext cx="7697934" cy="196285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b="1" u="sng" dirty="0"/>
              <a:t>Όγκος:</a:t>
            </a:r>
            <a:r>
              <a:rPr lang="en-US" sz="2600" dirty="0"/>
              <a:t> … </a:t>
            </a:r>
            <a:r>
              <a:rPr lang="el-GR" sz="2600" dirty="0"/>
              <a:t>Θυμάμαι: Όσο πιο μεγάλη είναι η </a:t>
            </a:r>
            <a:r>
              <a:rPr lang="el-GR" sz="2600" u="sng" dirty="0"/>
              <a:t>βάση</a:t>
            </a:r>
            <a:r>
              <a:rPr lang="el-GR" sz="2600" dirty="0"/>
              <a:t>, τόσο περισσότερο χωράει ένα δοχείο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KAI </a:t>
            </a:r>
          </a:p>
          <a:p>
            <a:pPr marL="0" indent="0">
              <a:buNone/>
            </a:pPr>
            <a:r>
              <a:rPr lang="el-GR" sz="2600" dirty="0"/>
              <a:t>Όσο πιο </a:t>
            </a:r>
            <a:r>
              <a:rPr lang="el-GR" sz="2600" u="sng" dirty="0"/>
              <a:t>ψηλό</a:t>
            </a:r>
            <a:r>
              <a:rPr lang="el-GR" sz="2600" dirty="0"/>
              <a:t>, τόσο περισσότερο χωράει ένα δοχείο!!!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94" y="1853335"/>
            <a:ext cx="2733243" cy="4733177"/>
          </a:xfrm>
          <a:prstGeom prst="rect">
            <a:avLst/>
          </a:prstGeom>
          <a:ln>
            <a:solidFill>
              <a:srgbClr val="FF0066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91849" y="4502727"/>
            <a:ext cx="308697" cy="692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37854" y="6190818"/>
            <a:ext cx="637309" cy="237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79417" y="4433597"/>
            <a:ext cx="637309" cy="2376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49034" y="4849091"/>
            <a:ext cx="193965" cy="648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6015" y="4959927"/>
            <a:ext cx="17015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16789" y="4860491"/>
            <a:ext cx="193965" cy="648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21751" y="4929766"/>
            <a:ext cx="170152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8422" y="2757055"/>
            <a:ext cx="579298" cy="54032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r>
              <a:rPr lang="el-GR" baseline="-25000" dirty="0"/>
              <a:t>1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636130" y="5358737"/>
            <a:ext cx="579298" cy="54032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</a:t>
            </a:r>
            <a:r>
              <a:rPr lang="el-GR" baseline="-25000" dirty="0"/>
              <a:t>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519057" y="3788482"/>
            <a:ext cx="3883" cy="25211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355080" y="4699358"/>
            <a:ext cx="468021" cy="4124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υ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 rot="10800000">
            <a:off x="7594889" y="3845866"/>
            <a:ext cx="637309" cy="845127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095999" y="4802969"/>
            <a:ext cx="3309938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/>
              <a:t>Όγκος Πρίσματος:</a:t>
            </a:r>
            <a:r>
              <a:rPr lang="el-GR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πρ</a:t>
            </a:r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30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3" grpId="0" animBg="1"/>
      <p:bldP spid="14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82345" cy="1158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Παραδείγματα (π.χ. 1/σελ.80)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199" t="9805" r="3744" b="70702"/>
          <a:stretch/>
        </p:blipFill>
        <p:spPr>
          <a:xfrm>
            <a:off x="706583" y="1634836"/>
            <a:ext cx="8562109" cy="1624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73" t="26963" r="73305" b="24053"/>
          <a:stretch/>
        </p:blipFill>
        <p:spPr>
          <a:xfrm>
            <a:off x="796635" y="3089413"/>
            <a:ext cx="2740342" cy="37824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0231" t="36129" r="7087" b="41628"/>
          <a:stretch/>
        </p:blipFill>
        <p:spPr>
          <a:xfrm>
            <a:off x="3627029" y="3398006"/>
            <a:ext cx="7606152" cy="1735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2504" y="2873969"/>
            <a:ext cx="64285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Χρειαζόμαστε το μήκος της ΑΓ (πλευρά βάσης)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2504" y="5133768"/>
            <a:ext cx="64285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  Πυθαγόρεια Τριάδα: 3, 4, 5 άρα ΑΓ=5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267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82345" cy="1158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Παραδείγματα (π.χ. 1/σελ.80)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199" t="9805" r="3744" b="70702"/>
          <a:stretch/>
        </p:blipFill>
        <p:spPr>
          <a:xfrm>
            <a:off x="706583" y="1634836"/>
            <a:ext cx="8562109" cy="1624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73" t="26963" r="73305" b="24053"/>
          <a:stretch/>
        </p:blipFill>
        <p:spPr>
          <a:xfrm>
            <a:off x="796635" y="3089413"/>
            <a:ext cx="2740342" cy="37824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2504" y="2873969"/>
            <a:ext cx="143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Εμβαδόν: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72504" y="3370598"/>
                <a:ext cx="6428510" cy="601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Βάση: τρίγωνο άρα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2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𝚬</m:t>
                        </m:r>
                      </m:e>
                      <m:sub>
                        <m:r>
                          <a:rPr lang="el-GR" sz="22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𝚩</m:t>
                        </m:r>
                      </m:sub>
                    </m:sSub>
                    <m:r>
                      <a:rPr lang="el-GR" sz="2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𝝊</m:t>
                        </m:r>
                      </m:num>
                      <m:den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l-GR" sz="2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l-GR" sz="2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504" y="3370598"/>
                <a:ext cx="6428510" cy="601062"/>
              </a:xfrm>
              <a:prstGeom prst="rect">
                <a:avLst/>
              </a:prstGeom>
              <a:blipFill>
                <a:blip r:embed="rId3"/>
                <a:stretch>
                  <a:fillRect l="-132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67414" y="3370598"/>
                <a:ext cx="68866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l-GR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l-GR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414" y="3370598"/>
                <a:ext cx="68866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8411744" y="3370598"/>
            <a:ext cx="344330" cy="300531"/>
          </a:xfrm>
          <a:prstGeom prst="line">
            <a:avLst/>
          </a:prstGeom>
          <a:ln w="127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53435" y="3736871"/>
            <a:ext cx="344330" cy="300531"/>
          </a:xfrm>
          <a:prstGeom prst="line">
            <a:avLst/>
          </a:prstGeom>
          <a:ln w="127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54168" y="3107816"/>
            <a:ext cx="51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070665" y="3486463"/>
                <a:ext cx="10154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r>
                  <a:rPr lang="en-US" b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665" y="3486463"/>
                <a:ext cx="1015443" cy="369332"/>
              </a:xfrm>
              <a:prstGeom prst="rect">
                <a:avLst/>
              </a:prstGeom>
              <a:blipFill>
                <a:blip r:embed="rId5"/>
                <a:stretch>
                  <a:fillRect t="-9836" b="-3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72504" y="4109421"/>
            <a:ext cx="4781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</a:t>
            </a: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Παράπλευρης Επιφάνειας:</a:t>
            </a:r>
            <a:endParaRPr lang="en-US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2504" y="4582858"/>
            <a:ext cx="4781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2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</a:t>
            </a: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	Ε</a:t>
            </a:r>
            <a:r>
              <a:rPr lang="el-GR" sz="2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+Ε</a:t>
            </a:r>
            <a:r>
              <a:rPr lang="el-GR" sz="2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+Ε</a:t>
            </a:r>
            <a:r>
              <a:rPr lang="el-GR" sz="2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</a:p>
          <a:p>
            <a:pPr algn="just"/>
            <a:r>
              <a:rPr lang="el-GR" sz="2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=	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‧8 +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‧8 +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l-GR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‧8</a:t>
            </a:r>
          </a:p>
          <a:p>
            <a:pPr algn="just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=	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+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</a:t>
            </a:r>
          </a:p>
          <a:p>
            <a:pPr algn="just"/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=	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22984" y="4441607"/>
            <a:ext cx="579298" cy="540327"/>
          </a:xfrm>
          <a:prstGeom prst="ellipse">
            <a:avLst/>
          </a:prstGeom>
          <a:solidFill>
            <a:srgbClr val="FF65A3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165607" y="4464886"/>
            <a:ext cx="433829" cy="498906"/>
          </a:xfrm>
          <a:prstGeom prst="ellipse">
            <a:avLst/>
          </a:prstGeom>
          <a:solidFill>
            <a:srgbClr val="FF65A3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2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378640" y="5914326"/>
            <a:ext cx="433829" cy="498906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3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542344" y="4222067"/>
            <a:ext cx="3192456" cy="2303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/>
              <a:t>Ολικό Εμβαδόν:</a:t>
            </a:r>
            <a:r>
              <a:rPr lang="el-GR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err="1"/>
              <a:t>Ε</a:t>
            </a:r>
            <a:r>
              <a:rPr lang="el-GR" baseline="-25000" dirty="0" err="1"/>
              <a:t>ολ</a:t>
            </a:r>
            <a:r>
              <a:rPr lang="el-GR" dirty="0"/>
              <a:t>=Ε</a:t>
            </a:r>
            <a:r>
              <a:rPr lang="el-GR" baseline="-25000" dirty="0"/>
              <a:t>παρ</a:t>
            </a:r>
            <a:r>
              <a:rPr lang="el-GR" dirty="0"/>
              <a:t>+2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/>
              <a:t>     = 96+2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  <a:p>
            <a:pPr marL="0" indent="0">
              <a:buNone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     = 96+12 =108 cm</a:t>
            </a:r>
            <a:r>
              <a:rPr lang="en-US" baseline="30000" dirty="0"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3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579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Μετρήσεις σε Ορθό Πρίσμα (Εμβαδόν - Όγκος)</vt:lpstr>
      <vt:lpstr>Μετρήσεις σε Ορθό Πρίσμα (Εμβαδόν - Όγκος)</vt:lpstr>
      <vt:lpstr>Παραδείγματα (π.χ. 1/σελ.80)</vt:lpstr>
      <vt:lpstr>Παραδείγματα (π.χ. 1/σελ.80)</vt:lpstr>
      <vt:lpstr>Παραδείγματα (π.χ. 1/σελ.80)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21</cp:revision>
  <dcterms:created xsi:type="dcterms:W3CDTF">2020-03-31T05:44:40Z</dcterms:created>
  <dcterms:modified xsi:type="dcterms:W3CDTF">2020-04-13T06:25:03Z</dcterms:modified>
</cp:coreProperties>
</file>