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311" r:id="rId3"/>
    <p:sldId id="292" r:id="rId4"/>
    <p:sldId id="312" r:id="rId5"/>
    <p:sldId id="262" r:id="rId6"/>
    <p:sldId id="313" r:id="rId7"/>
    <p:sldId id="314" r:id="rId8"/>
    <p:sldId id="2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558219"/>
    <a:srgbClr val="5C9A2F"/>
    <a:srgbClr val="4A791D"/>
    <a:srgbClr val="446C14"/>
    <a:srgbClr val="ECE1DC"/>
    <a:srgbClr val="EBE1D8"/>
    <a:srgbClr val="FFDDFF"/>
    <a:srgbClr val="FFD5FF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433A-FE1A-4A26-8577-DA15ACECE4A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F668-FD4A-4C5F-A108-3FD9E24FF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8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433A-FE1A-4A26-8577-DA15ACECE4A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F668-FD4A-4C5F-A108-3FD9E24FF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2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433A-FE1A-4A26-8577-DA15ACECE4A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F668-FD4A-4C5F-A108-3FD9E24FF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4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433A-FE1A-4A26-8577-DA15ACECE4A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F668-FD4A-4C5F-A108-3FD9E24FF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7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433A-FE1A-4A26-8577-DA15ACECE4A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F668-FD4A-4C5F-A108-3FD9E24FF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1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433A-FE1A-4A26-8577-DA15ACECE4A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F668-FD4A-4C5F-A108-3FD9E24FF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4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433A-FE1A-4A26-8577-DA15ACECE4A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F668-FD4A-4C5F-A108-3FD9E24FF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0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433A-FE1A-4A26-8577-DA15ACECE4A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F668-FD4A-4C5F-A108-3FD9E24FF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1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433A-FE1A-4A26-8577-DA15ACECE4A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F668-FD4A-4C5F-A108-3FD9E24FF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1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433A-FE1A-4A26-8577-DA15ACECE4A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F668-FD4A-4C5F-A108-3FD9E24FF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5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433A-FE1A-4A26-8577-DA15ACECE4A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F668-FD4A-4C5F-A108-3FD9E24FF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5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B433A-FE1A-4A26-8577-DA15ACECE4A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AF668-FD4A-4C5F-A108-3FD9E24FF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5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089" y="412123"/>
            <a:ext cx="8945067" cy="76551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>
            <a:noAutofit/>
          </a:bodyPr>
          <a:lstStyle/>
          <a:p>
            <a:pPr algn="just"/>
            <a:r>
              <a:rPr lang="el-GR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Σφαίρα:=</a:t>
            </a:r>
            <a:r>
              <a:rPr lang="el-G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Στερεό εκ περιστροφής…</a:t>
            </a: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55993" y="3520883"/>
            <a:ext cx="1787236" cy="54999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Διαστάσεις: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Oval 31"/>
          <p:cNvSpPr/>
          <p:nvPr/>
        </p:nvSpPr>
        <p:spPr>
          <a:xfrm>
            <a:off x="7222664" y="1339386"/>
            <a:ext cx="2834494" cy="623474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Σφαίρα (Κ,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l-G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Straight Connector 36"/>
          <p:cNvCxnSpPr>
            <a:stCxn id="32" idx="4"/>
          </p:cNvCxnSpPr>
          <p:nvPr/>
        </p:nvCxnSpPr>
        <p:spPr>
          <a:xfrm>
            <a:off x="8639911" y="1962860"/>
            <a:ext cx="9414" cy="540497"/>
          </a:xfrm>
          <a:prstGeom prst="line">
            <a:avLst/>
          </a:prstGeom>
          <a:ln w="38100">
            <a:solidFill>
              <a:srgbClr val="FF0066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043229" y="2503357"/>
            <a:ext cx="3212192" cy="7520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Κυρτή Επιφάνεια</a:t>
            </a:r>
          </a:p>
          <a:p>
            <a:pPr algn="ctr"/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(κυρτή=καμπυλωμένη)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57733" y="3520883"/>
            <a:ext cx="2697688" cy="58583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Ακτίνα σφαίρας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22" y="1923158"/>
            <a:ext cx="4103053" cy="410305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92528" y="3709311"/>
            <a:ext cx="764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 •</a:t>
            </a:r>
            <a:endParaRPr lang="en-US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719748" y="3940143"/>
            <a:ext cx="1612409" cy="0"/>
          </a:xfrm>
          <a:prstGeom prst="line">
            <a:avLst/>
          </a:prstGeom>
          <a:ln w="38100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078568" y="3981193"/>
            <a:ext cx="471054" cy="405625"/>
          </a:xfrm>
          <a:prstGeom prst="rect">
            <a:avLst/>
          </a:prstGeom>
          <a:solidFill>
            <a:srgbClr val="FFFCF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67123" y="4336376"/>
            <a:ext cx="3771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Κ: Κέντρο της σφαίρας</a:t>
            </a:r>
            <a:endParaRPr lang="en-US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074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28" grpId="0" animBg="1"/>
      <p:bldP spid="32" grpId="0" animBg="1"/>
      <p:bldP spid="40" grpId="0" animBg="1"/>
      <p:bldP spid="43" grpId="0" animBg="1"/>
      <p:bldP spid="7" grpId="0"/>
      <p:bldP spid="44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089" y="412123"/>
            <a:ext cx="8945067" cy="76551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>
            <a:noAutofit/>
          </a:bodyPr>
          <a:lstStyle/>
          <a:p>
            <a:pPr algn="just"/>
            <a:r>
              <a:rPr lang="el-GR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Σφαίρα:=</a:t>
            </a:r>
            <a:r>
              <a:rPr lang="el-G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Στερεό εκ περιστροφής…</a:t>
            </a: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22664" y="1354269"/>
            <a:ext cx="4348265" cy="17956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ενός κύκλου γύρω από μία διάμετρό του </a:t>
            </a:r>
          </a:p>
          <a:p>
            <a:pPr algn="ctr"/>
            <a:r>
              <a:rPr lang="el-GR" sz="3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(άξονας περιστροφής) 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04" y="1612839"/>
            <a:ext cx="4788463" cy="478846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43103" y="3402767"/>
            <a:ext cx="4788463" cy="17688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42430" y="4041364"/>
            <a:ext cx="764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 •</a:t>
            </a:r>
            <a:endParaRPr lang="en-US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Connector 17"/>
          <p:cNvCxnSpPr>
            <a:endCxn id="2" idx="6"/>
          </p:cNvCxnSpPr>
          <p:nvPr/>
        </p:nvCxnSpPr>
        <p:spPr>
          <a:xfrm>
            <a:off x="2938072" y="4272197"/>
            <a:ext cx="2293494" cy="14990"/>
          </a:xfrm>
          <a:prstGeom prst="line">
            <a:avLst/>
          </a:prstGeom>
          <a:ln w="38100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231566" y="4191292"/>
            <a:ext cx="4228839" cy="623474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Άξονας περιστροφής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Connector 21"/>
          <p:cNvCxnSpPr>
            <a:stCxn id="2" idx="2"/>
            <a:endCxn id="2" idx="6"/>
          </p:cNvCxnSpPr>
          <p:nvPr/>
        </p:nvCxnSpPr>
        <p:spPr>
          <a:xfrm>
            <a:off x="443103" y="4287187"/>
            <a:ext cx="4788463" cy="0"/>
          </a:xfrm>
          <a:prstGeom prst="line">
            <a:avLst/>
          </a:prstGeom>
          <a:ln w="38100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 rot="20631490">
            <a:off x="7019116" y="5100988"/>
            <a:ext cx="3962832" cy="724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Geogebra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11" name="Oval 10"/>
          <p:cNvSpPr/>
          <p:nvPr/>
        </p:nvSpPr>
        <p:spPr>
          <a:xfrm rot="1773183">
            <a:off x="468905" y="3193417"/>
            <a:ext cx="4666788" cy="1951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1" idx="2"/>
            <a:endCxn id="11" idx="6"/>
          </p:cNvCxnSpPr>
          <p:nvPr/>
        </p:nvCxnSpPr>
        <p:spPr>
          <a:xfrm>
            <a:off x="772481" y="3018298"/>
            <a:ext cx="4059636" cy="2301796"/>
          </a:xfrm>
          <a:prstGeom prst="line">
            <a:avLst/>
          </a:prstGeom>
          <a:ln w="38100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98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3" grpId="0" animBg="1"/>
      <p:bldP spid="21" grpId="0" animBg="1"/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2786061" y="350837"/>
            <a:ext cx="6551903" cy="11769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Μετρήσεις σε Σφαίρα</a:t>
            </a:r>
            <a:br>
              <a:rPr lang="el-G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(Εμβαδόν - Όγκος)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6536561" y="1976138"/>
            <a:ext cx="2801403" cy="13666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Εμβαδόν Σφαίρας: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l-GR" sz="1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l-GR" sz="3000" dirty="0" err="1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Ε</a:t>
            </a:r>
            <a:r>
              <a:rPr lang="el-GR" sz="3000" baseline="-25000" dirty="0" err="1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σφ</a:t>
            </a:r>
            <a:r>
              <a:rPr lang="el-GR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=4π</a:t>
            </a: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sz="3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6262256" y="3953756"/>
                <a:ext cx="3075708" cy="128039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l-GR" sz="2600" b="1" u="sng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Όγκος Σφαίρας:</a:t>
                </a:r>
                <a:endParaRPr lang="el-GR" sz="2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</a:t>
                </a:r>
                <a:r>
                  <a:rPr lang="el-GR" baseline="-25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σφ</a:t>
                </a:r>
                <a:r>
                  <a:rPr lang="el-GR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r>
                      <a:rPr lang="el-GR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l-GR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dirty="0">
                            <a:ea typeface="Tahoma" panose="020B060403050404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num>
                      <m:den>
                        <m:r>
                          <a:rPr lang="el-GR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l-GR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π</m:t>
                    </m:r>
                    <m:sSup>
                      <m:sSupPr>
                        <m:ctrlPr>
                          <a:rPr lang="el-GR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l-GR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l-GR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256" y="3953756"/>
                <a:ext cx="3075708" cy="1280398"/>
              </a:xfrm>
              <a:prstGeom prst="rect">
                <a:avLst/>
              </a:prstGeom>
              <a:blipFill>
                <a:blip r:embed="rId2"/>
                <a:stretch>
                  <a:fillRect t="-7547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22" y="1923158"/>
            <a:ext cx="4103053" cy="410305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2292528" y="3709311"/>
            <a:ext cx="764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 •</a:t>
            </a:r>
            <a:endParaRPr lang="en-US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719748" y="3940143"/>
            <a:ext cx="1612409" cy="0"/>
          </a:xfrm>
          <a:prstGeom prst="line">
            <a:avLst/>
          </a:prstGeom>
          <a:ln w="38100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078568" y="3981193"/>
            <a:ext cx="471054" cy="405625"/>
          </a:xfrm>
          <a:prstGeom prst="rect">
            <a:avLst/>
          </a:prstGeom>
          <a:solidFill>
            <a:srgbClr val="FFFCF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362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4085006" y="2358056"/>
                <a:ext cx="2765500" cy="230945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</a:t>
                </a:r>
                <a:r>
                  <a:rPr lang="el-GR" baseline="-25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σφ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l-GR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l-GR" sz="5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l-GR" dirty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:endParaRPr lang="el-GR" sz="5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     </m:t>
                    </m:r>
                    <m:r>
                      <m:rPr>
                        <m:nor/>
                      </m:rP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r>
                      <a:rPr lang="el-G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49</m:t>
                    </m:r>
                  </m:oMath>
                </a14:m>
                <a:endParaRPr lang="el-GR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b="0" dirty="0" smtClean="0"/>
                  <a:t>       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</a:rPr>
                      <m:t>=196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006" y="2358056"/>
                <a:ext cx="2765500" cy="2309451"/>
              </a:xfrm>
              <a:prstGeom prst="rect">
                <a:avLst/>
              </a:prstGeom>
              <a:blipFill>
                <a:blip r:embed="rId2"/>
                <a:stretch>
                  <a:fillRect l="-4167" t="-5774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38" y="289000"/>
            <a:ext cx="3235036" cy="61854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Άσκηση 1/Σελ.101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193" y="1268058"/>
            <a:ext cx="188601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Δεδομένα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=7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  <a:endParaRPr lang="el-G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9935" y="1268057"/>
            <a:ext cx="227214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Ζητούμενα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(α) </a:t>
            </a:r>
            <a:r>
              <a:rPr lang="el-G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l-GR" sz="24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σφ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=;</a:t>
            </a:r>
          </a:p>
          <a:p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(β)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l-GR" sz="24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σφ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8221948" y="2358056"/>
                <a:ext cx="2540990" cy="251374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</a:rPr>
                  <a:t>V</a:t>
                </a:r>
                <a:r>
                  <a:rPr lang="el-GR" sz="2400" i="1" baseline="-25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σφ</a:t>
                </a:r>
                <a:r>
                  <a:rPr lang="el-GR" sz="24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</a:rPr>
                  <a:t>=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l-GR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l-GR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l-GR" sz="2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l-GR" sz="2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i="1" dirty="0">
                            <a:effectLst/>
                            <a:ea typeface="Tahoma" panose="020B060403050404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num>
                      <m:den>
                        <m:r>
                          <a:rPr lang="el-GR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l-GR" sz="1100" i="1" dirty="0" smtClean="0">
                  <a:effectLst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:endParaRPr lang="el-GR" sz="1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24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24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l-GR" sz="2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l-GR" sz="2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400" i="1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l-GR" sz="1100" b="0" i="1" dirty="0" smtClean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endParaRPr lang="el-GR" sz="1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l-GR" sz="24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1372</m:t>
                          </m:r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nor/>
                            </m:rPr>
                            <a:rPr lang="en-US" sz="2400" i="1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l-GR" sz="100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endParaRPr lang="el-GR" sz="1000" i="1" dirty="0" smtClean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948" y="2358056"/>
                <a:ext cx="2540990" cy="2513747"/>
              </a:xfrm>
              <a:prstGeom prst="rect">
                <a:avLst/>
              </a:prstGeom>
              <a:blipFill>
                <a:blip r:embed="rId3"/>
                <a:stretch>
                  <a:fillRect l="-3580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3310192" y="2335856"/>
            <a:ext cx="609225" cy="51982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Oval 22"/>
          <p:cNvSpPr/>
          <p:nvPr/>
        </p:nvSpPr>
        <p:spPr>
          <a:xfrm>
            <a:off x="7302855" y="2335855"/>
            <a:ext cx="609225" cy="51982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0462" y="5491142"/>
            <a:ext cx="216030" cy="284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417" y="285055"/>
            <a:ext cx="7712949" cy="71466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5531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 animBg="1"/>
      <p:bldP spid="14" grpId="0" uiExpand="1" build="p"/>
      <p:bldP spid="15" grpId="0" uiExpand="1" build="p"/>
      <p:bldP spid="18" grpId="0" uiExpand="1" build="p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1715842" y="2869142"/>
                <a:ext cx="2765500" cy="230945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lang="el-GR" baseline="-25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κων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l-GR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l-GR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l-GR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𝜐</m:t>
                        </m:r>
                        <m:r>
                          <m:rPr>
                            <m:nor/>
                          </m:rPr>
                          <a:rPr lang="en-US" i="1" dirty="0">
                            <a:ea typeface="Tahoma" panose="020B060403050404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num>
                      <m:den>
                        <m:r>
                          <a:rPr lang="el-GR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l-GR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l-GR" sz="5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l-GR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l-GR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l-GR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l-GR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l-GR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en-US" i="1" dirty="0">
                            <a:ea typeface="Tahoma" panose="020B060403050404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num>
                      <m:den>
                        <m:r>
                          <a:rPr lang="el-GR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l-GR" dirty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:endParaRPr lang="el-GR" sz="5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     </m:t>
                    </m:r>
                    <m:r>
                      <m:rPr>
                        <m:nor/>
                      </m:rP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r>
                      <a:rPr lang="el-G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16</m:t>
                    </m:r>
                    <m:r>
                      <m:rPr>
                        <m:sty m:val="p"/>
                      </m:rPr>
                      <a:rPr lang="el-G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π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842" y="2869142"/>
                <a:ext cx="2765500" cy="2309451"/>
              </a:xfrm>
              <a:prstGeom prst="rect">
                <a:avLst/>
              </a:prstGeom>
              <a:blipFill>
                <a:blip r:embed="rId2"/>
                <a:stretch>
                  <a:fillRect l="-4167" t="-262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38" y="289000"/>
            <a:ext cx="3235036" cy="61854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Άσκηση 3γ/Σελ.101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193" y="1268058"/>
            <a:ext cx="188601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Δεδομένα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=2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l-G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υ=12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l-G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9935" y="1268057"/>
            <a:ext cx="227214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Ζητούμενα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l-GR" sz="24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στερ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5376726" y="2869142"/>
                <a:ext cx="2540990" cy="360660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</a:rPr>
                  <a:t>V</a:t>
                </a:r>
                <a:r>
                  <a:rPr lang="el-GR" i="1" baseline="-25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ημισφ</a:t>
                </a:r>
                <a:r>
                  <a:rPr lang="el-GR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</a:rPr>
                  <a:t>=</a:t>
                </a:r>
                <a14:m>
                  <m:oMath xmlns:m="http://schemas.openxmlformats.org/officeDocument/2006/math">
                    <m:r>
                      <a:rPr lang="el-GR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l-GR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l-GR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l-GR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l-GR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l-GR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l-GR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i="1" dirty="0">
                            <a:effectLst/>
                            <a:ea typeface="Tahoma" panose="020B060403050404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num>
                      <m:den>
                        <m:r>
                          <a:rPr lang="el-GR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l-GR" i="1" dirty="0" smtClean="0">
                  <a:effectLst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:endParaRPr lang="el-GR" sz="1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24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sz="24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nor/>
                            </m:rP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en-US" sz="2400" i="1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l-GR" sz="1100" b="0" i="1" dirty="0" smtClean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endParaRPr lang="el-GR" sz="1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l-GR" sz="24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</m:t>
                          </m:r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nor/>
                            </m:rPr>
                            <a:rPr lang="en-US" sz="2400" i="1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el-GR" sz="2400" b="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l-GR" sz="2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l-GR" sz="100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endParaRPr lang="el-GR" sz="1000" i="1" dirty="0" smtClean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726" y="2869142"/>
                <a:ext cx="2540990" cy="3606609"/>
              </a:xfrm>
              <a:prstGeom prst="rect">
                <a:avLst/>
              </a:prstGeom>
              <a:blipFill>
                <a:blip r:embed="rId3"/>
                <a:stretch>
                  <a:fillRect l="-4535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410462" y="5491142"/>
            <a:ext cx="216030" cy="284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342" y="244270"/>
            <a:ext cx="7281975" cy="46445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2558" y="832598"/>
            <a:ext cx="2000759" cy="206102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4481342" y="1040807"/>
                <a:ext cx="3430738" cy="86329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l-GR" sz="2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𝜎𝜏𝜀𝜌</m:t>
                          </m:r>
                        </m:sub>
                      </m:sSub>
                      <m:r>
                        <a:rPr lang="el-GR" sz="24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l-GR" sz="2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l-GR" sz="2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𝜅𝜔𝜈</m:t>
                          </m:r>
                        </m:sub>
                      </m:sSub>
                      <m:r>
                        <a:rPr lang="el-GR" sz="24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l-GR" sz="2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l-GR" sz="24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l-GR" sz="24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l-GR" sz="24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l-GR" sz="2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𝜎𝜑</m:t>
                          </m:r>
                        </m:sub>
                      </m:sSub>
                    </m:oMath>
                  </m:oMathPara>
                </a14:m>
                <a:endParaRPr lang="el-GR" sz="2400" i="1" dirty="0" smtClean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342" y="1040807"/>
                <a:ext cx="3430738" cy="8632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7679714" y="1190812"/>
            <a:ext cx="840335" cy="531215"/>
          </a:xfrm>
          <a:prstGeom prst="ellipse">
            <a:avLst/>
          </a:prstGeom>
          <a:solidFill>
            <a:srgbClr val="FF006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30316" y="1162675"/>
            <a:ext cx="762000" cy="531215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76609" y="1040807"/>
            <a:ext cx="838393" cy="863298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911451" y="4093679"/>
            <a:ext cx="284964" cy="284018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174334" y="3662320"/>
            <a:ext cx="284964" cy="284018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06034" y="3292988"/>
            <a:ext cx="45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66"/>
                </a:solidFill>
              </a:rPr>
              <a:t>4</a:t>
            </a:r>
            <a:endParaRPr lang="en-US" b="1" dirty="0">
              <a:solidFill>
                <a:srgbClr val="FF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8047189" y="3053148"/>
                <a:ext cx="3430738" cy="86329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l-GR" sz="2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𝜎𝜏𝜀𝜌</m:t>
                          </m:r>
                        </m:sub>
                      </m:sSub>
                      <m:r>
                        <a:rPr lang="el-GR" sz="24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l-GR" sz="2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l-GR" sz="2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𝜅𝜔𝜈</m:t>
                          </m:r>
                        </m:sub>
                      </m:sSub>
                      <m:r>
                        <a:rPr lang="el-GR" sz="24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l-GR" sz="2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l-GR" sz="24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l-GR" sz="24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l-GR" sz="24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l-GR" sz="2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𝜎𝜑</m:t>
                          </m:r>
                        </m:sub>
                      </m:sSub>
                    </m:oMath>
                  </m:oMathPara>
                </a14:m>
                <a:endParaRPr lang="el-GR" sz="2400" i="1" dirty="0" smtClean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189" y="3053148"/>
                <a:ext cx="3430738" cy="8632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11245561" y="3203153"/>
            <a:ext cx="840335" cy="531215"/>
          </a:xfrm>
          <a:prstGeom prst="ellipse">
            <a:avLst/>
          </a:prstGeom>
          <a:solidFill>
            <a:srgbClr val="FF006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 txBox="1">
                <a:spLocks/>
              </p:cNvSpPr>
              <p:nvPr/>
            </p:nvSpPr>
            <p:spPr>
              <a:xfrm>
                <a:off x="8047189" y="3916447"/>
                <a:ext cx="3430737" cy="255930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l-GR" sz="2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el-GR" sz="2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l-GR" sz="2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sz="2400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l-GR" sz="800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48</m:t>
                          </m:r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+16</m:t>
                          </m:r>
                          <m: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l-GR" sz="2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l-GR" sz="9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189" y="3916447"/>
                <a:ext cx="3430737" cy="2559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12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 animBg="1"/>
      <p:bldP spid="14" grpId="0" uiExpand="1" build="p"/>
      <p:bldP spid="15" grpId="0" uiExpand="1" build="p"/>
      <p:bldP spid="18" grpId="0" uiExpand="1" build="p" animBg="1"/>
      <p:bldP spid="13" grpId="0" uiExpand="1" build="p" animBg="1"/>
      <p:bldP spid="16" grpId="0" animBg="1"/>
      <p:bldP spid="17" grpId="0" animBg="1"/>
      <p:bldP spid="19" grpId="0" animBg="1"/>
      <p:bldP spid="24" grpId="0"/>
      <p:bldP spid="25" grpId="0" uiExpand="1" build="p" animBg="1"/>
      <p:bldP spid="26" grpId="0" animBg="1"/>
      <p:bldP spid="2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316193" y="2869143"/>
                <a:ext cx="2386237" cy="206262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lang="el-GR" baseline="-25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κυβ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l-GR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l-GR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l-GR" sz="5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l-G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6</m:t>
                        </m:r>
                      </m:e>
                      <m:sup>
                        <m:r>
                          <a:rPr lang="el-G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l-GR" dirty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:endParaRPr lang="el-GR" sz="5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    </m:t>
                    </m:r>
                    <m:r>
                      <m:rPr>
                        <m:nor/>
                      </m:rP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r>
                      <a:rPr lang="el-G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216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93" y="2869143"/>
                <a:ext cx="2386237" cy="2062622"/>
              </a:xfrm>
              <a:prstGeom prst="rect">
                <a:avLst/>
              </a:prstGeom>
              <a:blipFill>
                <a:blip r:embed="rId2"/>
                <a:stretch>
                  <a:fillRect l="-5089" t="-4706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38" y="289000"/>
            <a:ext cx="3235036" cy="61854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Άσκηση 5/Σελ.102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193" y="1268058"/>
            <a:ext cx="188601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Δεδομένα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α=6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  <a:endParaRPr lang="el-G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9935" y="1268057"/>
            <a:ext cx="227214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Ζητούμενα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κύβου=;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5376726" y="2869142"/>
                <a:ext cx="2540990" cy="360660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</a:rPr>
                  <a:t>V</a:t>
                </a:r>
                <a:r>
                  <a:rPr lang="el-GR" i="1" baseline="-25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σφ</a:t>
                </a:r>
                <a:r>
                  <a:rPr lang="el-GR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</a:rPr>
                  <a:t>=</a:t>
                </a:r>
                <a14:m>
                  <m:oMath xmlns:m="http://schemas.openxmlformats.org/officeDocument/2006/math">
                    <m:r>
                      <a:rPr lang="el-GR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l-GR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l-GR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l-GR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el-GR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i="1" dirty="0">
                            <a:effectLst/>
                            <a:ea typeface="Tahoma" panose="020B060403050404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num>
                      <m:den>
                        <m:r>
                          <a:rPr lang="el-GR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l-GR" i="1" dirty="0" smtClean="0">
                  <a:effectLst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:endParaRPr lang="el-GR" sz="1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24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l-GR" sz="240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400" i="1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l-GR" sz="1100" b="0" i="1" dirty="0" smtClean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endParaRPr lang="el-GR" sz="1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l-GR" sz="24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l-GR" sz="24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en-US" sz="2400" i="1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l-GR" sz="2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sz="1000" b="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=36</m:t>
                      </m:r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113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l-GR" sz="100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endParaRPr lang="el-GR" sz="1000" i="1" dirty="0" smtClean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726" y="2869142"/>
                <a:ext cx="2540990" cy="3606609"/>
              </a:xfrm>
              <a:prstGeom prst="rect">
                <a:avLst/>
              </a:prstGeom>
              <a:blipFill>
                <a:blip r:embed="rId3"/>
                <a:stretch>
                  <a:fillRect l="-4535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410462" y="5491142"/>
            <a:ext cx="216030" cy="284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 txBox="1">
                <a:spLocks/>
              </p:cNvSpPr>
              <p:nvPr/>
            </p:nvSpPr>
            <p:spPr>
              <a:xfrm>
                <a:off x="8047189" y="3916447"/>
                <a:ext cx="3430737" cy="255930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Τα</m:t>
                      </m:r>
                      <m:r>
                        <a:rPr lang="el-GR" sz="2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113,1</m:t>
                          </m:r>
                        </m:num>
                        <m:den>
                          <m: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216</m:t>
                          </m:r>
                        </m:den>
                      </m:f>
                    </m:oMath>
                  </m:oMathPara>
                </a14:m>
                <a:endParaRPr lang="el-GR" sz="2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l-GR" sz="9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24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Ποσοστό: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113,1</m:t>
                        </m:r>
                      </m:num>
                      <m:den>
                        <m:r>
                          <a:rPr lang="el-GR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216</m:t>
                        </m:r>
                      </m:den>
                    </m:f>
                    <m:r>
                      <a:rPr lang="el-GR" sz="24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l-GR" sz="24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l-GR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l-GR" sz="2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l-GR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         =</m:t>
                      </m:r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2,4%</m:t>
                      </m:r>
                    </m:oMath>
                  </m:oMathPara>
                </a14:m>
                <a:endParaRPr lang="en-US" sz="24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189" y="3916447"/>
                <a:ext cx="3430737" cy="2559304"/>
              </a:xfrm>
              <a:prstGeom prst="rect">
                <a:avLst/>
              </a:prstGeom>
              <a:blipFill>
                <a:blip r:embed="rId4"/>
                <a:stretch>
                  <a:fillRect l="-2478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1548" y="203250"/>
            <a:ext cx="6758374" cy="218653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22" name="Cloud Callout 21"/>
          <p:cNvSpPr/>
          <p:nvPr/>
        </p:nvSpPr>
        <p:spPr>
          <a:xfrm>
            <a:off x="3629194" y="1534419"/>
            <a:ext cx="3101390" cy="841366"/>
          </a:xfrm>
          <a:prstGeom prst="cloudCallout">
            <a:avLst>
              <a:gd name="adj1" fmla="val -60697"/>
              <a:gd name="adj2" fmla="val -1717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Μέρος όγκου!!!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2990068" y="2869142"/>
                <a:ext cx="2321921" cy="93997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𝛿</m:t>
                    </m:r>
                    <m:r>
                      <m:rPr>
                        <m:nor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r>
                      <m:rPr>
                        <m:nor/>
                      </m:rP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6</m:t>
                    </m:r>
                    <m:r>
                      <m:rPr>
                        <m:nor/>
                      </m:rP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cm</m:t>
                    </m:r>
                  </m:oMath>
                </a14:m>
                <a:endParaRPr lang="el-G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l-GR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068" y="2869142"/>
                <a:ext cx="2321921" cy="9399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V="1">
            <a:off x="6808894" y="5101049"/>
            <a:ext cx="341415" cy="236018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963436" y="4659847"/>
            <a:ext cx="453265" cy="271919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963437" y="4312318"/>
            <a:ext cx="45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66"/>
                </a:solidFill>
              </a:rPr>
              <a:t>9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31" name="Cloud Callout 30"/>
          <p:cNvSpPr/>
          <p:nvPr/>
        </p:nvSpPr>
        <p:spPr>
          <a:xfrm>
            <a:off x="8640735" y="2497762"/>
            <a:ext cx="3101390" cy="1311352"/>
          </a:xfrm>
          <a:prstGeom prst="cloudCallout">
            <a:avLst>
              <a:gd name="adj1" fmla="val -60697"/>
              <a:gd name="adj2" fmla="val -1717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μέρος του κύβου γεμίζει η σφαίρα;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709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 animBg="1"/>
      <p:bldP spid="14" grpId="0" uiExpand="1" build="p"/>
      <p:bldP spid="15" grpId="0" uiExpand="1" build="p"/>
      <p:bldP spid="18" grpId="0" uiExpand="1" build="p" animBg="1"/>
      <p:bldP spid="27" grpId="0" build="p" animBg="1"/>
      <p:bldP spid="22" grpId="0" animBg="1"/>
      <p:bldP spid="23" grpId="0" build="p" animBg="1"/>
      <p:bldP spid="30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2615391" y="4258565"/>
                <a:ext cx="2765500" cy="230945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</a:t>
                </a:r>
                <a:r>
                  <a:rPr lang="el-GR" baseline="-25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σφ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l-GR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l-GR" sz="5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3,5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l-GR" dirty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:endParaRPr lang="el-GR" sz="5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     </m:t>
                    </m:r>
                    <m:r>
                      <m:rPr>
                        <m:nor/>
                      </m:rP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r>
                      <a:rPr lang="el-G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12,25</m:t>
                    </m:r>
                  </m:oMath>
                </a14:m>
                <a:endParaRPr lang="el-GR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b="0" dirty="0" smtClean="0"/>
                  <a:t>       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</a:rPr>
                      <m:t>=49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391" y="4258565"/>
                <a:ext cx="2765500" cy="2309451"/>
              </a:xfrm>
              <a:prstGeom prst="rect">
                <a:avLst/>
              </a:prstGeom>
              <a:blipFill>
                <a:blip r:embed="rId2"/>
                <a:stretch>
                  <a:fillRect l="-4167" t="-5789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38" y="289000"/>
            <a:ext cx="3235036" cy="61854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Άσκηση 4/Σελ.102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7037" y="1045598"/>
            <a:ext cx="215746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Δεδομένα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υ=21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  <a:endParaRPr lang="el-G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l-GR" sz="24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κυβ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=2744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l-G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8692" y="1045598"/>
            <a:ext cx="227214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Ζητούμενα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(α) </a:t>
            </a:r>
            <a:r>
              <a:rPr lang="el-G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l-GR" sz="24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σφ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=;</a:t>
            </a:r>
          </a:p>
          <a:p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(β) </a:t>
            </a:r>
            <a:r>
              <a:rPr lang="el-G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μπαλών;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6214881" y="2765530"/>
                <a:ext cx="2540990" cy="251374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</a:rPr>
                  <a:t>V</a:t>
                </a:r>
                <a:r>
                  <a:rPr lang="el-GR" sz="2400" baseline="-25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κ</a:t>
                </a:r>
                <a:r>
                  <a:rPr lang="el-GR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</a:rPr>
                  <a:t>=2744</a:t>
                </a:r>
                <a:endPara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</a:endParaRPr>
              </a:p>
              <a:p>
                <a:pPr marL="0" indent="0" algn="ctr">
                  <a:buNone/>
                </a:pPr>
                <a:endParaRPr lang="el-GR" sz="10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=2744</m:t>
                      </m:r>
                    </m:oMath>
                  </m:oMathPara>
                </a14:m>
                <a:endParaRPr lang="el-GR" sz="1100" i="1" dirty="0" smtClean="0">
                  <a:effectLst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:endParaRPr lang="el-GR" sz="1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l-GR" sz="2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l-GR" sz="24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l-GR" sz="240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l-GR" sz="2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l-GR" sz="2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2744</m:t>
                          </m:r>
                        </m:e>
                      </m:rad>
                    </m:oMath>
                  </m:oMathPara>
                </a14:m>
                <a:endParaRPr lang="el-GR" sz="1100" b="0" i="1" dirty="0" smtClean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endParaRPr lang="el-GR" sz="1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l-GR" sz="24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l-GR" sz="24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=14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l-GR" sz="1100" i="1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881" y="2765530"/>
                <a:ext cx="2540990" cy="2513747"/>
              </a:xfrm>
              <a:prstGeom prst="rect">
                <a:avLst/>
              </a:prstGeom>
              <a:blipFill>
                <a:blip r:embed="rId3"/>
                <a:stretch>
                  <a:fillRect t="-3140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1909252" y="4258565"/>
            <a:ext cx="609225" cy="51982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Oval 22"/>
          <p:cNvSpPr/>
          <p:nvPr/>
        </p:nvSpPr>
        <p:spPr>
          <a:xfrm>
            <a:off x="5480498" y="2765530"/>
            <a:ext cx="609225" cy="51982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0462" y="5491142"/>
            <a:ext cx="216030" cy="284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5949" y="319535"/>
            <a:ext cx="6910002" cy="159920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37" y="2765530"/>
            <a:ext cx="1514229" cy="272561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1484026" y="2855676"/>
            <a:ext cx="0" cy="2375891"/>
          </a:xfrm>
          <a:prstGeom prst="straightConnector1">
            <a:avLst/>
          </a:prstGeom>
          <a:ln w="38100">
            <a:solidFill>
              <a:srgbClr val="FF00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265771" y="3674406"/>
            <a:ext cx="609225" cy="51982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2615391" y="2765530"/>
                <a:ext cx="2765500" cy="131028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𝛿</m:t>
                    </m:r>
                    <m:r>
                      <m:rPr>
                        <m:nor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r>
                      <m:rPr>
                        <m:nor/>
                      </m:rPr>
                      <a:rPr lang="el-G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l-GR" b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21:3)</m:t>
                    </m:r>
                    <m:r>
                      <m:rPr>
                        <m:nor/>
                      </m:rP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cm</m:t>
                    </m:r>
                  </m:oMath>
                </a14:m>
                <a:endParaRPr lang="el-G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l-GR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3,5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l-GR" dirty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l-GR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391" y="2765530"/>
                <a:ext cx="2765500" cy="13102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6214882" y="5387020"/>
                <a:ext cx="2540990" cy="54234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l-GR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882" y="5387020"/>
                <a:ext cx="2540990" cy="5423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20842" t="19452" r="19262" b="22871"/>
          <a:stretch/>
        </p:blipFill>
        <p:spPr>
          <a:xfrm>
            <a:off x="9531062" y="2892499"/>
            <a:ext cx="2023672" cy="208363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cxnSp>
        <p:nvCxnSpPr>
          <p:cNvPr id="38" name="Straight Arrow Connector 37"/>
          <p:cNvCxnSpPr/>
          <p:nvPr/>
        </p:nvCxnSpPr>
        <p:spPr>
          <a:xfrm flipV="1">
            <a:off x="10331739" y="4522863"/>
            <a:ext cx="1136754" cy="521180"/>
          </a:xfrm>
          <a:prstGeom prst="straightConnector1">
            <a:avLst/>
          </a:prstGeom>
          <a:ln w="38100">
            <a:solidFill>
              <a:srgbClr val="FF00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9531063" y="4258565"/>
            <a:ext cx="714435" cy="824013"/>
          </a:xfrm>
          <a:prstGeom prst="straightConnector1">
            <a:avLst/>
          </a:prstGeom>
          <a:ln w="38100">
            <a:solidFill>
              <a:srgbClr val="FF00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11468493" y="3267856"/>
            <a:ext cx="26281" cy="1250620"/>
          </a:xfrm>
          <a:prstGeom prst="straightConnector1">
            <a:avLst/>
          </a:prstGeom>
          <a:ln w="38100">
            <a:solidFill>
              <a:srgbClr val="FF00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8808225" y="4525687"/>
            <a:ext cx="1004898" cy="30419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14cm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Oval 46"/>
          <p:cNvSpPr/>
          <p:nvPr/>
        </p:nvSpPr>
        <p:spPr>
          <a:xfrm>
            <a:off x="10897709" y="4751735"/>
            <a:ext cx="1004898" cy="30419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14cm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Oval 47"/>
          <p:cNvSpPr/>
          <p:nvPr/>
        </p:nvSpPr>
        <p:spPr>
          <a:xfrm>
            <a:off x="11187102" y="3846736"/>
            <a:ext cx="1004898" cy="30419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14cm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9272403" y="5385560"/>
            <a:ext cx="2540990" cy="7632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ahoma" panose="020B0604030504040204" pitchFamily="34" charset="0"/>
              </a:rPr>
              <a:t>Απ</a:t>
            </a:r>
            <a:r>
              <a:rPr lang="el-GR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ahoma" panose="020B0604030504040204" pitchFamily="34" charset="0"/>
              </a:rPr>
              <a:t>. </a:t>
            </a:r>
            <a:r>
              <a:rPr lang="el-G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ahoma" panose="020B0604030504040204" pitchFamily="34" charset="0"/>
              </a:rPr>
              <a:t>Θα χωρέσουν 8 μπάλες</a:t>
            </a:r>
          </a:p>
        </p:txBody>
      </p:sp>
    </p:spTree>
    <p:extLst>
      <p:ext uri="{BB962C8B-B14F-4D97-AF65-F5344CB8AC3E}">
        <p14:creationId xmlns:p14="http://schemas.microsoft.com/office/powerpoint/2010/main" val="126528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 animBg="1"/>
      <p:bldP spid="14" grpId="0" uiExpand="1" build="p"/>
      <p:bldP spid="15" grpId="0" uiExpand="1" build="p"/>
      <p:bldP spid="18" grpId="0" uiExpand="1" build="p" animBg="1"/>
      <p:bldP spid="22" grpId="0" animBg="1"/>
      <p:bldP spid="23" grpId="0" animBg="1"/>
      <p:bldP spid="16" grpId="0" animBg="1"/>
      <p:bldP spid="17" grpId="0" build="p" animBg="1"/>
      <p:bldP spid="19" grpId="0" build="p" animBg="1"/>
      <p:bldP spid="46" grpId="0" animBg="1"/>
      <p:bldP spid="47" grpId="0" animBg="1"/>
      <p:bldP spid="48" grpId="0" animBg="1"/>
      <p:bldP spid="4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326371">
            <a:off x="1198697" y="1412262"/>
            <a:ext cx="4231574" cy="1325563"/>
          </a:xfrm>
        </p:spPr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επανάληψη…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270" y="3187160"/>
            <a:ext cx="3234811" cy="2464132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Σελίδα 101: </a:t>
            </a:r>
          </a:p>
          <a:p>
            <a:pPr marL="0" indent="0">
              <a:buNone/>
            </a:pPr>
            <a:r>
              <a:rPr lang="el-GR" dirty="0" smtClean="0"/>
              <a:t>3α,β</a:t>
            </a:r>
            <a:endParaRPr lang="en-US" dirty="0" smtClean="0"/>
          </a:p>
          <a:p>
            <a:pPr marL="0" indent="0">
              <a:buNone/>
            </a:pPr>
            <a:r>
              <a:rPr lang="el-GR" dirty="0"/>
              <a:t>Σελίδες </a:t>
            </a:r>
            <a:r>
              <a:rPr lang="el-GR" dirty="0" smtClean="0"/>
              <a:t>103-106: 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7, </a:t>
            </a:r>
            <a:r>
              <a:rPr lang="el-GR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28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3155</TotalTime>
  <Words>613</Words>
  <Application>Microsoft Office PowerPoint</Application>
  <PresentationFormat>Widescreen</PresentationFormat>
  <Paragraphs>133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Tahoma</vt:lpstr>
      <vt:lpstr>Office Theme</vt:lpstr>
      <vt:lpstr>PowerPoint Presentation</vt:lpstr>
      <vt:lpstr>PowerPoint Presentation</vt:lpstr>
      <vt:lpstr>PowerPoint Presentation</vt:lpstr>
      <vt:lpstr>Άσκηση 1/Σελ.101</vt:lpstr>
      <vt:lpstr>Άσκηση 3γ/Σελ.101</vt:lpstr>
      <vt:lpstr>Άσκηση 5/Σελ.102</vt:lpstr>
      <vt:lpstr>Άσκηση 4/Σελ.102</vt:lpstr>
      <vt:lpstr>Για επανάληψη…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Artemis Orphanou</dc:creator>
  <cp:lastModifiedBy>Artemis Orphanou</cp:lastModifiedBy>
  <cp:revision>134</cp:revision>
  <dcterms:created xsi:type="dcterms:W3CDTF">2020-03-31T05:44:40Z</dcterms:created>
  <dcterms:modified xsi:type="dcterms:W3CDTF">2020-05-17T08:34:42Z</dcterms:modified>
</cp:coreProperties>
</file>