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7"/>
  </p:handoutMasterIdLst>
  <p:sldIdLst>
    <p:sldId id="256" r:id="rId2"/>
    <p:sldId id="257" r:id="rId3"/>
    <p:sldId id="258" r:id="rId4"/>
    <p:sldId id="259" r:id="rId5"/>
    <p:sldId id="267" r:id="rId6"/>
    <p:sldId id="260" r:id="rId7"/>
    <p:sldId id="261" r:id="rId8"/>
    <p:sldId id="268" r:id="rId9"/>
    <p:sldId id="264" r:id="rId10"/>
    <p:sldId id="265" r:id="rId11"/>
    <p:sldId id="266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12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AFA3CF-C8A5-4F4C-82A6-C5E1478A6A88}" type="datetimeFigureOut">
              <a:rPr lang="en-GB" smtClean="0"/>
              <a:t>06/06/2018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EF0843-43B0-4A57-B74D-A69AF4F7A6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1136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35842-3A3E-4CBA-B0AF-E4EB754C6B13}" type="datetimeFigureOut">
              <a:rPr lang="en-GB" smtClean="0"/>
              <a:t>06/06/2018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17648-89DC-44F0-989E-D69691B808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266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35842-3A3E-4CBA-B0AF-E4EB754C6B13}" type="datetimeFigureOut">
              <a:rPr lang="en-GB" smtClean="0"/>
              <a:t>06/06/2018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17648-89DC-44F0-989E-D69691B808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8320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35842-3A3E-4CBA-B0AF-E4EB754C6B13}" type="datetimeFigureOut">
              <a:rPr lang="en-GB" smtClean="0"/>
              <a:t>06/06/2018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17648-89DC-44F0-989E-D69691B808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905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35842-3A3E-4CBA-B0AF-E4EB754C6B13}" type="datetimeFigureOut">
              <a:rPr lang="en-GB" smtClean="0"/>
              <a:t>06/06/2018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17648-89DC-44F0-989E-D69691B808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5443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35842-3A3E-4CBA-B0AF-E4EB754C6B13}" type="datetimeFigureOut">
              <a:rPr lang="en-GB" smtClean="0"/>
              <a:t>06/06/2018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17648-89DC-44F0-989E-D69691B808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7819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35842-3A3E-4CBA-B0AF-E4EB754C6B13}" type="datetimeFigureOut">
              <a:rPr lang="en-GB" smtClean="0"/>
              <a:t>06/06/2018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17648-89DC-44F0-989E-D69691B808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73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35842-3A3E-4CBA-B0AF-E4EB754C6B13}" type="datetimeFigureOut">
              <a:rPr lang="en-GB" smtClean="0"/>
              <a:t>06/06/2018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17648-89DC-44F0-989E-D69691B808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362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35842-3A3E-4CBA-B0AF-E4EB754C6B13}" type="datetimeFigureOut">
              <a:rPr lang="en-GB" smtClean="0"/>
              <a:t>06/06/2018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17648-89DC-44F0-989E-D69691B808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990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35842-3A3E-4CBA-B0AF-E4EB754C6B13}" type="datetimeFigureOut">
              <a:rPr lang="en-GB" smtClean="0"/>
              <a:t>06/06/2018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17648-89DC-44F0-989E-D69691B808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676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35842-3A3E-4CBA-B0AF-E4EB754C6B13}" type="datetimeFigureOut">
              <a:rPr lang="en-GB" smtClean="0"/>
              <a:t>06/06/2018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17648-89DC-44F0-989E-D69691B808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190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35842-3A3E-4CBA-B0AF-E4EB754C6B13}" type="datetimeFigureOut">
              <a:rPr lang="en-GB" smtClean="0"/>
              <a:t>06/06/2018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17648-89DC-44F0-989E-D69691B808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452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35842-3A3E-4CBA-B0AF-E4EB754C6B13}" type="datetimeFigureOut">
              <a:rPr lang="en-GB" smtClean="0"/>
              <a:t>06/06/2018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17648-89DC-44F0-989E-D69691B808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723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51115"/>
            <a:ext cx="9144000" cy="1755321"/>
          </a:xfrm>
        </p:spPr>
        <p:txBody>
          <a:bodyPr/>
          <a:lstStyle/>
          <a:p>
            <a:r>
              <a:rPr lang="el-GR" b="1" dirty="0" smtClean="0"/>
              <a:t>ΑΝΟΣΙΑ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830" y="3058510"/>
            <a:ext cx="5418340" cy="288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50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0709"/>
          </a:xfrm>
        </p:spPr>
        <p:txBody>
          <a:bodyPr/>
          <a:lstStyle/>
          <a:p>
            <a:r>
              <a:rPr lang="el-GR" b="1" dirty="0" smtClean="0"/>
              <a:t>Μεταμοσχεύσεις – απόρριψη μοσχευμάτων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6192"/>
            <a:ext cx="10515600" cy="4918841"/>
          </a:xfrm>
        </p:spPr>
        <p:txBody>
          <a:bodyPr>
            <a:normAutofit fontScale="85000" lnSpcReduction="10000"/>
          </a:bodyPr>
          <a:lstStyle/>
          <a:p>
            <a:r>
              <a:rPr lang="el-GR" dirty="0"/>
              <a:t>Στην επιφάνεια ορισμένης κατηγορίας </a:t>
            </a:r>
            <a:r>
              <a:rPr lang="el-GR" dirty="0" smtClean="0"/>
              <a:t>κυττάρων </a:t>
            </a:r>
            <a:r>
              <a:rPr lang="el-GR" dirty="0"/>
              <a:t>(π.χ. των </a:t>
            </a:r>
            <a:r>
              <a:rPr lang="el-GR" dirty="0" err="1"/>
              <a:t>μακροφάγων</a:t>
            </a:r>
            <a:r>
              <a:rPr lang="el-GR" dirty="0"/>
              <a:t>) </a:t>
            </a:r>
            <a:r>
              <a:rPr lang="el-GR" dirty="0" smtClean="0"/>
              <a:t>υπάρχουν πρωτεΐνες </a:t>
            </a:r>
            <a:r>
              <a:rPr lang="el-GR" dirty="0"/>
              <a:t>που ονομάζονται </a:t>
            </a:r>
            <a:r>
              <a:rPr lang="el-GR" b="1" dirty="0"/>
              <a:t>αντιγόνα </a:t>
            </a:r>
            <a:r>
              <a:rPr lang="el-GR" b="1" dirty="0" err="1" smtClean="0"/>
              <a:t>ιστοσυμβατότητας</a:t>
            </a:r>
            <a:r>
              <a:rPr lang="el-GR" dirty="0"/>
              <a:t>, ο συνδυασμός των </a:t>
            </a:r>
            <a:r>
              <a:rPr lang="el-GR" dirty="0" smtClean="0"/>
              <a:t>οποίων είναι </a:t>
            </a:r>
            <a:r>
              <a:rPr lang="el-GR" dirty="0"/>
              <a:t>χαρακτηριστικός και μοναδικός για </a:t>
            </a:r>
            <a:r>
              <a:rPr lang="el-GR" dirty="0" smtClean="0"/>
              <a:t>κάθε άτομο</a:t>
            </a:r>
            <a:r>
              <a:rPr lang="el-GR" dirty="0"/>
              <a:t>. </a:t>
            </a:r>
            <a:endParaRPr lang="el-GR" dirty="0" smtClean="0"/>
          </a:p>
          <a:p>
            <a:r>
              <a:rPr lang="el-GR" dirty="0" smtClean="0"/>
              <a:t>Σε </a:t>
            </a:r>
            <a:r>
              <a:rPr lang="el-GR" dirty="0"/>
              <a:t>ορισμένες παθολογικές </a:t>
            </a:r>
            <a:r>
              <a:rPr lang="el-GR" dirty="0" smtClean="0"/>
              <a:t>καταστάσεις </a:t>
            </a:r>
            <a:r>
              <a:rPr lang="el-GR" dirty="0"/>
              <a:t>κρίνεται απαραίτητη η </a:t>
            </a:r>
            <a:r>
              <a:rPr lang="el-GR" dirty="0" smtClean="0"/>
              <a:t>μεταμόσχευση ιστών </a:t>
            </a:r>
            <a:r>
              <a:rPr lang="el-GR" dirty="0"/>
              <a:t>ή οργάνων για την επιβίωση </a:t>
            </a:r>
            <a:r>
              <a:rPr lang="el-GR" dirty="0" smtClean="0"/>
              <a:t>ενός ατόμου</a:t>
            </a:r>
            <a:r>
              <a:rPr lang="el-GR" dirty="0"/>
              <a:t>. </a:t>
            </a:r>
            <a:r>
              <a:rPr lang="el-GR" dirty="0" smtClean="0"/>
              <a:t>Ωστόσο</a:t>
            </a:r>
            <a:r>
              <a:rPr lang="el-GR" dirty="0"/>
              <a:t>, στην περίπτωση που </a:t>
            </a:r>
            <a:r>
              <a:rPr lang="el-GR" dirty="0" smtClean="0"/>
              <a:t>τα αντιγόνα </a:t>
            </a:r>
            <a:r>
              <a:rPr lang="el-GR" dirty="0" err="1"/>
              <a:t>ιστοσυμβατότητας</a:t>
            </a:r>
            <a:r>
              <a:rPr lang="el-GR" dirty="0"/>
              <a:t> των </a:t>
            </a:r>
            <a:r>
              <a:rPr lang="el-GR" dirty="0" smtClean="0"/>
              <a:t>μοσχευμάτων </a:t>
            </a:r>
            <a:r>
              <a:rPr lang="el-GR" dirty="0"/>
              <a:t>(ιστών ή οργάνων) του δότη </a:t>
            </a:r>
            <a:r>
              <a:rPr lang="el-GR" dirty="0" smtClean="0"/>
              <a:t>παρουσιάζουν </a:t>
            </a:r>
            <a:r>
              <a:rPr lang="el-GR" dirty="0"/>
              <a:t>σημαντικές διαφορές με αυτά του </a:t>
            </a:r>
            <a:r>
              <a:rPr lang="el-GR" dirty="0" smtClean="0"/>
              <a:t>δέκτη, τότε </a:t>
            </a:r>
            <a:r>
              <a:rPr lang="el-GR" dirty="0"/>
              <a:t>ενεργοποιείται το ανοσοβιολογικό </a:t>
            </a:r>
            <a:r>
              <a:rPr lang="el-GR" dirty="0" smtClean="0"/>
              <a:t>σύστημα </a:t>
            </a:r>
            <a:r>
              <a:rPr lang="el-GR" dirty="0"/>
              <a:t>του δέκτη και απορρίπτει το </a:t>
            </a:r>
            <a:r>
              <a:rPr lang="el-GR" dirty="0" smtClean="0"/>
              <a:t>μόσχευμα</a:t>
            </a:r>
            <a:r>
              <a:rPr lang="el-GR" dirty="0"/>
              <a:t>. </a:t>
            </a:r>
            <a:endParaRPr lang="el-GR" dirty="0" smtClean="0"/>
          </a:p>
          <a:p>
            <a:r>
              <a:rPr lang="el-GR" dirty="0" smtClean="0"/>
              <a:t>Σήμερα </a:t>
            </a:r>
            <a:r>
              <a:rPr lang="el-GR" dirty="0"/>
              <a:t>πραγματοποιούνται </a:t>
            </a:r>
            <a:r>
              <a:rPr lang="el-GR" dirty="0" smtClean="0"/>
              <a:t>μεταμοσχεύσεις </a:t>
            </a:r>
            <a:r>
              <a:rPr lang="el-GR" dirty="0"/>
              <a:t>διάφορων ιστών ή οργάνων με </a:t>
            </a:r>
            <a:r>
              <a:rPr lang="el-GR" dirty="0" smtClean="0"/>
              <a:t>μεγάλη επιτυχία</a:t>
            </a:r>
            <a:r>
              <a:rPr lang="el-GR" dirty="0"/>
              <a:t>, αφού προλαμβάνεται η </a:t>
            </a:r>
            <a:r>
              <a:rPr lang="el-GR" dirty="0" smtClean="0"/>
              <a:t>απόρριψη του </a:t>
            </a:r>
            <a:r>
              <a:rPr lang="el-GR" dirty="0"/>
              <a:t>μοσχεύματος είτε με επιλογή του </a:t>
            </a:r>
            <a:r>
              <a:rPr lang="el-GR" dirty="0" smtClean="0"/>
              <a:t>κατάλληλου </a:t>
            </a:r>
            <a:r>
              <a:rPr lang="el-GR" dirty="0"/>
              <a:t>δότη, αυτού δηλαδή που έχει τα </a:t>
            </a:r>
            <a:r>
              <a:rPr lang="el-GR" dirty="0" smtClean="0"/>
              <a:t>ίδια αντιγόνα </a:t>
            </a:r>
            <a:r>
              <a:rPr lang="el-GR" dirty="0" err="1"/>
              <a:t>ιστοσυμβατότητας</a:t>
            </a:r>
            <a:r>
              <a:rPr lang="el-GR" dirty="0"/>
              <a:t> με το δέκτη, </a:t>
            </a:r>
            <a:r>
              <a:rPr lang="el-GR" dirty="0" smtClean="0"/>
              <a:t>είτε χορηγώντας </a:t>
            </a:r>
            <a:r>
              <a:rPr lang="el-GR" dirty="0"/>
              <a:t>στο δέκτη φάρμακα που </a:t>
            </a:r>
            <a:r>
              <a:rPr lang="el-GR" dirty="0" smtClean="0"/>
              <a:t>καταστέλλουν </a:t>
            </a:r>
            <a:r>
              <a:rPr lang="el-GR" dirty="0"/>
              <a:t>τη λειτουργία του </a:t>
            </a:r>
            <a:r>
              <a:rPr lang="el-GR" dirty="0" smtClean="0"/>
              <a:t>ανοσοβιολογικού συστήματος</a:t>
            </a:r>
            <a:r>
              <a:rPr lang="el-GR" dirty="0"/>
              <a:t>. Λόγω όμως της </a:t>
            </a:r>
            <a:r>
              <a:rPr lang="el-GR" dirty="0" err="1" smtClean="0"/>
              <a:t>ανοσοκαταστολής</a:t>
            </a:r>
            <a:r>
              <a:rPr lang="el-GR" dirty="0" smtClean="0"/>
              <a:t> </a:t>
            </a:r>
            <a:r>
              <a:rPr lang="el-GR" dirty="0"/>
              <a:t>ο δέκτης του μοσχεύματος γίνεται </a:t>
            </a:r>
            <a:r>
              <a:rPr lang="el-GR" dirty="0" smtClean="0"/>
              <a:t>ευάλωτος </a:t>
            </a:r>
            <a:r>
              <a:rPr lang="el-GR" dirty="0"/>
              <a:t>στη δράση μικροοργανισμών, με </a:t>
            </a:r>
            <a:r>
              <a:rPr lang="el-GR" dirty="0" smtClean="0"/>
              <a:t>συνέπεια </a:t>
            </a:r>
            <a:r>
              <a:rPr lang="el-GR" dirty="0"/>
              <a:t>την εμφάνιση ασθενειών.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8832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solidFill>
                  <a:schemeClr val="accent5">
                    <a:lumMod val="75000"/>
                  </a:schemeClr>
                </a:solidFill>
              </a:rPr>
              <a:t>Σύνδρομο Επίκτητης Ανοσολογικής Ανεπάρκειας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(AIDS)</a:t>
            </a:r>
            <a:endParaRPr lang="en-GB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sz="4000" b="1" dirty="0"/>
              <a:t>Ανοσολογική ανεπάρκεια</a:t>
            </a:r>
            <a:r>
              <a:rPr lang="el-GR" sz="4000" dirty="0"/>
              <a:t>: η εξασθένιση της λειτουργίας του ανοσοποιητικού συστήματος.</a:t>
            </a:r>
          </a:p>
          <a:p>
            <a:r>
              <a:rPr lang="el-GR" sz="4000" dirty="0"/>
              <a:t>Οφείλεται στον ιό HIV (Ανθρώπινη Ανοσολογική Ανεπάρκεια</a:t>
            </a:r>
            <a:r>
              <a:rPr lang="el-GR" sz="4000" dirty="0" smtClean="0"/>
              <a:t>).</a:t>
            </a:r>
            <a:endParaRPr lang="el-GR" sz="4000" dirty="0"/>
          </a:p>
          <a:p>
            <a:r>
              <a:rPr lang="el-GR" sz="4000" dirty="0"/>
              <a:t>Πιστεύεται ότι ο ιός προήλθε από συνεχείς μεταλλάξεις ενός ιού που προσβάλλει τον αφρικανικό πίθηκο, αλλά είναι άγνωστο για το πώς μεταδόθηκε στον άνθρωπο.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1193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Δομή του ιού </a:t>
            </a:r>
            <a:r>
              <a:rPr lang="en-GB" b="1" dirty="0"/>
              <a:t>HIV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224752" cy="4351338"/>
          </a:xfrm>
        </p:spPr>
        <p:txBody>
          <a:bodyPr/>
          <a:lstStyle/>
          <a:p>
            <a:r>
              <a:rPr lang="el-GR" dirty="0"/>
              <a:t>Ρετροϊός – ιός RNA</a:t>
            </a:r>
          </a:p>
          <a:p>
            <a:r>
              <a:rPr lang="el-GR" dirty="0"/>
              <a:t>Περιέχει το ένζυμο αντίστροφη </a:t>
            </a:r>
            <a:r>
              <a:rPr lang="el-GR" dirty="0" err="1"/>
              <a:t>μεταγραφάση</a:t>
            </a:r>
            <a:r>
              <a:rPr lang="el-GR" dirty="0"/>
              <a:t>, με το οποίο συνθέτει DNA με μήτρα </a:t>
            </a:r>
            <a:r>
              <a:rPr lang="el-GR" dirty="0" smtClean="0"/>
              <a:t>(καλούπι) το </a:t>
            </a:r>
            <a:r>
              <a:rPr lang="el-GR" dirty="0"/>
              <a:t>RNA του ιού</a:t>
            </a:r>
          </a:p>
          <a:p>
            <a:r>
              <a:rPr lang="el-GR" dirty="0"/>
              <a:t>Αποτελείται από ένα πρωτεϊνικό </a:t>
            </a:r>
            <a:r>
              <a:rPr lang="el-GR" dirty="0" err="1"/>
              <a:t>καψίδιο</a:t>
            </a:r>
            <a:r>
              <a:rPr lang="el-GR" dirty="0"/>
              <a:t> που περιέχει το γενετικό του υλικό και περιβάλλεται από ένα </a:t>
            </a:r>
            <a:r>
              <a:rPr lang="el-GR" dirty="0" err="1"/>
              <a:t>λιποπρωτεϊνικής</a:t>
            </a:r>
            <a:r>
              <a:rPr lang="el-GR" dirty="0"/>
              <a:t> φύσης έλυτρο.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375" y="2340633"/>
            <a:ext cx="5047926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55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565" y="497949"/>
            <a:ext cx="8193277" cy="606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10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9178"/>
          </a:xfrm>
        </p:spPr>
        <p:txBody>
          <a:bodyPr/>
          <a:lstStyle/>
          <a:p>
            <a:r>
              <a:rPr lang="el-GR" b="1" dirty="0"/>
              <a:t>Εισβολή του ιού σε κύτταρα 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324304"/>
            <a:ext cx="4175234" cy="48526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3500" dirty="0"/>
              <a:t>Ο ιός προσβάλλει κυρίως τα βοηθητικά Τ-λεμφοκύτταρα, καθώς και άλλα είδη κυττάρων όπως είναι τα </a:t>
            </a:r>
            <a:r>
              <a:rPr lang="el-GR" sz="3500" dirty="0" err="1"/>
              <a:t>κυτταροτοξικά</a:t>
            </a:r>
            <a:r>
              <a:rPr lang="el-GR" sz="3500" dirty="0"/>
              <a:t> Τ-λεμφοκύτταρα και τα νευρικά κύτταρα.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331" y="1324304"/>
            <a:ext cx="4785469" cy="479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20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068"/>
          </a:xfrm>
        </p:spPr>
        <p:txBody>
          <a:bodyPr/>
          <a:lstStyle/>
          <a:p>
            <a:r>
              <a:rPr lang="el-GR" b="1" dirty="0">
                <a:solidFill>
                  <a:schemeClr val="accent5">
                    <a:lumMod val="75000"/>
                  </a:schemeClr>
                </a:solidFill>
              </a:rPr>
              <a:t>Μετάδοση της ασθένειας</a:t>
            </a:r>
            <a:endParaRPr lang="en-GB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6194"/>
            <a:ext cx="10515600" cy="4710769"/>
          </a:xfrm>
        </p:spPr>
        <p:txBody>
          <a:bodyPr/>
          <a:lstStyle/>
          <a:p>
            <a:r>
              <a:rPr lang="el-GR" sz="3200" dirty="0"/>
              <a:t>Με τη μετάγγιση </a:t>
            </a:r>
            <a:r>
              <a:rPr lang="el-GR" sz="3200" dirty="0" smtClean="0"/>
              <a:t>μολυσμένου αίματος</a:t>
            </a:r>
            <a:endParaRPr lang="el-GR" sz="3200" dirty="0"/>
          </a:p>
          <a:p>
            <a:r>
              <a:rPr lang="el-GR" sz="3200" dirty="0"/>
              <a:t>Χρήση της ίδιας </a:t>
            </a:r>
            <a:r>
              <a:rPr lang="el-GR" sz="3200" dirty="0" smtClean="0"/>
              <a:t>σύριγγας</a:t>
            </a:r>
            <a:endParaRPr lang="el-GR" sz="3200" dirty="0"/>
          </a:p>
          <a:p>
            <a:r>
              <a:rPr lang="el-GR" sz="3200" dirty="0"/>
              <a:t>Με σεξουαλική επαφή </a:t>
            </a:r>
          </a:p>
          <a:p>
            <a:r>
              <a:rPr lang="el-GR" sz="3200" dirty="0"/>
              <a:t>Από τη μητέρα φορέα στο νεογνό κατά τον τοκετό ή τον </a:t>
            </a:r>
            <a:r>
              <a:rPr lang="el-GR" sz="3200" dirty="0" smtClean="0"/>
              <a:t>θηλασμό</a:t>
            </a:r>
          </a:p>
          <a:p>
            <a:endParaRPr lang="el-GR" sz="3200" dirty="0"/>
          </a:p>
          <a:p>
            <a:pPr marL="0" indent="0">
              <a:buNone/>
            </a:pPr>
            <a:r>
              <a:rPr lang="el-GR" sz="3200" dirty="0"/>
              <a:t>* Ο ιός ανιχνεύεται σε όλα τα σωματικά υγρά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286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9178"/>
          </a:xfrm>
        </p:spPr>
        <p:txBody>
          <a:bodyPr/>
          <a:lstStyle/>
          <a:p>
            <a:r>
              <a:rPr lang="el-GR" b="1" dirty="0" smtClean="0">
                <a:solidFill>
                  <a:schemeClr val="accent5">
                    <a:lumMod val="75000"/>
                  </a:schemeClr>
                </a:solidFill>
              </a:rPr>
              <a:t>Ο ιός δεν μεταδίδεται</a:t>
            </a:r>
            <a:endParaRPr lang="en-GB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0786"/>
            <a:ext cx="10515600" cy="4616177"/>
          </a:xfrm>
        </p:spPr>
        <p:txBody>
          <a:bodyPr/>
          <a:lstStyle/>
          <a:p>
            <a:r>
              <a:rPr lang="el-GR" sz="4000" dirty="0"/>
              <a:t>Μέσω εντόμων</a:t>
            </a:r>
          </a:p>
          <a:p>
            <a:r>
              <a:rPr lang="el-GR" sz="4000" dirty="0"/>
              <a:t>Με το σάλιο</a:t>
            </a:r>
          </a:p>
          <a:p>
            <a:r>
              <a:rPr lang="el-GR" sz="4000" dirty="0"/>
              <a:t>Με τη χειραψία</a:t>
            </a:r>
          </a:p>
          <a:p>
            <a:r>
              <a:rPr lang="el-GR" sz="4000" dirty="0"/>
              <a:t>Με την αγκαλιά </a:t>
            </a:r>
          </a:p>
          <a:p>
            <a:r>
              <a:rPr lang="el-GR" sz="4000" dirty="0"/>
              <a:t>Με την κοινή χρήση φαγητού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425" y="1324304"/>
            <a:ext cx="2238375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40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8820"/>
          </a:xfrm>
        </p:spPr>
        <p:txBody>
          <a:bodyPr/>
          <a:lstStyle/>
          <a:p>
            <a:r>
              <a:rPr lang="el-GR" b="1" dirty="0">
                <a:solidFill>
                  <a:schemeClr val="accent5">
                    <a:lumMod val="75000"/>
                  </a:schemeClr>
                </a:solidFill>
              </a:rPr>
              <a:t>Τρόποι προφύλαξης</a:t>
            </a:r>
            <a:endParaRPr lang="en-GB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13946"/>
            <a:ext cx="10515600" cy="4963017"/>
          </a:xfrm>
        </p:spPr>
        <p:txBody>
          <a:bodyPr/>
          <a:lstStyle/>
          <a:p>
            <a:r>
              <a:rPr lang="el-GR" sz="4000" dirty="0"/>
              <a:t>Έλεγχος του αίματος που προορίζεται για μεταγγίσεις</a:t>
            </a:r>
          </a:p>
          <a:p>
            <a:r>
              <a:rPr lang="el-GR" sz="4000" dirty="0"/>
              <a:t>Η χρησιμοποίηση </a:t>
            </a:r>
            <a:r>
              <a:rPr lang="el-GR" sz="4000" dirty="0" err="1"/>
              <a:t>συριγγών</a:t>
            </a:r>
            <a:r>
              <a:rPr lang="el-GR" sz="4000" dirty="0"/>
              <a:t> μιας χρήσης και μόνο μία φορά από ένα άτομο</a:t>
            </a:r>
          </a:p>
          <a:p>
            <a:r>
              <a:rPr lang="el-GR" sz="4000" dirty="0"/>
              <a:t>Η πλήρης αποστείρωση των χειρουργικών και των οδοντιατρικών εργαλείων </a:t>
            </a:r>
          </a:p>
          <a:p>
            <a:r>
              <a:rPr lang="el-GR" sz="4000" dirty="0"/>
              <a:t>Η χρήση προφυλακτικού κατά τη σεξουαλική επαφή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6918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8006"/>
          </a:xfrm>
        </p:spPr>
        <p:txBody>
          <a:bodyPr/>
          <a:lstStyle/>
          <a:p>
            <a:r>
              <a:rPr lang="el-GR" b="1" dirty="0">
                <a:solidFill>
                  <a:schemeClr val="accent5">
                    <a:lumMod val="75000"/>
                  </a:schemeClr>
                </a:solidFill>
              </a:rPr>
              <a:t>Διάγνωση της ασθένειας</a:t>
            </a:r>
            <a:endParaRPr lang="en-GB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3132"/>
            <a:ext cx="10515600" cy="4773831"/>
          </a:xfrm>
        </p:spPr>
        <p:txBody>
          <a:bodyPr/>
          <a:lstStyle/>
          <a:p>
            <a:pPr marL="0" indent="0">
              <a:buNone/>
            </a:pPr>
            <a:r>
              <a:rPr lang="el-GR" sz="4800" dirty="0"/>
              <a:t>Γίνεται με:</a:t>
            </a:r>
          </a:p>
          <a:p>
            <a:r>
              <a:rPr lang="el-GR" sz="4800" dirty="0"/>
              <a:t>την ανίχνευση του RNA του ιού </a:t>
            </a:r>
          </a:p>
          <a:p>
            <a:r>
              <a:rPr lang="el-GR" sz="4800" dirty="0"/>
              <a:t>την ανίχνευση ειδικών για τον ιό αντισωμάτων στο αίμα του ασθενούς (χρειάζονται 6 βδομάδες – 6 μήνες για να δημιουργηθούν)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0628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1882"/>
          </a:xfrm>
        </p:spPr>
        <p:txBody>
          <a:bodyPr/>
          <a:lstStyle/>
          <a:p>
            <a:r>
              <a:rPr lang="el-GR" b="1" dirty="0">
                <a:solidFill>
                  <a:schemeClr val="accent5">
                    <a:lumMod val="75000"/>
                  </a:schemeClr>
                </a:solidFill>
              </a:rPr>
              <a:t>Στάδια της ασθένειας</a:t>
            </a:r>
            <a:endParaRPr lang="en-GB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77008"/>
            <a:ext cx="10515600" cy="4899955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Με την είσοδο του ιού στον οργανισμό, ο ιός συνδέεται με τους ειδικούς υποδοχείς που βρίσκονται στην πλασματική μεμβράνη των βοηθητικών Τ-λεμφοκυττάρων και μολύνει περιορισμένο αριθμό κυττάρων.</a:t>
            </a:r>
          </a:p>
          <a:p>
            <a:r>
              <a:rPr lang="el-GR" dirty="0"/>
              <a:t>Το γενετικό υλικό του ιού εισέρχεται σε αυτά τα κύτταρα και πολλαπλασιάζεται.</a:t>
            </a:r>
          </a:p>
          <a:p>
            <a:r>
              <a:rPr lang="el-GR" dirty="0"/>
              <a:t>Από το RNA του ιού συντίθεται μονόκλωνο DNA, το οποίο μετατρέπεται σε δίκλωνο.</a:t>
            </a:r>
          </a:p>
          <a:p>
            <a:r>
              <a:rPr lang="el-GR" dirty="0"/>
              <a:t>Το δίκλωνο DNA του ιού συνδέεται με το DNA του </a:t>
            </a:r>
            <a:r>
              <a:rPr lang="el-GR" dirty="0" smtClean="0"/>
              <a:t>κυττάρου</a:t>
            </a:r>
            <a:r>
              <a:rPr lang="en-US" dirty="0" smtClean="0"/>
              <a:t>-</a:t>
            </a:r>
            <a:r>
              <a:rPr lang="el-GR" dirty="0" smtClean="0"/>
              <a:t>ξενιστή </a:t>
            </a:r>
            <a:r>
              <a:rPr lang="el-GR" dirty="0"/>
              <a:t>και παραμένει ανενεργό </a:t>
            </a:r>
            <a:r>
              <a:rPr lang="el-GR" dirty="0" smtClean="0"/>
              <a:t>(σε λανθάνουσα </a:t>
            </a:r>
            <a:r>
              <a:rPr lang="el-GR" dirty="0"/>
              <a:t>κατάσταση).</a:t>
            </a:r>
          </a:p>
          <a:p>
            <a:r>
              <a:rPr lang="el-GR" dirty="0"/>
              <a:t>Μπορεί να ενεργοποιηθεί ο ιός και να αρχίσει να πολλαπλασιάζεται.</a:t>
            </a:r>
          </a:p>
          <a:p>
            <a:r>
              <a:rPr lang="el-GR" dirty="0"/>
              <a:t>Οι καινούργιοι ιοί που δημιουργούνται μολύνουν περισσότερα κύτταρα.</a:t>
            </a:r>
          </a:p>
          <a:p>
            <a:r>
              <a:rPr lang="el-GR" dirty="0"/>
              <a:t>Το μολυσμένο άτομο μπορεί να μεταδίδει τον ιό χωρίς να το γνωρίζει.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2258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/>
          <a:lstStyle/>
          <a:p>
            <a:r>
              <a:rPr lang="el-GR" b="1" dirty="0" smtClean="0"/>
              <a:t>Τύποι ανοσίας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9255"/>
            <a:ext cx="10515600" cy="4647708"/>
          </a:xfrm>
        </p:spPr>
        <p:txBody>
          <a:bodyPr>
            <a:normAutofit/>
          </a:bodyPr>
          <a:lstStyle/>
          <a:p>
            <a:r>
              <a:rPr lang="el-GR" sz="3200" dirty="0" smtClean="0"/>
              <a:t>Ανοσία είναι </a:t>
            </a:r>
            <a:r>
              <a:rPr lang="el-GR" sz="3200" dirty="0"/>
              <a:t>η ικανότητα </a:t>
            </a:r>
            <a:r>
              <a:rPr lang="el-GR" sz="3200" dirty="0" smtClean="0"/>
              <a:t>του οργανισμού </a:t>
            </a:r>
            <a:r>
              <a:rPr lang="el-GR" sz="3200" dirty="0"/>
              <a:t>να παράγει κύτταρα και </a:t>
            </a:r>
            <a:r>
              <a:rPr lang="el-GR" sz="3200" dirty="0" smtClean="0"/>
              <a:t>κυτταρικά προϊόντα </a:t>
            </a:r>
            <a:r>
              <a:rPr lang="el-GR" sz="3200" dirty="0"/>
              <a:t>(αντισώματα) που να είναι </a:t>
            </a:r>
            <a:r>
              <a:rPr lang="el-GR" sz="3200" dirty="0" smtClean="0"/>
              <a:t>αποτελεσματικά </a:t>
            </a:r>
            <a:r>
              <a:rPr lang="el-GR" sz="3200" dirty="0"/>
              <a:t>στην εξουδετέρωση </a:t>
            </a:r>
            <a:r>
              <a:rPr lang="el-GR" sz="3200" dirty="0" smtClean="0"/>
              <a:t>οποιουδήποτε αντιγόνου.</a:t>
            </a:r>
          </a:p>
          <a:p>
            <a:r>
              <a:rPr lang="el-GR" sz="3200" dirty="0" smtClean="0"/>
              <a:t>Διακρίνεται </a:t>
            </a:r>
            <a:r>
              <a:rPr lang="el-GR" sz="3200" dirty="0"/>
              <a:t>σε </a:t>
            </a:r>
            <a:r>
              <a:rPr lang="el-GR" sz="3200" b="1" dirty="0"/>
              <a:t>ενεργητική</a:t>
            </a:r>
            <a:r>
              <a:rPr lang="el-GR" sz="3200" dirty="0"/>
              <a:t> </a:t>
            </a:r>
            <a:r>
              <a:rPr lang="el-GR" sz="3200" dirty="0" smtClean="0"/>
              <a:t>και </a:t>
            </a:r>
            <a:r>
              <a:rPr lang="el-GR" sz="3200" b="1" dirty="0" smtClean="0"/>
              <a:t>παθητική</a:t>
            </a:r>
            <a:r>
              <a:rPr lang="el-GR" sz="3200" dirty="0"/>
              <a:t>. </a:t>
            </a:r>
            <a:endParaRPr lang="el-GR" sz="3200" dirty="0" smtClean="0"/>
          </a:p>
          <a:p>
            <a:r>
              <a:rPr lang="el-GR" sz="3200" dirty="0" smtClean="0"/>
              <a:t>Η </a:t>
            </a:r>
            <a:r>
              <a:rPr lang="el-GR" sz="3200" dirty="0"/>
              <a:t>διάκριση αυτή γίνεται με </a:t>
            </a:r>
            <a:r>
              <a:rPr lang="el-GR" sz="3200" dirty="0" smtClean="0"/>
              <a:t>βάση το </a:t>
            </a:r>
            <a:r>
              <a:rPr lang="el-GR" sz="3200" dirty="0"/>
              <a:t>αν τα αντισώματα παράγονται από </a:t>
            </a:r>
            <a:r>
              <a:rPr lang="el-GR" sz="3200" dirty="0" smtClean="0"/>
              <a:t>τον ίδιο </a:t>
            </a:r>
            <a:r>
              <a:rPr lang="el-GR" sz="3200" dirty="0"/>
              <a:t>τον οργανισμό (ενεργητική ανοσία) ή </a:t>
            </a:r>
            <a:r>
              <a:rPr lang="el-GR" sz="3200" dirty="0" smtClean="0"/>
              <a:t>αν παρέχονται </a:t>
            </a:r>
            <a:r>
              <a:rPr lang="el-GR" sz="3200" dirty="0"/>
              <a:t>στον οργανισμό έτοιμα </a:t>
            </a:r>
            <a:r>
              <a:rPr lang="el-GR" sz="3200" dirty="0" smtClean="0"/>
              <a:t>αντισώματα </a:t>
            </a:r>
            <a:r>
              <a:rPr lang="el-GR" sz="3200" dirty="0"/>
              <a:t>που έχουν παραχθεί από άλλο </a:t>
            </a:r>
            <a:r>
              <a:rPr lang="el-GR" sz="3200" dirty="0" smtClean="0"/>
              <a:t>οργανισμό </a:t>
            </a:r>
            <a:r>
              <a:rPr lang="el-GR" sz="3200" dirty="0"/>
              <a:t>(παθητική ανοσία).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598857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583" y="442031"/>
            <a:ext cx="8819173" cy="591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73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039" y="606307"/>
            <a:ext cx="9649354" cy="573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85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966" y="378373"/>
            <a:ext cx="3499944" cy="5927834"/>
          </a:xfrm>
        </p:spPr>
        <p:txBody>
          <a:bodyPr>
            <a:normAutofit/>
          </a:bodyPr>
          <a:lstStyle/>
          <a:p>
            <a:r>
              <a:rPr lang="el-GR" sz="2400" dirty="0"/>
              <a:t>Μετά από αρκετά χρόνια το ανοσοποιητικό σύστημα ενεργοποιείται από πολλά αντιγόνα (πυρετός, λοιμώξεις, διάρροιες)</a:t>
            </a:r>
          </a:p>
          <a:p>
            <a:r>
              <a:rPr lang="el-GR" sz="2400" dirty="0"/>
              <a:t>Ο ιός συνεχίζει και μολύνει και καταστρέφει περισσότερα βοηθητικά Τ-λεμφοκύτταρα, με αποτέλεσμα να εξασθενεί ο οργανισμός και μπορεί να οδηγηθεί σε θάνατο (λόγω ευκαιριακών λοιμώξεων</a:t>
            </a:r>
            <a:r>
              <a:rPr lang="el-GR" dirty="0"/>
              <a:t>).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910" y="943306"/>
            <a:ext cx="8077900" cy="479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16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8006"/>
          </a:xfrm>
        </p:spPr>
        <p:txBody>
          <a:bodyPr/>
          <a:lstStyle/>
          <a:p>
            <a:r>
              <a:rPr lang="el-GR" b="1" dirty="0">
                <a:solidFill>
                  <a:schemeClr val="accent5">
                    <a:lumMod val="75000"/>
                  </a:schemeClr>
                </a:solidFill>
              </a:rPr>
              <a:t>Αντιμετώπιση της ασθένειας</a:t>
            </a:r>
            <a:endParaRPr lang="en-GB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3132"/>
            <a:ext cx="6808076" cy="4773831"/>
          </a:xfrm>
        </p:spPr>
        <p:txBody>
          <a:bodyPr/>
          <a:lstStyle/>
          <a:p>
            <a:r>
              <a:rPr lang="el-GR" dirty="0"/>
              <a:t>Ο ιός μπορεί να μεταλλάσσεται γρήγορα και </a:t>
            </a:r>
            <a:r>
              <a:rPr lang="el-GR" dirty="0" smtClean="0"/>
              <a:t>γι’</a:t>
            </a:r>
            <a:r>
              <a:rPr lang="en-GB" dirty="0" smtClean="0"/>
              <a:t> </a:t>
            </a:r>
            <a:r>
              <a:rPr lang="el-GR" dirty="0" smtClean="0"/>
              <a:t>αυτό </a:t>
            </a:r>
            <a:r>
              <a:rPr lang="el-GR" dirty="0"/>
              <a:t>η θεραπεία της νόσου είναι δύσκολη.</a:t>
            </a:r>
          </a:p>
          <a:p>
            <a:r>
              <a:rPr lang="el-GR" dirty="0"/>
              <a:t>Φάρμακα όπως το ΑΖΤ και το </a:t>
            </a:r>
            <a:r>
              <a:rPr lang="en-GB" dirty="0"/>
              <a:t>DCC </a:t>
            </a:r>
            <a:r>
              <a:rPr lang="el-GR" dirty="0"/>
              <a:t>παρεμποδίζουν την αντίστροφη μεταγραφή, όμως έχουν σοβαρές παρενέργειες.</a:t>
            </a:r>
          </a:p>
          <a:p>
            <a:r>
              <a:rPr lang="el-GR" dirty="0"/>
              <a:t>Το εμβόλιο βρίσκεται σε πειραματικό στάδιο.</a:t>
            </a:r>
          </a:p>
          <a:p>
            <a:r>
              <a:rPr lang="el-GR" dirty="0"/>
              <a:t>Ενημέρωση με τη βοήθεια της πολιτείας και των μέσων μαζικής επικοινωνίας 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276" y="2441138"/>
            <a:ext cx="2383743" cy="19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996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/>
          <a:lstStyle/>
          <a:p>
            <a:r>
              <a:rPr lang="el-GR" b="1" dirty="0">
                <a:solidFill>
                  <a:schemeClr val="accent5">
                    <a:lumMod val="75000"/>
                  </a:schemeClr>
                </a:solidFill>
              </a:rPr>
              <a:t>Κοινωνικό πρόβλημα</a:t>
            </a:r>
            <a:endParaRPr lang="en-GB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9255"/>
            <a:ext cx="4348655" cy="4647708"/>
          </a:xfrm>
        </p:spPr>
        <p:txBody>
          <a:bodyPr/>
          <a:lstStyle/>
          <a:p>
            <a:r>
              <a:rPr lang="el-GR" dirty="0"/>
              <a:t>Σε περιοχές της Αφρικής η νόσος έχει πάρει τη μορφή πανδημίας</a:t>
            </a:r>
          </a:p>
          <a:p>
            <a:r>
              <a:rPr lang="el-GR" dirty="0"/>
              <a:t>Η διεθνής κοινότητα, οι διεθνείς οργανισμοί και τα οικονομικώς ανεπτυγμένα κράτη πρέπει να χρηματοδοτήσουν σχετικά ερευνητικά προγράμματα.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090" y="1961640"/>
            <a:ext cx="5602710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494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5218"/>
          </a:xfrm>
        </p:spPr>
        <p:txBody>
          <a:bodyPr/>
          <a:lstStyle/>
          <a:p>
            <a:r>
              <a:rPr lang="el-GR" dirty="0" smtClean="0">
                <a:solidFill>
                  <a:srgbClr val="FF0000"/>
                </a:solidFill>
              </a:rPr>
              <a:t>Ερώτηση </a:t>
            </a:r>
            <a:r>
              <a:rPr lang="el-GR" dirty="0" err="1" smtClean="0">
                <a:solidFill>
                  <a:srgbClr val="FF0000"/>
                </a:solidFill>
              </a:rPr>
              <a:t>Παγκυπρίων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7943" y="1213008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dirty="0"/>
              <a:t>Η Ρευματοειδής Αρθρίτιδα αποτελεί ένα </a:t>
            </a:r>
            <a:r>
              <a:rPr lang="el-GR" dirty="0" err="1"/>
              <a:t>αυτοάνοσο</a:t>
            </a:r>
            <a:r>
              <a:rPr lang="el-GR" dirty="0"/>
              <a:t> νόσημα το οποίο χαρακτηρίζεται από την εμφάνιση χρόνιων φλεγμονών στις αρθρώσεις. Χαρακτηριστικά αυτών των φλεγμονών είναι ο πόνος, η ερυθρότητα και το οίδημα</a:t>
            </a:r>
            <a:r>
              <a:rPr lang="el-GR" dirty="0" smtClean="0"/>
              <a:t>.</a:t>
            </a:r>
          </a:p>
          <a:p>
            <a:endParaRPr lang="el-GR" dirty="0" smtClean="0"/>
          </a:p>
          <a:p>
            <a:r>
              <a:rPr lang="el-GR" dirty="0"/>
              <a:t>(α) Να αναφέρετε ένα (1) μηχανισμό με τον οποίο, στη Ρευματοειδή Αρθρίτιδα, καταστρέφονται τα κύτταρα του αρθρικού θύλακα στην άρθρωση. </a:t>
            </a:r>
            <a:r>
              <a:rPr lang="el-GR" dirty="0" smtClean="0"/>
              <a:t>(</a:t>
            </a:r>
            <a:r>
              <a:rPr lang="el-GR" dirty="0"/>
              <a:t>μονάδα 1) </a:t>
            </a:r>
          </a:p>
          <a:p>
            <a:r>
              <a:rPr lang="el-GR" dirty="0"/>
              <a:t>(β) Να εξηγήσετε πώς προκαλείται το οίδημα στις φλεγμονές της Ρευματοειδούς Αρθρίτιδας. </a:t>
            </a:r>
            <a:r>
              <a:rPr lang="el-GR" dirty="0" smtClean="0"/>
              <a:t>(</a:t>
            </a:r>
            <a:r>
              <a:rPr lang="el-GR" dirty="0"/>
              <a:t>μονάδες 2) </a:t>
            </a:r>
          </a:p>
          <a:p>
            <a:r>
              <a:rPr lang="el-GR" dirty="0"/>
              <a:t>(γ) Να αναφέρετε μία (1) υπόθεση με την οποία ερμηνεύεται η εμφάνιση των </a:t>
            </a:r>
            <a:r>
              <a:rPr lang="el-GR" dirty="0" err="1"/>
              <a:t>αυτοάνοσων</a:t>
            </a:r>
            <a:r>
              <a:rPr lang="el-GR" dirty="0"/>
              <a:t> νοσημάτων. </a:t>
            </a:r>
            <a:r>
              <a:rPr lang="el-GR" dirty="0" smtClean="0"/>
              <a:t>(</a:t>
            </a:r>
            <a:r>
              <a:rPr lang="el-GR" dirty="0"/>
              <a:t>μονάδες 2)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12476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9537"/>
          </a:xfrm>
        </p:spPr>
        <p:txBody>
          <a:bodyPr/>
          <a:lstStyle/>
          <a:p>
            <a:r>
              <a:rPr lang="el-GR" b="1" dirty="0" smtClean="0"/>
              <a:t>Ενεργητική ανοσία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0786"/>
            <a:ext cx="10515600" cy="46161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Στην </a:t>
            </a:r>
            <a:r>
              <a:rPr lang="el-GR" b="1" dirty="0"/>
              <a:t>ενεργητική ανοσία </a:t>
            </a:r>
            <a:r>
              <a:rPr lang="el-GR" dirty="0"/>
              <a:t>ο </a:t>
            </a:r>
            <a:r>
              <a:rPr lang="el-GR" dirty="0" smtClean="0"/>
              <a:t>οργανισμός μπορεί </a:t>
            </a:r>
            <a:r>
              <a:rPr lang="el-GR" dirty="0"/>
              <a:t>να ενεργοποιηθεί με δύο τρόπους:</a:t>
            </a:r>
          </a:p>
          <a:p>
            <a:r>
              <a:rPr lang="el-GR" dirty="0" smtClean="0"/>
              <a:t>Να </a:t>
            </a:r>
            <a:r>
              <a:rPr lang="el-GR" dirty="0"/>
              <a:t>έλθει σε επαφή με ένα αντιγόνο </a:t>
            </a:r>
            <a:r>
              <a:rPr lang="el-GR" dirty="0" smtClean="0"/>
              <a:t>που βρίσκεται </a:t>
            </a:r>
            <a:r>
              <a:rPr lang="el-GR" dirty="0"/>
              <a:t>στο περιβάλλον (φυσικός </a:t>
            </a:r>
            <a:r>
              <a:rPr lang="el-GR" dirty="0" smtClean="0"/>
              <a:t>τρόπος</a:t>
            </a:r>
            <a:r>
              <a:rPr lang="el-GR" dirty="0"/>
              <a:t>).</a:t>
            </a:r>
          </a:p>
          <a:p>
            <a:r>
              <a:rPr lang="el-GR" dirty="0" smtClean="0"/>
              <a:t>Να </a:t>
            </a:r>
            <a:r>
              <a:rPr lang="el-GR" dirty="0"/>
              <a:t>δεχτεί μια ποσότητα εμβολίου </a:t>
            </a:r>
            <a:r>
              <a:rPr lang="el-GR" dirty="0" smtClean="0"/>
              <a:t>το οποίο </a:t>
            </a:r>
            <a:r>
              <a:rPr lang="el-GR" dirty="0"/>
              <a:t>περιέχει νεκρούς ή </a:t>
            </a:r>
            <a:r>
              <a:rPr lang="el-GR" dirty="0" smtClean="0"/>
              <a:t>εξασθενημένους </a:t>
            </a:r>
            <a:r>
              <a:rPr lang="el-GR" dirty="0"/>
              <a:t>μικροοργανισμούς ή τμήματά </a:t>
            </a:r>
            <a:r>
              <a:rPr lang="el-GR" dirty="0" smtClean="0"/>
              <a:t>τους (</a:t>
            </a:r>
            <a:r>
              <a:rPr lang="el-GR" dirty="0"/>
              <a:t>τεχνητός τρόπος). Το εμβόλιο, </a:t>
            </a:r>
            <a:r>
              <a:rPr lang="el-GR" dirty="0" smtClean="0"/>
              <a:t>όπως θα </a:t>
            </a:r>
            <a:r>
              <a:rPr lang="el-GR" dirty="0"/>
              <a:t>έκανε και ο ίδιος ο μικροοργανισμός</a:t>
            </a:r>
            <a:r>
              <a:rPr lang="el-GR" dirty="0" smtClean="0"/>
              <a:t>, ενεργοποιεί </a:t>
            </a:r>
            <a:r>
              <a:rPr lang="el-GR" dirty="0"/>
              <a:t>τον ανοσοβιολογικό </a:t>
            </a:r>
            <a:r>
              <a:rPr lang="el-GR" dirty="0" smtClean="0"/>
              <a:t>μηχανισμό</a:t>
            </a:r>
            <a:r>
              <a:rPr lang="el-GR" dirty="0"/>
              <a:t>, για να παραγάγει αντισώματα </a:t>
            </a:r>
            <a:r>
              <a:rPr lang="el-GR" dirty="0" smtClean="0"/>
              <a:t>και κύτταρα </a:t>
            </a:r>
            <a:r>
              <a:rPr lang="el-GR" dirty="0"/>
              <a:t>μνήμης. Το άτομο που </a:t>
            </a:r>
            <a:r>
              <a:rPr lang="el-GR" dirty="0" smtClean="0"/>
              <a:t>εμβολιάζεται </a:t>
            </a:r>
            <a:r>
              <a:rPr lang="el-GR" dirty="0"/>
              <a:t>δεν εμφανίζει συνήθως τα </a:t>
            </a:r>
            <a:r>
              <a:rPr lang="el-GR" dirty="0" smtClean="0"/>
              <a:t>συμπτώματα </a:t>
            </a:r>
            <a:r>
              <a:rPr lang="el-GR" dirty="0"/>
              <a:t>της ασθένειας και φυσικά δεν τη </a:t>
            </a:r>
            <a:r>
              <a:rPr lang="el-GR" dirty="0" smtClean="0"/>
              <a:t>μεταδίδει</a:t>
            </a:r>
            <a:r>
              <a:rPr lang="el-GR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99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7289"/>
          </a:xfrm>
        </p:spPr>
        <p:txBody>
          <a:bodyPr/>
          <a:lstStyle/>
          <a:p>
            <a:r>
              <a:rPr lang="el-GR" b="1" dirty="0" smtClean="0"/>
              <a:t>Παθητική ανοσία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2415"/>
            <a:ext cx="10515600" cy="4114800"/>
          </a:xfrm>
        </p:spPr>
        <p:txBody>
          <a:bodyPr>
            <a:normAutofit/>
          </a:bodyPr>
          <a:lstStyle/>
          <a:p>
            <a:r>
              <a:rPr lang="el-GR" sz="2400" dirty="0"/>
              <a:t>Στην παθητική ανοσία χορηγούνται </a:t>
            </a:r>
            <a:r>
              <a:rPr lang="el-GR" sz="2400" dirty="0" smtClean="0"/>
              <a:t>στον οργανισμό </a:t>
            </a:r>
            <a:r>
              <a:rPr lang="el-GR" sz="2400" dirty="0"/>
              <a:t>έτοιμα αντισώματα που </a:t>
            </a:r>
            <a:r>
              <a:rPr lang="el-GR" sz="2400" dirty="0" smtClean="0"/>
              <a:t>έχουν παραχθεί </a:t>
            </a:r>
            <a:r>
              <a:rPr lang="el-GR" sz="2400" dirty="0"/>
              <a:t>από άλλο οργανισμό. </a:t>
            </a:r>
            <a:endParaRPr lang="el-GR" sz="2400" dirty="0" smtClean="0"/>
          </a:p>
          <a:p>
            <a:r>
              <a:rPr lang="el-GR" sz="2400" dirty="0" smtClean="0"/>
              <a:t>Παθητική ανοσία </a:t>
            </a:r>
            <a:r>
              <a:rPr lang="el-GR" sz="2400" dirty="0"/>
              <a:t>μπορεί να επιτευχθεί </a:t>
            </a:r>
            <a:r>
              <a:rPr lang="el-GR" sz="2400" dirty="0" smtClean="0"/>
              <a:t>φυσιολογικά με </a:t>
            </a:r>
            <a:r>
              <a:rPr lang="el-GR" sz="2400" dirty="0"/>
              <a:t>τη μεταφορά αντισωμάτων από τη </a:t>
            </a:r>
            <a:r>
              <a:rPr lang="el-GR" sz="2400" dirty="0" smtClean="0"/>
              <a:t>μητέρα </a:t>
            </a:r>
            <a:r>
              <a:rPr lang="el-GR" sz="2400" dirty="0"/>
              <a:t>στο έμβρυο διαμέσου του πλακούντα </a:t>
            </a:r>
            <a:r>
              <a:rPr lang="el-GR" sz="2400" dirty="0" smtClean="0"/>
              <a:t>και με </a:t>
            </a:r>
            <a:r>
              <a:rPr lang="el-GR" sz="2400" dirty="0"/>
              <a:t>τη μεταφορά αντισωμάτων από τη </a:t>
            </a:r>
            <a:r>
              <a:rPr lang="el-GR" sz="2400" dirty="0" smtClean="0"/>
              <a:t>μητέρα </a:t>
            </a:r>
            <a:r>
              <a:rPr lang="el-GR" sz="2400" dirty="0"/>
              <a:t>στο νεογνό διαμέσου του μητρικού </a:t>
            </a:r>
            <a:r>
              <a:rPr lang="el-GR" sz="2400" dirty="0" smtClean="0"/>
              <a:t>γάλακτος</a:t>
            </a:r>
            <a:r>
              <a:rPr lang="el-GR" sz="2400" dirty="0"/>
              <a:t>. </a:t>
            </a:r>
            <a:endParaRPr lang="el-GR" sz="2400" dirty="0" smtClean="0"/>
          </a:p>
          <a:p>
            <a:r>
              <a:rPr lang="el-GR" sz="2400" dirty="0" smtClean="0"/>
              <a:t>Σε </a:t>
            </a:r>
            <a:r>
              <a:rPr lang="el-GR" sz="2400" dirty="0"/>
              <a:t>ένα ενήλικο άτομο παθητική </a:t>
            </a:r>
            <a:r>
              <a:rPr lang="el-GR" sz="2400" dirty="0" smtClean="0"/>
              <a:t>ανοσία μπορεί </a:t>
            </a:r>
            <a:r>
              <a:rPr lang="el-GR" sz="2400" dirty="0"/>
              <a:t>να επιτευχθεί τεχνητά με τη </a:t>
            </a:r>
            <a:r>
              <a:rPr lang="el-GR" sz="2400" dirty="0" smtClean="0"/>
              <a:t>χορήγηση </a:t>
            </a:r>
            <a:r>
              <a:rPr lang="el-GR" sz="2400" dirty="0"/>
              <a:t>ορού που περιέχει έτοιμα αντισώματα </a:t>
            </a:r>
            <a:r>
              <a:rPr lang="el-GR" sz="2400" dirty="0" smtClean="0"/>
              <a:t>τα οποία </a:t>
            </a:r>
            <a:r>
              <a:rPr lang="el-GR" sz="2400" dirty="0"/>
              <a:t>έχουν παραχθεί σε κάποιο άλλο </a:t>
            </a:r>
            <a:r>
              <a:rPr lang="el-GR" sz="2400" dirty="0" smtClean="0"/>
              <a:t>άτομο </a:t>
            </a:r>
            <a:r>
              <a:rPr lang="el-GR" sz="2400" dirty="0"/>
              <a:t>ή ζώο. </a:t>
            </a:r>
            <a:endParaRPr lang="el-GR" sz="2400" dirty="0" smtClean="0"/>
          </a:p>
          <a:p>
            <a:r>
              <a:rPr lang="el-GR" sz="2400" dirty="0" smtClean="0"/>
              <a:t>Η </a:t>
            </a:r>
            <a:r>
              <a:rPr lang="el-GR" sz="2400" dirty="0"/>
              <a:t>δράση της παθητικής </a:t>
            </a:r>
            <a:r>
              <a:rPr lang="el-GR" sz="2400" dirty="0" smtClean="0"/>
              <a:t>ανοσίας είναι </a:t>
            </a:r>
            <a:r>
              <a:rPr lang="el-GR" sz="2400" dirty="0"/>
              <a:t>άμεση αλλά η διάρκειά της είναι </a:t>
            </a:r>
            <a:r>
              <a:rPr lang="el-GR" sz="2400" dirty="0" smtClean="0"/>
              <a:t>παροδική</a:t>
            </a:r>
            <a:r>
              <a:rPr lang="el-GR" sz="2400" dirty="0"/>
              <a:t>.</a:t>
            </a: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97214"/>
            <a:ext cx="2200044" cy="156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66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Προβλήματα στη δράση του ανοσοβιολογικού συστήματος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4000" dirty="0">
                <a:solidFill>
                  <a:schemeClr val="accent5">
                    <a:lumMod val="75000"/>
                  </a:schemeClr>
                </a:solidFill>
              </a:rPr>
              <a:t>Αυτοανοσία</a:t>
            </a:r>
            <a:r>
              <a:rPr lang="el-GR" sz="4000" dirty="0"/>
              <a:t>: όταν το ανοσοβιολογικό σύστημα δρα εναντίων συστατικών του ίδιου του οργανισμού </a:t>
            </a:r>
          </a:p>
          <a:p>
            <a:r>
              <a:rPr lang="el-GR" sz="4000" dirty="0">
                <a:solidFill>
                  <a:schemeClr val="accent5">
                    <a:lumMod val="75000"/>
                  </a:schemeClr>
                </a:solidFill>
              </a:rPr>
              <a:t>Αλλεργία</a:t>
            </a:r>
            <a:r>
              <a:rPr lang="el-GR" sz="4000" dirty="0"/>
              <a:t>: όταν το ανοσοβιολογικό σύστημα δρα εναντίων μη παθογόνων παραγόντων </a:t>
            </a:r>
          </a:p>
          <a:p>
            <a:r>
              <a:rPr lang="el-GR" sz="4000" dirty="0"/>
              <a:t>Προκαλούν προβλήματα στην υγεία του οργανισμού μέχρι και θάνατο.</a:t>
            </a:r>
          </a:p>
          <a:p>
            <a:pPr marL="0" indent="0">
              <a:buNone/>
            </a:pP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280053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0709"/>
          </a:xfrm>
        </p:spPr>
        <p:txBody>
          <a:bodyPr/>
          <a:lstStyle/>
          <a:p>
            <a:r>
              <a:rPr lang="el-GR" b="1" dirty="0" err="1" smtClean="0"/>
              <a:t>Αυτοάνοσα</a:t>
            </a:r>
            <a:r>
              <a:rPr lang="el-GR" b="1" dirty="0" smtClean="0"/>
              <a:t> νοσήματα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1959"/>
            <a:ext cx="7659414" cy="4695004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Σε ορισμένες παθολογικές καταστάσεις</a:t>
            </a:r>
            <a:r>
              <a:rPr lang="el-GR" dirty="0" smtClean="0"/>
              <a:t>, που </a:t>
            </a:r>
            <a:r>
              <a:rPr lang="el-GR" dirty="0"/>
              <a:t>ονομάζονται </a:t>
            </a:r>
            <a:r>
              <a:rPr lang="el-GR" dirty="0" err="1"/>
              <a:t>αυτοάνοσα</a:t>
            </a:r>
            <a:r>
              <a:rPr lang="el-GR" dirty="0"/>
              <a:t> νοσήματα, </a:t>
            </a:r>
            <a:r>
              <a:rPr lang="el-GR" dirty="0" smtClean="0"/>
              <a:t>ο οργανισμός </a:t>
            </a:r>
            <a:r>
              <a:rPr lang="el-GR" dirty="0"/>
              <a:t>στρέφεται εναντίον των </a:t>
            </a:r>
            <a:r>
              <a:rPr lang="el-GR" dirty="0" smtClean="0"/>
              <a:t>δικών του </a:t>
            </a:r>
            <a:r>
              <a:rPr lang="el-GR" dirty="0"/>
              <a:t>συστατικών, είτε παράγοντας </a:t>
            </a:r>
            <a:r>
              <a:rPr lang="el-GR" dirty="0" smtClean="0"/>
              <a:t>αντισώματα </a:t>
            </a:r>
            <a:r>
              <a:rPr lang="el-GR" dirty="0"/>
              <a:t>(</a:t>
            </a:r>
            <a:r>
              <a:rPr lang="el-GR" dirty="0" err="1"/>
              <a:t>αυτοαντισώματα</a:t>
            </a:r>
            <a:r>
              <a:rPr lang="el-GR" dirty="0"/>
              <a:t>) που </a:t>
            </a:r>
            <a:r>
              <a:rPr lang="el-GR" dirty="0" smtClean="0"/>
              <a:t>αναγνωρίζουν σαν </a:t>
            </a:r>
            <a:r>
              <a:rPr lang="el-GR" dirty="0"/>
              <a:t>ξένα και καταστρέφουν τα δικά του </a:t>
            </a:r>
            <a:r>
              <a:rPr lang="el-GR" dirty="0" smtClean="0"/>
              <a:t>κύτταρα </a:t>
            </a:r>
            <a:r>
              <a:rPr lang="el-GR" dirty="0"/>
              <a:t>είτε ενεργοποιώντας κύτταρα που </a:t>
            </a:r>
            <a:r>
              <a:rPr lang="el-GR" dirty="0" smtClean="0"/>
              <a:t>κατευθύνονται </a:t>
            </a:r>
            <a:r>
              <a:rPr lang="el-GR" dirty="0"/>
              <a:t>εναντίον των κυττάρων του </a:t>
            </a:r>
            <a:r>
              <a:rPr lang="el-GR" dirty="0" smtClean="0"/>
              <a:t>οργανισμού</a:t>
            </a:r>
            <a:r>
              <a:rPr lang="el-GR" dirty="0"/>
              <a:t>. </a:t>
            </a:r>
            <a:r>
              <a:rPr lang="el-GR" dirty="0" err="1"/>
              <a:t>Αυτοάνοσα</a:t>
            </a:r>
            <a:r>
              <a:rPr lang="el-GR" dirty="0"/>
              <a:t> νοσήματα είναι η </a:t>
            </a:r>
            <a:r>
              <a:rPr lang="el-GR" b="1" dirty="0" smtClean="0"/>
              <a:t>ρευματοειδής </a:t>
            </a:r>
            <a:r>
              <a:rPr lang="el-GR" b="1" dirty="0"/>
              <a:t>αρθρίτιδα</a:t>
            </a:r>
            <a:r>
              <a:rPr lang="el-GR" dirty="0"/>
              <a:t>, ο </a:t>
            </a:r>
            <a:r>
              <a:rPr lang="el-GR" b="1" dirty="0"/>
              <a:t>συστηματικός </a:t>
            </a:r>
            <a:r>
              <a:rPr lang="el-GR" b="1" dirty="0" err="1" smtClean="0"/>
              <a:t>ερυθηματώδης</a:t>
            </a:r>
            <a:r>
              <a:rPr lang="el-GR" b="1" dirty="0" smtClean="0"/>
              <a:t> </a:t>
            </a:r>
            <a:r>
              <a:rPr lang="el-GR" b="1" dirty="0"/>
              <a:t>λύκος </a:t>
            </a:r>
            <a:r>
              <a:rPr lang="el-GR" dirty="0"/>
              <a:t>κ.ά.</a:t>
            </a:r>
          </a:p>
          <a:p>
            <a:r>
              <a:rPr lang="el-GR" dirty="0"/>
              <a:t>Αν και η αιτιολογία των </a:t>
            </a:r>
            <a:r>
              <a:rPr lang="el-GR" dirty="0" err="1"/>
              <a:t>αυτοάνοσων</a:t>
            </a:r>
            <a:r>
              <a:rPr lang="el-GR" dirty="0"/>
              <a:t> </a:t>
            </a:r>
            <a:r>
              <a:rPr lang="el-GR" dirty="0" smtClean="0"/>
              <a:t>νοσημάτων </a:t>
            </a:r>
            <a:r>
              <a:rPr lang="el-GR" dirty="0"/>
              <a:t>δεν έχει ακόμη διευκρινιστεί </a:t>
            </a:r>
            <a:r>
              <a:rPr lang="el-GR" dirty="0" smtClean="0"/>
              <a:t>πλήρως</a:t>
            </a:r>
            <a:r>
              <a:rPr lang="el-GR" dirty="0"/>
              <a:t>, έχουν ωστόσο διατυπωθεί </a:t>
            </a:r>
            <a:r>
              <a:rPr lang="el-GR" dirty="0" smtClean="0"/>
              <a:t>μερικές υποθέσεις </a:t>
            </a:r>
            <a:r>
              <a:rPr lang="el-GR" dirty="0"/>
              <a:t>που επιχειρούν να </a:t>
            </a:r>
            <a:r>
              <a:rPr lang="el-GR" dirty="0" smtClean="0"/>
              <a:t>ερμηνεύσουν την </a:t>
            </a:r>
            <a:r>
              <a:rPr lang="el-GR" dirty="0"/>
              <a:t>εμφάνισή τους. Ανάμεσα σ’ αυτές </a:t>
            </a:r>
            <a:r>
              <a:rPr lang="el-GR" dirty="0" smtClean="0"/>
              <a:t>είναι και </a:t>
            </a:r>
            <a:r>
              <a:rPr lang="el-GR" dirty="0"/>
              <a:t>οι εξής: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514" y="0"/>
            <a:ext cx="3890486" cy="23332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786" y="4620574"/>
            <a:ext cx="3487214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43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6116"/>
          </a:xfrm>
        </p:spPr>
        <p:txBody>
          <a:bodyPr>
            <a:normAutofit/>
          </a:bodyPr>
          <a:lstStyle/>
          <a:p>
            <a:r>
              <a:rPr lang="el-GR" sz="3600" b="1" dirty="0">
                <a:solidFill>
                  <a:schemeClr val="accent5">
                    <a:lumMod val="75000"/>
                  </a:schemeClr>
                </a:solidFill>
              </a:rPr>
              <a:t>Υποθέσεις για τη δημιουργία </a:t>
            </a:r>
            <a:r>
              <a:rPr lang="el-GR" sz="3600" b="1" dirty="0" err="1">
                <a:solidFill>
                  <a:schemeClr val="accent5">
                    <a:lumMod val="75000"/>
                  </a:schemeClr>
                </a:solidFill>
              </a:rPr>
              <a:t>αυτοάνοσων</a:t>
            </a:r>
            <a:r>
              <a:rPr lang="el-GR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l-GR" sz="3600" b="1" dirty="0" smtClean="0">
                <a:solidFill>
                  <a:schemeClr val="accent5">
                    <a:lumMod val="75000"/>
                  </a:schemeClr>
                </a:solidFill>
              </a:rPr>
              <a:t>νοσημάτων</a:t>
            </a:r>
            <a:endParaRPr lang="en-GB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61242"/>
            <a:ext cx="10515600" cy="4915721"/>
          </a:xfrm>
        </p:spPr>
        <p:txBody>
          <a:bodyPr/>
          <a:lstStyle/>
          <a:p>
            <a:r>
              <a:rPr lang="el-GR" dirty="0"/>
              <a:t>ένας ιός μπορεί να «δανειστεί» πρωτεΐνες του κυττάρου – ξενιστή και να τις ενσωματώσει στο έλυτρο του, επομένως ο οργανισμός να τις θεωρεί ξένες και να στρέφεται εναντίων όσων κυττάρων τις φέρουν</a:t>
            </a:r>
          </a:p>
          <a:p>
            <a:r>
              <a:rPr lang="el-GR" dirty="0"/>
              <a:t>τα Τ-λεμφοκύτταρα δεν έχουν «μάθει» να ξεχωρίζουν ορισμένα συστατικά των κυττάρων του ίδιου του οργανισμού </a:t>
            </a:r>
          </a:p>
          <a:p>
            <a:r>
              <a:rPr lang="el-GR" dirty="0"/>
              <a:t>μεταβάλλεται κάποιο συστατικό στα κύτταρα του οργανισμού ή εμφανίζεται ένα νέο</a:t>
            </a:r>
          </a:p>
          <a:p>
            <a:r>
              <a:rPr lang="el-GR" dirty="0"/>
              <a:t>συστατικά του οργανισμού που ανήκουν σε ιστούς οι οποίοι δεν </a:t>
            </a:r>
            <a:r>
              <a:rPr lang="el-GR" dirty="0" err="1"/>
              <a:t>αιματώνονται</a:t>
            </a:r>
            <a:r>
              <a:rPr lang="el-GR" dirty="0"/>
              <a:t> έντονα αναγνωρίζονται ως ξένα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597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484" y="365126"/>
            <a:ext cx="3011214" cy="722695"/>
          </a:xfrm>
        </p:spPr>
        <p:txBody>
          <a:bodyPr/>
          <a:lstStyle/>
          <a:p>
            <a:r>
              <a:rPr lang="el-GR" b="1" dirty="0" smtClean="0"/>
              <a:t>Αλλεργία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59" y="1213945"/>
            <a:ext cx="11824138" cy="5502165"/>
          </a:xfrm>
        </p:spPr>
        <p:txBody>
          <a:bodyPr>
            <a:noAutofit/>
          </a:bodyPr>
          <a:lstStyle/>
          <a:p>
            <a:r>
              <a:rPr lang="el-GR" sz="2300" dirty="0" smtClean="0"/>
              <a:t>Είναι η </a:t>
            </a:r>
            <a:r>
              <a:rPr lang="el-GR" sz="2300" dirty="0"/>
              <a:t>ενεργοποίηση του ανοσοβιολογικού </a:t>
            </a:r>
            <a:r>
              <a:rPr lang="el-GR" sz="2300" dirty="0" smtClean="0"/>
              <a:t>συστήματος </a:t>
            </a:r>
            <a:r>
              <a:rPr lang="el-GR" sz="2300" dirty="0"/>
              <a:t>του οργανισμού από </a:t>
            </a:r>
            <a:r>
              <a:rPr lang="el-GR" sz="2300" dirty="0" smtClean="0"/>
              <a:t>παράγοντες που </a:t>
            </a:r>
            <a:r>
              <a:rPr lang="el-GR" sz="2300" dirty="0"/>
              <a:t>υπάρχουν στο περιβάλλον του, </a:t>
            </a:r>
            <a:r>
              <a:rPr lang="el-GR" sz="2300" dirty="0" smtClean="0"/>
              <a:t>όπως για παράδειγμα στα τρόφιμα ή στα φάρμακα</a:t>
            </a:r>
            <a:r>
              <a:rPr lang="el-GR" sz="2300" dirty="0"/>
              <a:t>, και οι οποίοι δεν είναι </a:t>
            </a:r>
            <a:r>
              <a:rPr lang="el-GR" sz="2300" dirty="0" smtClean="0"/>
              <a:t>παθογόνοι. </a:t>
            </a:r>
            <a:r>
              <a:rPr lang="el-GR" sz="2300" dirty="0"/>
              <a:t>Οι παράγοντες που προκαλούν </a:t>
            </a:r>
            <a:r>
              <a:rPr lang="el-GR" sz="2300" dirty="0" smtClean="0"/>
              <a:t>την αλλεργία </a:t>
            </a:r>
            <a:r>
              <a:rPr lang="el-GR" sz="2300" dirty="0"/>
              <a:t>ονομάζονται </a:t>
            </a:r>
            <a:r>
              <a:rPr lang="el-GR" sz="2300" b="1" dirty="0"/>
              <a:t>αλλεργιογόνα</a:t>
            </a:r>
            <a:r>
              <a:rPr lang="el-GR" sz="2300" dirty="0"/>
              <a:t>. </a:t>
            </a:r>
            <a:endParaRPr lang="el-GR" sz="2300" dirty="0" smtClean="0"/>
          </a:p>
          <a:p>
            <a:r>
              <a:rPr lang="el-GR" sz="2300" dirty="0" smtClean="0"/>
              <a:t>Για την </a:t>
            </a:r>
            <a:r>
              <a:rPr lang="el-GR" sz="2300" dirty="0"/>
              <a:t>εμφάνιση των κλινικών </a:t>
            </a:r>
            <a:r>
              <a:rPr lang="el-GR" sz="2300" dirty="0" smtClean="0"/>
              <a:t>συμπτωμάτων της </a:t>
            </a:r>
            <a:r>
              <a:rPr lang="el-GR" sz="2300" dirty="0"/>
              <a:t>αλλεργίας απαιτείται η </a:t>
            </a:r>
            <a:r>
              <a:rPr lang="el-GR" sz="2300" dirty="0" smtClean="0"/>
              <a:t>ευαισθητοποίηση του </a:t>
            </a:r>
            <a:r>
              <a:rPr lang="el-GR" sz="2300" dirty="0"/>
              <a:t>οργανισμού σε κάποιο αλλεργιογόνο </a:t>
            </a:r>
            <a:r>
              <a:rPr lang="el-GR" sz="2300" dirty="0" smtClean="0"/>
              <a:t>και η </a:t>
            </a:r>
            <a:r>
              <a:rPr lang="el-GR" sz="2300" dirty="0" err="1"/>
              <a:t>επανέκθεσή</a:t>
            </a:r>
            <a:r>
              <a:rPr lang="el-GR" sz="2300" dirty="0"/>
              <a:t> του, μετά από κάποιο </a:t>
            </a:r>
            <a:r>
              <a:rPr lang="el-GR" sz="2300" dirty="0" smtClean="0"/>
              <a:t>χρονικό </a:t>
            </a:r>
            <a:r>
              <a:rPr lang="el-GR" sz="2300" dirty="0"/>
              <a:t>διάστημα, σ’ αυτό. Κατά το στάδιο της </a:t>
            </a:r>
            <a:r>
              <a:rPr lang="el-GR" sz="2300" dirty="0" smtClean="0"/>
              <a:t>ευαισθητοποίησης </a:t>
            </a:r>
            <a:r>
              <a:rPr lang="el-GR" sz="2300" dirty="0"/>
              <a:t>το αλλεργιογόνο </a:t>
            </a:r>
            <a:r>
              <a:rPr lang="el-GR" sz="2300" dirty="0" smtClean="0"/>
              <a:t>εισέρχεται στον </a:t>
            </a:r>
            <a:r>
              <a:rPr lang="el-GR" sz="2300" dirty="0"/>
              <a:t>οργανισμό, αναγνωρίζεται σαν </a:t>
            </a:r>
            <a:r>
              <a:rPr lang="el-GR" sz="2300" dirty="0" smtClean="0"/>
              <a:t>ξένο, υφίσταται </a:t>
            </a:r>
            <a:r>
              <a:rPr lang="el-GR" sz="2300" dirty="0"/>
              <a:t>επεξεργασία και εκτίθεται από </a:t>
            </a:r>
            <a:r>
              <a:rPr lang="el-GR" sz="2300" dirty="0" smtClean="0"/>
              <a:t>τα </a:t>
            </a:r>
            <a:r>
              <a:rPr lang="el-GR" sz="2300" dirty="0" err="1" smtClean="0"/>
              <a:t>αντιγονοπαρουσιαστικά</a:t>
            </a:r>
            <a:r>
              <a:rPr lang="el-GR" sz="2300" dirty="0" smtClean="0"/>
              <a:t> </a:t>
            </a:r>
            <a:r>
              <a:rPr lang="el-GR" sz="2300" dirty="0"/>
              <a:t>κύτταρα στα </a:t>
            </a:r>
            <a:r>
              <a:rPr lang="el-GR" sz="2300" dirty="0" smtClean="0"/>
              <a:t>βοηθητικά </a:t>
            </a:r>
            <a:r>
              <a:rPr lang="el-GR" sz="2300" dirty="0"/>
              <a:t>Τ-λεμφοκύτταρα. Όταν το ίδιο </a:t>
            </a:r>
            <a:r>
              <a:rPr lang="el-GR" sz="2300" dirty="0" smtClean="0"/>
              <a:t>αλλεργιογόνο </a:t>
            </a:r>
            <a:r>
              <a:rPr lang="el-GR" sz="2300" dirty="0"/>
              <a:t>εισέλθει την επόμενη φορά στον </a:t>
            </a:r>
            <a:r>
              <a:rPr lang="el-GR" sz="2300" dirty="0" smtClean="0"/>
              <a:t>ίδιο οργανισμό </a:t>
            </a:r>
            <a:r>
              <a:rPr lang="el-GR" sz="2300" dirty="0"/>
              <a:t>και αρχίσει τη δράση του, </a:t>
            </a:r>
            <a:r>
              <a:rPr lang="el-GR" sz="2300" dirty="0" smtClean="0"/>
              <a:t>τότε από </a:t>
            </a:r>
            <a:r>
              <a:rPr lang="el-GR" sz="2300" dirty="0"/>
              <a:t>ειδικά κύτταρα του οργανισμού </a:t>
            </a:r>
            <a:r>
              <a:rPr lang="el-GR" sz="2300" dirty="0" smtClean="0">
                <a:solidFill>
                  <a:srgbClr val="FF0000"/>
                </a:solidFill>
              </a:rPr>
              <a:t>(</a:t>
            </a:r>
            <a:r>
              <a:rPr lang="el-GR" sz="2300" dirty="0" err="1" smtClean="0">
                <a:solidFill>
                  <a:srgbClr val="FF0000"/>
                </a:solidFill>
              </a:rPr>
              <a:t>βασεόφιλα</a:t>
            </a:r>
            <a:r>
              <a:rPr lang="el-GR" sz="2300" dirty="0" smtClean="0">
                <a:solidFill>
                  <a:srgbClr val="FF0000"/>
                </a:solidFill>
              </a:rPr>
              <a:t>) </a:t>
            </a:r>
            <a:r>
              <a:rPr lang="el-GR" sz="2300" dirty="0" smtClean="0"/>
              <a:t>παράγονται </a:t>
            </a:r>
            <a:r>
              <a:rPr lang="el-GR" sz="2300" dirty="0"/>
              <a:t>κάποιες ουσίες, όπως είναι η </a:t>
            </a:r>
            <a:r>
              <a:rPr lang="el-GR" sz="2300" b="1" dirty="0" err="1" smtClean="0"/>
              <a:t>ισταμίνη</a:t>
            </a:r>
            <a:r>
              <a:rPr lang="el-GR" sz="2300" dirty="0"/>
              <a:t>. Η ουσία </a:t>
            </a:r>
            <a:r>
              <a:rPr lang="el-GR" sz="2300" dirty="0" smtClean="0"/>
              <a:t>αυτή </a:t>
            </a:r>
            <a:r>
              <a:rPr lang="el-GR" sz="2300" dirty="0"/>
              <a:t>προκαλεί </a:t>
            </a:r>
            <a:r>
              <a:rPr lang="el-GR" sz="2300" b="1" dirty="0"/>
              <a:t>αύξηση της </a:t>
            </a:r>
            <a:r>
              <a:rPr lang="el-GR" sz="2300" b="1" dirty="0" smtClean="0"/>
              <a:t>διαπερατότητας </a:t>
            </a:r>
            <a:r>
              <a:rPr lang="el-GR" sz="2300" b="1" dirty="0"/>
              <a:t>των </a:t>
            </a:r>
            <a:r>
              <a:rPr lang="el-GR" sz="2300" b="1" dirty="0" smtClean="0"/>
              <a:t>αγγεί</a:t>
            </a:r>
            <a:r>
              <a:rPr lang="el-GR" sz="2300" dirty="0" smtClean="0"/>
              <a:t>ων</a:t>
            </a:r>
            <a:r>
              <a:rPr lang="en-US" sz="2300" dirty="0" smtClean="0"/>
              <a:t> </a:t>
            </a:r>
            <a:r>
              <a:rPr lang="en-US" sz="2300" dirty="0" smtClean="0">
                <a:solidFill>
                  <a:srgbClr val="FF0000"/>
                </a:solidFill>
              </a:rPr>
              <a:t>(</a:t>
            </a:r>
            <a:r>
              <a:rPr lang="el-GR" sz="2300" dirty="0" smtClean="0">
                <a:solidFill>
                  <a:srgbClr val="FF0000"/>
                </a:solidFill>
              </a:rPr>
              <a:t>γιατί;)</a:t>
            </a:r>
            <a:r>
              <a:rPr lang="el-GR" sz="2300" dirty="0" smtClean="0"/>
              <a:t>, </a:t>
            </a:r>
            <a:r>
              <a:rPr lang="el-GR" sz="2300" b="1" dirty="0"/>
              <a:t>σύσπαση </a:t>
            </a:r>
            <a:r>
              <a:rPr lang="el-GR" sz="2300" b="1" dirty="0" smtClean="0"/>
              <a:t>των λείων </a:t>
            </a:r>
            <a:r>
              <a:rPr lang="el-GR" sz="2300" b="1" dirty="0"/>
              <a:t>μυϊκών </a:t>
            </a:r>
            <a:r>
              <a:rPr lang="el-GR" sz="2300" b="1" dirty="0" smtClean="0"/>
              <a:t>ινών</a:t>
            </a:r>
            <a:r>
              <a:rPr lang="en-US" sz="2300" b="1" dirty="0" smtClean="0"/>
              <a:t> </a:t>
            </a:r>
            <a:r>
              <a:rPr lang="en-US" sz="2300" b="1" dirty="0" smtClean="0">
                <a:solidFill>
                  <a:srgbClr val="FF0000"/>
                </a:solidFill>
              </a:rPr>
              <a:t>(</a:t>
            </a:r>
            <a:r>
              <a:rPr lang="el-GR" sz="2300" b="1" dirty="0" smtClean="0">
                <a:solidFill>
                  <a:srgbClr val="FF0000"/>
                </a:solidFill>
              </a:rPr>
              <a:t>ιδιαίτερα γύρω από τους βρόγχους – γιατί;)</a:t>
            </a:r>
            <a:r>
              <a:rPr lang="el-GR" sz="2300" dirty="0" smtClean="0"/>
              <a:t>, </a:t>
            </a:r>
            <a:r>
              <a:rPr lang="el-GR" sz="2300" dirty="0"/>
              <a:t>ενώ παράλληλα </a:t>
            </a:r>
            <a:r>
              <a:rPr lang="el-GR" sz="2300" b="1" dirty="0" smtClean="0"/>
              <a:t>διεγείρει και </a:t>
            </a:r>
            <a:r>
              <a:rPr lang="el-GR" sz="2300" b="1" dirty="0"/>
              <a:t>την εκκριτική δραστηριότητα των </a:t>
            </a:r>
            <a:r>
              <a:rPr lang="el-GR" sz="2300" b="1" dirty="0" smtClean="0"/>
              <a:t>βλεννογόνων </a:t>
            </a:r>
            <a:r>
              <a:rPr lang="el-GR" sz="2300" b="1" dirty="0"/>
              <a:t>αδένων</a:t>
            </a:r>
            <a:r>
              <a:rPr lang="el-GR" sz="2300" dirty="0"/>
              <a:t>. Οι αλλεργίες έχουν </a:t>
            </a:r>
            <a:r>
              <a:rPr lang="el-GR" sz="2300" dirty="0" smtClean="0"/>
              <a:t>συνήθως </a:t>
            </a:r>
            <a:r>
              <a:rPr lang="el-GR" sz="2300" dirty="0"/>
              <a:t>ως αποτέλεσμα την εμφάνιση </a:t>
            </a:r>
            <a:r>
              <a:rPr lang="el-GR" sz="2300" b="1" dirty="0" smtClean="0"/>
              <a:t>άσθματος</a:t>
            </a:r>
            <a:r>
              <a:rPr lang="el-GR" sz="2300" dirty="0"/>
              <a:t>, </a:t>
            </a:r>
            <a:r>
              <a:rPr lang="el-GR" sz="2300" b="1" dirty="0"/>
              <a:t>ναυτίας</a:t>
            </a:r>
            <a:r>
              <a:rPr lang="el-GR" sz="2300" dirty="0"/>
              <a:t>, </a:t>
            </a:r>
            <a:r>
              <a:rPr lang="el-GR" sz="2300" b="1" dirty="0"/>
              <a:t>καταρροής</a:t>
            </a:r>
            <a:r>
              <a:rPr lang="el-GR" sz="2300" dirty="0"/>
              <a:t> και </a:t>
            </a:r>
            <a:r>
              <a:rPr lang="el-GR" sz="2300" b="1" dirty="0"/>
              <a:t>διάρροιας</a:t>
            </a:r>
            <a:r>
              <a:rPr lang="el-GR" sz="2300" dirty="0"/>
              <a:t>, </a:t>
            </a:r>
            <a:r>
              <a:rPr lang="el-GR" sz="2300" dirty="0" smtClean="0"/>
              <a:t>ανάλογα </a:t>
            </a:r>
            <a:r>
              <a:rPr lang="el-GR" sz="2300" dirty="0"/>
              <a:t>με τους ιστούς τους οποίους </a:t>
            </a:r>
            <a:r>
              <a:rPr lang="el-GR" sz="2300" dirty="0" smtClean="0"/>
              <a:t>προσβάλλει </a:t>
            </a:r>
            <a:r>
              <a:rPr lang="el-GR" sz="2300" dirty="0"/>
              <a:t>το αλλεργιογόνο. Η χρήση </a:t>
            </a:r>
            <a:r>
              <a:rPr lang="el-GR" sz="2300" b="1" dirty="0" err="1" smtClean="0"/>
              <a:t>αντιισταμινικών</a:t>
            </a:r>
            <a:r>
              <a:rPr lang="el-GR" sz="2300" b="1" dirty="0" smtClean="0"/>
              <a:t> </a:t>
            </a:r>
            <a:r>
              <a:rPr lang="el-GR" sz="2300" b="1" dirty="0"/>
              <a:t>φαρμάκων </a:t>
            </a:r>
            <a:r>
              <a:rPr lang="el-GR" sz="2300" dirty="0"/>
              <a:t>ενδείκνυται για την </a:t>
            </a:r>
            <a:r>
              <a:rPr lang="el-GR" sz="2300" dirty="0" smtClean="0"/>
              <a:t>καταπολέμηση </a:t>
            </a:r>
            <a:r>
              <a:rPr lang="el-GR" sz="2300" dirty="0"/>
              <a:t>των συμπτωμάτων της αλλεργίας.</a:t>
            </a:r>
            <a:endParaRPr lang="en-GB" sz="23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0593" y="0"/>
            <a:ext cx="2391407" cy="108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544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</TotalTime>
  <Words>1451</Words>
  <Application>Microsoft Office PowerPoint</Application>
  <PresentationFormat>Custom</PresentationFormat>
  <Paragraphs>89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ΑΝΟΣΙΑ</vt:lpstr>
      <vt:lpstr>Τύποι ανοσίας</vt:lpstr>
      <vt:lpstr>Ενεργητική ανοσία</vt:lpstr>
      <vt:lpstr>Παθητική ανοσία</vt:lpstr>
      <vt:lpstr>PowerPoint Presentation</vt:lpstr>
      <vt:lpstr>Προβλήματα στη δράση του ανοσοβιολογικού συστήματος</vt:lpstr>
      <vt:lpstr>Αυτοάνοσα νοσήματα</vt:lpstr>
      <vt:lpstr>Υποθέσεις για τη δημιουργία αυτοάνοσων νοσημάτων</vt:lpstr>
      <vt:lpstr>Αλλεργία</vt:lpstr>
      <vt:lpstr>Μεταμοσχεύσεις – απόρριψη μοσχευμάτων</vt:lpstr>
      <vt:lpstr>Σύνδρομο Επίκτητης Ανοσολογικής Ανεπάρκειας (AIDS)</vt:lpstr>
      <vt:lpstr>Δομή του ιού HIV </vt:lpstr>
      <vt:lpstr>PowerPoint Presentation</vt:lpstr>
      <vt:lpstr>Εισβολή του ιού σε κύτταρα </vt:lpstr>
      <vt:lpstr>Μετάδοση της ασθένειας</vt:lpstr>
      <vt:lpstr>Ο ιός δεν μεταδίδεται</vt:lpstr>
      <vt:lpstr>Τρόποι προφύλαξης</vt:lpstr>
      <vt:lpstr>Διάγνωση της ασθένειας</vt:lpstr>
      <vt:lpstr>Στάδια της ασθένειας</vt:lpstr>
      <vt:lpstr>PowerPoint Presentation</vt:lpstr>
      <vt:lpstr>PowerPoint Presentation</vt:lpstr>
      <vt:lpstr>PowerPoint Presentation</vt:lpstr>
      <vt:lpstr>Αντιμετώπιση της ασθένειας</vt:lpstr>
      <vt:lpstr>Κοινωνικό πρόβλημα</vt:lpstr>
      <vt:lpstr>Ερώτηση Παγκυπρίων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ΟΜΟΙΟΣΤΑΣΗ</dc:title>
  <dc:creator>Mikis</dc:creator>
  <cp:lastModifiedBy>MIKIS HADJINEOPHYTOU</cp:lastModifiedBy>
  <cp:revision>153</cp:revision>
  <cp:lastPrinted>2018-01-22T06:37:22Z</cp:lastPrinted>
  <dcterms:created xsi:type="dcterms:W3CDTF">2017-08-22T21:19:01Z</dcterms:created>
  <dcterms:modified xsi:type="dcterms:W3CDTF">2018-06-06T11:17:32Z</dcterms:modified>
</cp:coreProperties>
</file>