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1" r:id="rId11"/>
    <p:sldId id="264" r:id="rId12"/>
    <p:sldId id="266" r:id="rId13"/>
    <p:sldId id="265" r:id="rId14"/>
    <p:sldId id="268" r:id="rId15"/>
    <p:sldId id="272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929BE-F0AD-4EE2-A9B5-0FEE28F4D4B6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A98C3D6-9F32-43C9-BFA9-E27B35BF2BB4}">
      <dgm:prSet phldrT="[Text]"/>
      <dgm:spPr/>
      <dgm:t>
        <a:bodyPr/>
        <a:lstStyle/>
        <a:p>
          <a:r>
            <a:rPr lang="el-GR" dirty="0" smtClean="0"/>
            <a:t>Εξασφάλιση Νερού</a:t>
          </a:r>
          <a:endParaRPr lang="el-GR" dirty="0"/>
        </a:p>
      </dgm:t>
    </dgm:pt>
    <dgm:pt modelId="{A763C796-374C-4360-B70E-A6200FE92CD5}" type="parTrans" cxnId="{25DBD8F4-8255-4C79-AA65-4BB09D5780D3}">
      <dgm:prSet/>
      <dgm:spPr/>
      <dgm:t>
        <a:bodyPr/>
        <a:lstStyle/>
        <a:p>
          <a:endParaRPr lang="el-GR"/>
        </a:p>
      </dgm:t>
    </dgm:pt>
    <dgm:pt modelId="{84797FE3-E9A8-4EF5-87AB-F1B1BCB63FFF}" type="sibTrans" cxnId="{25DBD8F4-8255-4C79-AA65-4BB09D5780D3}">
      <dgm:prSet/>
      <dgm:spPr/>
      <dgm:t>
        <a:bodyPr/>
        <a:lstStyle/>
        <a:p>
          <a:endParaRPr lang="el-GR"/>
        </a:p>
      </dgm:t>
    </dgm:pt>
    <dgm:pt modelId="{3D4C2F80-6A3F-4924-9054-698DB5BAA609}">
      <dgm:prSet phldrT="[Text]"/>
      <dgm:spPr/>
      <dgm:t>
        <a:bodyPr/>
        <a:lstStyle/>
        <a:p>
          <a:r>
            <a:rPr lang="el-GR" dirty="0" smtClean="0"/>
            <a:t>Επιφανειακά Νερά</a:t>
          </a:r>
          <a:endParaRPr lang="el-GR" dirty="0"/>
        </a:p>
      </dgm:t>
    </dgm:pt>
    <dgm:pt modelId="{9D8BC7C1-E1BA-4F1D-9950-776A5A53180C}" type="parTrans" cxnId="{017018F3-C503-421D-8F52-D411B3758365}">
      <dgm:prSet/>
      <dgm:spPr/>
      <dgm:t>
        <a:bodyPr/>
        <a:lstStyle/>
        <a:p>
          <a:endParaRPr lang="el-GR"/>
        </a:p>
      </dgm:t>
    </dgm:pt>
    <dgm:pt modelId="{01F956DE-28CE-463B-9A74-0AD3C44606DC}" type="sibTrans" cxnId="{017018F3-C503-421D-8F52-D411B3758365}">
      <dgm:prSet/>
      <dgm:spPr/>
      <dgm:t>
        <a:bodyPr/>
        <a:lstStyle/>
        <a:p>
          <a:endParaRPr lang="el-GR"/>
        </a:p>
      </dgm:t>
    </dgm:pt>
    <dgm:pt modelId="{567BB6FB-8A99-4123-8572-033125702D89}">
      <dgm:prSet phldrT="[Text]"/>
      <dgm:spPr/>
      <dgm:t>
        <a:bodyPr/>
        <a:lstStyle/>
        <a:p>
          <a:pPr algn="just"/>
          <a:r>
            <a:rPr lang="el-GR" dirty="0" smtClean="0"/>
            <a:t>Φράγματα</a:t>
          </a:r>
        </a:p>
        <a:p>
          <a:pPr algn="just"/>
          <a:r>
            <a:rPr lang="el-GR" dirty="0" smtClean="0"/>
            <a:t>Ποτάμια </a:t>
          </a:r>
        </a:p>
        <a:p>
          <a:pPr algn="just"/>
          <a:r>
            <a:rPr lang="el-GR" dirty="0" smtClean="0"/>
            <a:t>Λίμνες</a:t>
          </a:r>
        </a:p>
        <a:p>
          <a:pPr algn="just"/>
          <a:r>
            <a:rPr lang="el-GR" dirty="0" smtClean="0"/>
            <a:t>Πηγες</a:t>
          </a:r>
          <a:endParaRPr lang="el-GR" dirty="0"/>
        </a:p>
      </dgm:t>
    </dgm:pt>
    <dgm:pt modelId="{04137CE2-86C1-4C05-B5BA-991233F1CB25}" type="parTrans" cxnId="{7510A1A4-AA95-4873-8D2D-8E8E9DF83F7E}">
      <dgm:prSet/>
      <dgm:spPr/>
      <dgm:t>
        <a:bodyPr/>
        <a:lstStyle/>
        <a:p>
          <a:endParaRPr lang="el-GR"/>
        </a:p>
      </dgm:t>
    </dgm:pt>
    <dgm:pt modelId="{343BB800-8700-42C2-B765-5F6ECFE954BE}" type="sibTrans" cxnId="{7510A1A4-AA95-4873-8D2D-8E8E9DF83F7E}">
      <dgm:prSet/>
      <dgm:spPr/>
      <dgm:t>
        <a:bodyPr/>
        <a:lstStyle/>
        <a:p>
          <a:endParaRPr lang="el-GR"/>
        </a:p>
      </dgm:t>
    </dgm:pt>
    <dgm:pt modelId="{E922E9AC-B668-48FD-AD5A-068872B4380A}">
      <dgm:prSet phldrT="[Text]"/>
      <dgm:spPr/>
      <dgm:t>
        <a:bodyPr/>
        <a:lstStyle/>
        <a:p>
          <a:r>
            <a:rPr lang="el-GR" dirty="0" smtClean="0"/>
            <a:t>Υπόγεια Νερά</a:t>
          </a:r>
          <a:endParaRPr lang="el-GR" dirty="0"/>
        </a:p>
      </dgm:t>
    </dgm:pt>
    <dgm:pt modelId="{18E23FEF-A556-42BE-8B42-C263F98CB0E8}" type="parTrans" cxnId="{228C1256-75E6-40DD-862D-58969DA89FB1}">
      <dgm:prSet/>
      <dgm:spPr/>
      <dgm:t>
        <a:bodyPr/>
        <a:lstStyle/>
        <a:p>
          <a:endParaRPr lang="el-GR"/>
        </a:p>
      </dgm:t>
    </dgm:pt>
    <dgm:pt modelId="{AB9BA9F3-1329-444F-9A01-ADC068DDC12C}" type="sibTrans" cxnId="{228C1256-75E6-40DD-862D-58969DA89FB1}">
      <dgm:prSet/>
      <dgm:spPr/>
      <dgm:t>
        <a:bodyPr/>
        <a:lstStyle/>
        <a:p>
          <a:endParaRPr lang="el-GR"/>
        </a:p>
      </dgm:t>
    </dgm:pt>
    <dgm:pt modelId="{13014D1C-AE58-4F7B-8471-972394B16C6A}">
      <dgm:prSet/>
      <dgm:spPr/>
      <dgm:t>
        <a:bodyPr/>
        <a:lstStyle/>
        <a:p>
          <a:pPr algn="just"/>
          <a:r>
            <a:rPr lang="el-GR" dirty="0" smtClean="0"/>
            <a:t>Υπόγειες λίμνες </a:t>
          </a:r>
        </a:p>
        <a:p>
          <a:pPr algn="just"/>
          <a:r>
            <a:rPr lang="el-GR" dirty="0" smtClean="0"/>
            <a:t>Υπόγεια ποτάμια</a:t>
          </a:r>
          <a:endParaRPr lang="el-GR" dirty="0"/>
        </a:p>
      </dgm:t>
    </dgm:pt>
    <dgm:pt modelId="{5E6B07F0-B9AC-40C3-A016-1322ABB97B4F}" type="parTrans" cxnId="{024CFE3C-B262-4CAD-AE1F-2972EE6AAF9B}">
      <dgm:prSet/>
      <dgm:spPr/>
      <dgm:t>
        <a:bodyPr/>
        <a:lstStyle/>
        <a:p>
          <a:endParaRPr lang="el-GR"/>
        </a:p>
      </dgm:t>
    </dgm:pt>
    <dgm:pt modelId="{415FB25F-EDBA-426C-BE47-C40C09E196EF}" type="sibTrans" cxnId="{024CFE3C-B262-4CAD-AE1F-2972EE6AAF9B}">
      <dgm:prSet/>
      <dgm:spPr/>
      <dgm:t>
        <a:bodyPr/>
        <a:lstStyle/>
        <a:p>
          <a:endParaRPr lang="el-GR"/>
        </a:p>
      </dgm:t>
    </dgm:pt>
    <dgm:pt modelId="{C5F88A53-B014-443E-8F4B-B6079CA40112}" type="pres">
      <dgm:prSet presAssocID="{818929BE-F0AD-4EE2-A9B5-0FEE28F4D4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4261315-0D31-4522-A4DC-5D50BEBF8C53}" type="pres">
      <dgm:prSet presAssocID="{DA98C3D6-9F32-43C9-BFA9-E27B35BF2BB4}" presName="hierRoot1" presStyleCnt="0"/>
      <dgm:spPr/>
    </dgm:pt>
    <dgm:pt modelId="{FCE0ECC5-DB2F-4CC2-A492-1AEB8D5B05FE}" type="pres">
      <dgm:prSet presAssocID="{DA98C3D6-9F32-43C9-BFA9-E27B35BF2BB4}" presName="composite" presStyleCnt="0"/>
      <dgm:spPr/>
    </dgm:pt>
    <dgm:pt modelId="{DE607E47-4461-4F44-88C9-9668E02086F1}" type="pres">
      <dgm:prSet presAssocID="{DA98C3D6-9F32-43C9-BFA9-E27B35BF2BB4}" presName="background" presStyleLbl="node0" presStyleIdx="0" presStyleCnt="1"/>
      <dgm:spPr/>
    </dgm:pt>
    <dgm:pt modelId="{238F2674-8B67-4296-B1F7-1CD96DB05114}" type="pres">
      <dgm:prSet presAssocID="{DA98C3D6-9F32-43C9-BFA9-E27B35BF2BB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733225B-08F7-4DFF-9A0E-0B828EBD3754}" type="pres">
      <dgm:prSet presAssocID="{DA98C3D6-9F32-43C9-BFA9-E27B35BF2BB4}" presName="hierChild2" presStyleCnt="0"/>
      <dgm:spPr/>
    </dgm:pt>
    <dgm:pt modelId="{70C723FA-CD3F-4C44-9A5F-D8A2553E7D13}" type="pres">
      <dgm:prSet presAssocID="{9D8BC7C1-E1BA-4F1D-9950-776A5A53180C}" presName="Name10" presStyleLbl="parChTrans1D2" presStyleIdx="0" presStyleCnt="2"/>
      <dgm:spPr/>
      <dgm:t>
        <a:bodyPr/>
        <a:lstStyle/>
        <a:p>
          <a:endParaRPr lang="el-GR"/>
        </a:p>
      </dgm:t>
    </dgm:pt>
    <dgm:pt modelId="{889E06EB-D86A-48FB-8558-24F679C4EDE1}" type="pres">
      <dgm:prSet presAssocID="{3D4C2F80-6A3F-4924-9054-698DB5BAA609}" presName="hierRoot2" presStyleCnt="0"/>
      <dgm:spPr/>
    </dgm:pt>
    <dgm:pt modelId="{2B5E8A14-8659-42C7-B48F-13D563539BD3}" type="pres">
      <dgm:prSet presAssocID="{3D4C2F80-6A3F-4924-9054-698DB5BAA609}" presName="composite2" presStyleCnt="0"/>
      <dgm:spPr/>
    </dgm:pt>
    <dgm:pt modelId="{022604CB-08DC-4776-BD11-1D11620F51D1}" type="pres">
      <dgm:prSet presAssocID="{3D4C2F80-6A3F-4924-9054-698DB5BAA609}" presName="background2" presStyleLbl="node2" presStyleIdx="0" presStyleCnt="2"/>
      <dgm:spPr/>
    </dgm:pt>
    <dgm:pt modelId="{D6A942F0-2A65-4D25-B6B9-4B616071AB68}" type="pres">
      <dgm:prSet presAssocID="{3D4C2F80-6A3F-4924-9054-698DB5BAA60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94EC3B6-F184-49D2-A1C1-048AE5E3D671}" type="pres">
      <dgm:prSet presAssocID="{3D4C2F80-6A3F-4924-9054-698DB5BAA609}" presName="hierChild3" presStyleCnt="0"/>
      <dgm:spPr/>
    </dgm:pt>
    <dgm:pt modelId="{3BA18116-B7A8-459C-AAF6-3C74BB8AFF5B}" type="pres">
      <dgm:prSet presAssocID="{04137CE2-86C1-4C05-B5BA-991233F1CB25}" presName="Name17" presStyleLbl="parChTrans1D3" presStyleIdx="0" presStyleCnt="2"/>
      <dgm:spPr/>
      <dgm:t>
        <a:bodyPr/>
        <a:lstStyle/>
        <a:p>
          <a:endParaRPr lang="el-GR"/>
        </a:p>
      </dgm:t>
    </dgm:pt>
    <dgm:pt modelId="{71B5F8A7-1B80-4932-BCAE-B36B50563080}" type="pres">
      <dgm:prSet presAssocID="{567BB6FB-8A99-4123-8572-033125702D89}" presName="hierRoot3" presStyleCnt="0"/>
      <dgm:spPr/>
    </dgm:pt>
    <dgm:pt modelId="{A64FA6BE-F6CD-4AE2-96B0-3D8A171DD99D}" type="pres">
      <dgm:prSet presAssocID="{567BB6FB-8A99-4123-8572-033125702D89}" presName="composite3" presStyleCnt="0"/>
      <dgm:spPr/>
    </dgm:pt>
    <dgm:pt modelId="{203C21D3-F6B1-4E9E-906A-B78197C6919E}" type="pres">
      <dgm:prSet presAssocID="{567BB6FB-8A99-4123-8572-033125702D89}" presName="background3" presStyleLbl="node3" presStyleIdx="0" presStyleCnt="2"/>
      <dgm:spPr/>
    </dgm:pt>
    <dgm:pt modelId="{EEF25E6B-C34B-4883-842F-332442A58FA5}" type="pres">
      <dgm:prSet presAssocID="{567BB6FB-8A99-4123-8572-033125702D89}" presName="text3" presStyleLbl="fgAcc3" presStyleIdx="0" presStyleCnt="2" custScaleY="16129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CCF793D-F243-493C-B5AD-AA579F8AA986}" type="pres">
      <dgm:prSet presAssocID="{567BB6FB-8A99-4123-8572-033125702D89}" presName="hierChild4" presStyleCnt="0"/>
      <dgm:spPr/>
    </dgm:pt>
    <dgm:pt modelId="{E58D0396-F843-4119-8EDE-99ABB5BB22DA}" type="pres">
      <dgm:prSet presAssocID="{18E23FEF-A556-42BE-8B42-C263F98CB0E8}" presName="Name10" presStyleLbl="parChTrans1D2" presStyleIdx="1" presStyleCnt="2"/>
      <dgm:spPr/>
      <dgm:t>
        <a:bodyPr/>
        <a:lstStyle/>
        <a:p>
          <a:endParaRPr lang="el-GR"/>
        </a:p>
      </dgm:t>
    </dgm:pt>
    <dgm:pt modelId="{D502C32F-2AD9-4307-9BB2-99CF4894C28D}" type="pres">
      <dgm:prSet presAssocID="{E922E9AC-B668-48FD-AD5A-068872B4380A}" presName="hierRoot2" presStyleCnt="0"/>
      <dgm:spPr/>
    </dgm:pt>
    <dgm:pt modelId="{519CFAE7-CA87-48A3-B68B-153DCBBF0466}" type="pres">
      <dgm:prSet presAssocID="{E922E9AC-B668-48FD-AD5A-068872B4380A}" presName="composite2" presStyleCnt="0"/>
      <dgm:spPr/>
    </dgm:pt>
    <dgm:pt modelId="{CAF6B164-B20C-4436-9C05-440D01100AEC}" type="pres">
      <dgm:prSet presAssocID="{E922E9AC-B668-48FD-AD5A-068872B4380A}" presName="background2" presStyleLbl="node2" presStyleIdx="1" presStyleCnt="2"/>
      <dgm:spPr/>
    </dgm:pt>
    <dgm:pt modelId="{2582B113-0A0A-4F26-9AD4-075E481C614E}" type="pres">
      <dgm:prSet presAssocID="{E922E9AC-B668-48FD-AD5A-068872B4380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CAF5666-A615-486B-A40A-CC368D4FD283}" type="pres">
      <dgm:prSet presAssocID="{E922E9AC-B668-48FD-AD5A-068872B4380A}" presName="hierChild3" presStyleCnt="0"/>
      <dgm:spPr/>
    </dgm:pt>
    <dgm:pt modelId="{9090B900-AC79-4B95-8AA7-B6166B5866E4}" type="pres">
      <dgm:prSet presAssocID="{5E6B07F0-B9AC-40C3-A016-1322ABB97B4F}" presName="Name17" presStyleLbl="parChTrans1D3" presStyleIdx="1" presStyleCnt="2"/>
      <dgm:spPr/>
      <dgm:t>
        <a:bodyPr/>
        <a:lstStyle/>
        <a:p>
          <a:endParaRPr lang="el-GR"/>
        </a:p>
      </dgm:t>
    </dgm:pt>
    <dgm:pt modelId="{016CEB88-BD13-4871-8B57-2EA836BED53C}" type="pres">
      <dgm:prSet presAssocID="{13014D1C-AE58-4F7B-8471-972394B16C6A}" presName="hierRoot3" presStyleCnt="0"/>
      <dgm:spPr/>
    </dgm:pt>
    <dgm:pt modelId="{0EB2D231-F8CC-4F09-A77A-79F2525C4056}" type="pres">
      <dgm:prSet presAssocID="{13014D1C-AE58-4F7B-8471-972394B16C6A}" presName="composite3" presStyleCnt="0"/>
      <dgm:spPr/>
    </dgm:pt>
    <dgm:pt modelId="{5D7EF82E-CBB8-4E6B-9470-D1F7F2B05C99}" type="pres">
      <dgm:prSet presAssocID="{13014D1C-AE58-4F7B-8471-972394B16C6A}" presName="background3" presStyleLbl="node3" presStyleIdx="1" presStyleCnt="2"/>
      <dgm:spPr/>
    </dgm:pt>
    <dgm:pt modelId="{190ACDD8-48E7-41F9-9C59-F442DE0C4C16}" type="pres">
      <dgm:prSet presAssocID="{13014D1C-AE58-4F7B-8471-972394B16C6A}" presName="text3" presStyleLbl="fgAcc3" presStyleIdx="1" presStyleCnt="2" custScaleX="130869" custScaleY="8833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0B475E6-8AF9-4753-B5A2-BEE58973A1F4}" type="pres">
      <dgm:prSet presAssocID="{13014D1C-AE58-4F7B-8471-972394B16C6A}" presName="hierChild4" presStyleCnt="0"/>
      <dgm:spPr/>
    </dgm:pt>
  </dgm:ptLst>
  <dgm:cxnLst>
    <dgm:cxn modelId="{DE297FBD-A4D0-4D81-B73F-FB5CAE9B6CE2}" type="presOf" srcId="{18E23FEF-A556-42BE-8B42-C263F98CB0E8}" destId="{E58D0396-F843-4119-8EDE-99ABB5BB22DA}" srcOrd="0" destOrd="0" presId="urn:microsoft.com/office/officeart/2005/8/layout/hierarchy1"/>
    <dgm:cxn modelId="{25DBD8F4-8255-4C79-AA65-4BB09D5780D3}" srcId="{818929BE-F0AD-4EE2-A9B5-0FEE28F4D4B6}" destId="{DA98C3D6-9F32-43C9-BFA9-E27B35BF2BB4}" srcOrd="0" destOrd="0" parTransId="{A763C796-374C-4360-B70E-A6200FE92CD5}" sibTransId="{84797FE3-E9A8-4EF5-87AB-F1B1BCB63FFF}"/>
    <dgm:cxn modelId="{228C1256-75E6-40DD-862D-58969DA89FB1}" srcId="{DA98C3D6-9F32-43C9-BFA9-E27B35BF2BB4}" destId="{E922E9AC-B668-48FD-AD5A-068872B4380A}" srcOrd="1" destOrd="0" parTransId="{18E23FEF-A556-42BE-8B42-C263F98CB0E8}" sibTransId="{AB9BA9F3-1329-444F-9A01-ADC068DDC12C}"/>
    <dgm:cxn modelId="{F8EC9167-8C1F-4C0C-B165-C7F319B7D98A}" type="presOf" srcId="{567BB6FB-8A99-4123-8572-033125702D89}" destId="{EEF25E6B-C34B-4883-842F-332442A58FA5}" srcOrd="0" destOrd="0" presId="urn:microsoft.com/office/officeart/2005/8/layout/hierarchy1"/>
    <dgm:cxn modelId="{017018F3-C503-421D-8F52-D411B3758365}" srcId="{DA98C3D6-9F32-43C9-BFA9-E27B35BF2BB4}" destId="{3D4C2F80-6A3F-4924-9054-698DB5BAA609}" srcOrd="0" destOrd="0" parTransId="{9D8BC7C1-E1BA-4F1D-9950-776A5A53180C}" sibTransId="{01F956DE-28CE-463B-9A74-0AD3C44606DC}"/>
    <dgm:cxn modelId="{ADF3255B-A62B-49FC-A766-E266AB32BC85}" type="presOf" srcId="{3D4C2F80-6A3F-4924-9054-698DB5BAA609}" destId="{D6A942F0-2A65-4D25-B6B9-4B616071AB68}" srcOrd="0" destOrd="0" presId="urn:microsoft.com/office/officeart/2005/8/layout/hierarchy1"/>
    <dgm:cxn modelId="{66278FE9-62FE-4B9D-9283-E5743DEAE166}" type="presOf" srcId="{E922E9AC-B668-48FD-AD5A-068872B4380A}" destId="{2582B113-0A0A-4F26-9AD4-075E481C614E}" srcOrd="0" destOrd="0" presId="urn:microsoft.com/office/officeart/2005/8/layout/hierarchy1"/>
    <dgm:cxn modelId="{418EC11F-86AF-46BA-8718-7C86C1C71E6E}" type="presOf" srcId="{818929BE-F0AD-4EE2-A9B5-0FEE28F4D4B6}" destId="{C5F88A53-B014-443E-8F4B-B6079CA40112}" srcOrd="0" destOrd="0" presId="urn:microsoft.com/office/officeart/2005/8/layout/hierarchy1"/>
    <dgm:cxn modelId="{024CFE3C-B262-4CAD-AE1F-2972EE6AAF9B}" srcId="{E922E9AC-B668-48FD-AD5A-068872B4380A}" destId="{13014D1C-AE58-4F7B-8471-972394B16C6A}" srcOrd="0" destOrd="0" parTransId="{5E6B07F0-B9AC-40C3-A016-1322ABB97B4F}" sibTransId="{415FB25F-EDBA-426C-BE47-C40C09E196EF}"/>
    <dgm:cxn modelId="{AA31CD1E-0412-468E-9633-012FEE5451D6}" type="presOf" srcId="{9D8BC7C1-E1BA-4F1D-9950-776A5A53180C}" destId="{70C723FA-CD3F-4C44-9A5F-D8A2553E7D13}" srcOrd="0" destOrd="0" presId="urn:microsoft.com/office/officeart/2005/8/layout/hierarchy1"/>
    <dgm:cxn modelId="{0894AEAA-6662-4280-9B4B-EB950D9E29E8}" type="presOf" srcId="{13014D1C-AE58-4F7B-8471-972394B16C6A}" destId="{190ACDD8-48E7-41F9-9C59-F442DE0C4C16}" srcOrd="0" destOrd="0" presId="urn:microsoft.com/office/officeart/2005/8/layout/hierarchy1"/>
    <dgm:cxn modelId="{FD66F871-38EC-43F4-9AE3-561B49170EAF}" type="presOf" srcId="{5E6B07F0-B9AC-40C3-A016-1322ABB97B4F}" destId="{9090B900-AC79-4B95-8AA7-B6166B5866E4}" srcOrd="0" destOrd="0" presId="urn:microsoft.com/office/officeart/2005/8/layout/hierarchy1"/>
    <dgm:cxn modelId="{A8FCC918-239A-4C12-AB2E-1BB3456ABC4D}" type="presOf" srcId="{04137CE2-86C1-4C05-B5BA-991233F1CB25}" destId="{3BA18116-B7A8-459C-AAF6-3C74BB8AFF5B}" srcOrd="0" destOrd="0" presId="urn:microsoft.com/office/officeart/2005/8/layout/hierarchy1"/>
    <dgm:cxn modelId="{CFA7A284-1F79-4F3F-B2CC-535E81D97BBC}" type="presOf" srcId="{DA98C3D6-9F32-43C9-BFA9-E27B35BF2BB4}" destId="{238F2674-8B67-4296-B1F7-1CD96DB05114}" srcOrd="0" destOrd="0" presId="urn:microsoft.com/office/officeart/2005/8/layout/hierarchy1"/>
    <dgm:cxn modelId="{7510A1A4-AA95-4873-8D2D-8E8E9DF83F7E}" srcId="{3D4C2F80-6A3F-4924-9054-698DB5BAA609}" destId="{567BB6FB-8A99-4123-8572-033125702D89}" srcOrd="0" destOrd="0" parTransId="{04137CE2-86C1-4C05-B5BA-991233F1CB25}" sibTransId="{343BB800-8700-42C2-B765-5F6ECFE954BE}"/>
    <dgm:cxn modelId="{BDCEC8F9-6290-4EBE-A369-561911D5F154}" type="presParOf" srcId="{C5F88A53-B014-443E-8F4B-B6079CA40112}" destId="{54261315-0D31-4522-A4DC-5D50BEBF8C53}" srcOrd="0" destOrd="0" presId="urn:microsoft.com/office/officeart/2005/8/layout/hierarchy1"/>
    <dgm:cxn modelId="{494975F4-CC99-4AD7-BB17-6B21102D8FD5}" type="presParOf" srcId="{54261315-0D31-4522-A4DC-5D50BEBF8C53}" destId="{FCE0ECC5-DB2F-4CC2-A492-1AEB8D5B05FE}" srcOrd="0" destOrd="0" presId="urn:microsoft.com/office/officeart/2005/8/layout/hierarchy1"/>
    <dgm:cxn modelId="{763DD9F7-C9FA-4245-B0B9-09CFF8DCAA91}" type="presParOf" srcId="{FCE0ECC5-DB2F-4CC2-A492-1AEB8D5B05FE}" destId="{DE607E47-4461-4F44-88C9-9668E02086F1}" srcOrd="0" destOrd="0" presId="urn:microsoft.com/office/officeart/2005/8/layout/hierarchy1"/>
    <dgm:cxn modelId="{9438EDFB-DB21-4A6B-9A60-A97EC6FBF443}" type="presParOf" srcId="{FCE0ECC5-DB2F-4CC2-A492-1AEB8D5B05FE}" destId="{238F2674-8B67-4296-B1F7-1CD96DB05114}" srcOrd="1" destOrd="0" presId="urn:microsoft.com/office/officeart/2005/8/layout/hierarchy1"/>
    <dgm:cxn modelId="{B3901956-71DB-420F-8273-9A030B477EB6}" type="presParOf" srcId="{54261315-0D31-4522-A4DC-5D50BEBF8C53}" destId="{3733225B-08F7-4DFF-9A0E-0B828EBD3754}" srcOrd="1" destOrd="0" presId="urn:microsoft.com/office/officeart/2005/8/layout/hierarchy1"/>
    <dgm:cxn modelId="{17F59E90-44BE-46F2-B08C-2963F4C71B0D}" type="presParOf" srcId="{3733225B-08F7-4DFF-9A0E-0B828EBD3754}" destId="{70C723FA-CD3F-4C44-9A5F-D8A2553E7D13}" srcOrd="0" destOrd="0" presId="urn:microsoft.com/office/officeart/2005/8/layout/hierarchy1"/>
    <dgm:cxn modelId="{2CB40576-3349-49A3-85B3-59257B9A0EFC}" type="presParOf" srcId="{3733225B-08F7-4DFF-9A0E-0B828EBD3754}" destId="{889E06EB-D86A-48FB-8558-24F679C4EDE1}" srcOrd="1" destOrd="0" presId="urn:microsoft.com/office/officeart/2005/8/layout/hierarchy1"/>
    <dgm:cxn modelId="{4741D50B-B27E-441E-AF51-EC5609023454}" type="presParOf" srcId="{889E06EB-D86A-48FB-8558-24F679C4EDE1}" destId="{2B5E8A14-8659-42C7-B48F-13D563539BD3}" srcOrd="0" destOrd="0" presId="urn:microsoft.com/office/officeart/2005/8/layout/hierarchy1"/>
    <dgm:cxn modelId="{97F3EEDE-F3B6-4B07-83E0-C8499FDA6758}" type="presParOf" srcId="{2B5E8A14-8659-42C7-B48F-13D563539BD3}" destId="{022604CB-08DC-4776-BD11-1D11620F51D1}" srcOrd="0" destOrd="0" presId="urn:microsoft.com/office/officeart/2005/8/layout/hierarchy1"/>
    <dgm:cxn modelId="{7CB9C444-99C1-4079-8F72-4C8BB29818A9}" type="presParOf" srcId="{2B5E8A14-8659-42C7-B48F-13D563539BD3}" destId="{D6A942F0-2A65-4D25-B6B9-4B616071AB68}" srcOrd="1" destOrd="0" presId="urn:microsoft.com/office/officeart/2005/8/layout/hierarchy1"/>
    <dgm:cxn modelId="{D9ABAC2D-AE53-4156-A82C-1DAE127FFFA2}" type="presParOf" srcId="{889E06EB-D86A-48FB-8558-24F679C4EDE1}" destId="{E94EC3B6-F184-49D2-A1C1-048AE5E3D671}" srcOrd="1" destOrd="0" presId="urn:microsoft.com/office/officeart/2005/8/layout/hierarchy1"/>
    <dgm:cxn modelId="{0FF06439-A2A5-463C-BD67-BE7CEE2FC689}" type="presParOf" srcId="{E94EC3B6-F184-49D2-A1C1-048AE5E3D671}" destId="{3BA18116-B7A8-459C-AAF6-3C74BB8AFF5B}" srcOrd="0" destOrd="0" presId="urn:microsoft.com/office/officeart/2005/8/layout/hierarchy1"/>
    <dgm:cxn modelId="{0F1F3B13-605C-47C5-B267-9DC261CC94C8}" type="presParOf" srcId="{E94EC3B6-F184-49D2-A1C1-048AE5E3D671}" destId="{71B5F8A7-1B80-4932-BCAE-B36B50563080}" srcOrd="1" destOrd="0" presId="urn:microsoft.com/office/officeart/2005/8/layout/hierarchy1"/>
    <dgm:cxn modelId="{E3C5E724-E801-46D5-9D4E-0E4DBC9D1340}" type="presParOf" srcId="{71B5F8A7-1B80-4932-BCAE-B36B50563080}" destId="{A64FA6BE-F6CD-4AE2-96B0-3D8A171DD99D}" srcOrd="0" destOrd="0" presId="urn:microsoft.com/office/officeart/2005/8/layout/hierarchy1"/>
    <dgm:cxn modelId="{4B72253B-6829-4541-8788-2EB383119B37}" type="presParOf" srcId="{A64FA6BE-F6CD-4AE2-96B0-3D8A171DD99D}" destId="{203C21D3-F6B1-4E9E-906A-B78197C6919E}" srcOrd="0" destOrd="0" presId="urn:microsoft.com/office/officeart/2005/8/layout/hierarchy1"/>
    <dgm:cxn modelId="{A72CC34C-33BC-4C2B-9D6F-F2F8F9AA7D35}" type="presParOf" srcId="{A64FA6BE-F6CD-4AE2-96B0-3D8A171DD99D}" destId="{EEF25E6B-C34B-4883-842F-332442A58FA5}" srcOrd="1" destOrd="0" presId="urn:microsoft.com/office/officeart/2005/8/layout/hierarchy1"/>
    <dgm:cxn modelId="{A9429B57-2F6F-4046-B14B-FF991905BCD8}" type="presParOf" srcId="{71B5F8A7-1B80-4932-BCAE-B36B50563080}" destId="{7CCF793D-F243-493C-B5AD-AA579F8AA986}" srcOrd="1" destOrd="0" presId="urn:microsoft.com/office/officeart/2005/8/layout/hierarchy1"/>
    <dgm:cxn modelId="{7CDD9E84-CAED-4A7D-8A8E-EA5FA0F62852}" type="presParOf" srcId="{3733225B-08F7-4DFF-9A0E-0B828EBD3754}" destId="{E58D0396-F843-4119-8EDE-99ABB5BB22DA}" srcOrd="2" destOrd="0" presId="urn:microsoft.com/office/officeart/2005/8/layout/hierarchy1"/>
    <dgm:cxn modelId="{7F7BA6DE-EE3F-485F-8A2D-9F100BAC400A}" type="presParOf" srcId="{3733225B-08F7-4DFF-9A0E-0B828EBD3754}" destId="{D502C32F-2AD9-4307-9BB2-99CF4894C28D}" srcOrd="3" destOrd="0" presId="urn:microsoft.com/office/officeart/2005/8/layout/hierarchy1"/>
    <dgm:cxn modelId="{4A6D62C9-2360-4408-9840-A4AD9663A907}" type="presParOf" srcId="{D502C32F-2AD9-4307-9BB2-99CF4894C28D}" destId="{519CFAE7-CA87-48A3-B68B-153DCBBF0466}" srcOrd="0" destOrd="0" presId="urn:microsoft.com/office/officeart/2005/8/layout/hierarchy1"/>
    <dgm:cxn modelId="{A1AC3FA5-174E-45DC-B2C6-D0559C18E805}" type="presParOf" srcId="{519CFAE7-CA87-48A3-B68B-153DCBBF0466}" destId="{CAF6B164-B20C-4436-9C05-440D01100AEC}" srcOrd="0" destOrd="0" presId="urn:microsoft.com/office/officeart/2005/8/layout/hierarchy1"/>
    <dgm:cxn modelId="{D42C7E3A-75C8-4F98-A2EC-F19AECA5C67D}" type="presParOf" srcId="{519CFAE7-CA87-48A3-B68B-153DCBBF0466}" destId="{2582B113-0A0A-4F26-9AD4-075E481C614E}" srcOrd="1" destOrd="0" presId="urn:microsoft.com/office/officeart/2005/8/layout/hierarchy1"/>
    <dgm:cxn modelId="{38DC23D7-B2A4-4403-AB38-7FFE702DFDEB}" type="presParOf" srcId="{D502C32F-2AD9-4307-9BB2-99CF4894C28D}" destId="{CCAF5666-A615-486B-A40A-CC368D4FD283}" srcOrd="1" destOrd="0" presId="urn:microsoft.com/office/officeart/2005/8/layout/hierarchy1"/>
    <dgm:cxn modelId="{3F8784A5-F43E-4B13-A1CA-649B5C2172FC}" type="presParOf" srcId="{CCAF5666-A615-486B-A40A-CC368D4FD283}" destId="{9090B900-AC79-4B95-8AA7-B6166B5866E4}" srcOrd="0" destOrd="0" presId="urn:microsoft.com/office/officeart/2005/8/layout/hierarchy1"/>
    <dgm:cxn modelId="{ED4F6E9F-DED1-4598-A0DB-16772DC2B8A4}" type="presParOf" srcId="{CCAF5666-A615-486B-A40A-CC368D4FD283}" destId="{016CEB88-BD13-4871-8B57-2EA836BED53C}" srcOrd="1" destOrd="0" presId="urn:microsoft.com/office/officeart/2005/8/layout/hierarchy1"/>
    <dgm:cxn modelId="{803C5287-DBCA-41CC-9C4F-2816E2B90856}" type="presParOf" srcId="{016CEB88-BD13-4871-8B57-2EA836BED53C}" destId="{0EB2D231-F8CC-4F09-A77A-79F2525C4056}" srcOrd="0" destOrd="0" presId="urn:microsoft.com/office/officeart/2005/8/layout/hierarchy1"/>
    <dgm:cxn modelId="{97CA39A5-499A-47A1-AB2C-9FA2DD243439}" type="presParOf" srcId="{0EB2D231-F8CC-4F09-A77A-79F2525C4056}" destId="{5D7EF82E-CBB8-4E6B-9470-D1F7F2B05C99}" srcOrd="0" destOrd="0" presId="urn:microsoft.com/office/officeart/2005/8/layout/hierarchy1"/>
    <dgm:cxn modelId="{46DEBB27-F919-4E2D-A661-C4F8EC21489E}" type="presParOf" srcId="{0EB2D231-F8CC-4F09-A77A-79F2525C4056}" destId="{190ACDD8-48E7-41F9-9C59-F442DE0C4C16}" srcOrd="1" destOrd="0" presId="urn:microsoft.com/office/officeart/2005/8/layout/hierarchy1"/>
    <dgm:cxn modelId="{3F3C609E-25D9-4986-9FB2-C2B17550079F}" type="presParOf" srcId="{016CEB88-BD13-4871-8B57-2EA836BED53C}" destId="{A0B475E6-8AF9-4753-B5A2-BEE58973A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0B900-AC79-4B95-8AA7-B6166B5866E4}">
      <dsp:nvSpPr>
        <dsp:cNvPr id="0" name=""/>
        <dsp:cNvSpPr/>
      </dsp:nvSpPr>
      <dsp:spPr>
        <a:xfrm>
          <a:off x="5040518" y="2730092"/>
          <a:ext cx="91440" cy="508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D0396-F843-4119-8EDE-99ABB5BB22DA}">
      <dsp:nvSpPr>
        <dsp:cNvPr id="0" name=""/>
        <dsp:cNvSpPr/>
      </dsp:nvSpPr>
      <dsp:spPr>
        <a:xfrm>
          <a:off x="3882713" y="1111190"/>
          <a:ext cx="1203525" cy="50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60"/>
              </a:lnTo>
              <a:lnTo>
                <a:pt x="1203525" y="346560"/>
              </a:lnTo>
              <a:lnTo>
                <a:pt x="1203525" y="50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18116-B7A8-459C-AAF6-3C74BB8AFF5B}">
      <dsp:nvSpPr>
        <dsp:cNvPr id="0" name=""/>
        <dsp:cNvSpPr/>
      </dsp:nvSpPr>
      <dsp:spPr>
        <a:xfrm>
          <a:off x="2633467" y="2730092"/>
          <a:ext cx="91440" cy="508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723FA-CD3F-4C44-9A5F-D8A2553E7D13}">
      <dsp:nvSpPr>
        <dsp:cNvPr id="0" name=""/>
        <dsp:cNvSpPr/>
      </dsp:nvSpPr>
      <dsp:spPr>
        <a:xfrm>
          <a:off x="2679187" y="1111190"/>
          <a:ext cx="1203525" cy="508547"/>
        </a:xfrm>
        <a:custGeom>
          <a:avLst/>
          <a:gdLst/>
          <a:ahLst/>
          <a:cxnLst/>
          <a:rect l="0" t="0" r="0" b="0"/>
          <a:pathLst>
            <a:path>
              <a:moveTo>
                <a:pt x="1203525" y="0"/>
              </a:moveTo>
              <a:lnTo>
                <a:pt x="1203525" y="346560"/>
              </a:lnTo>
              <a:lnTo>
                <a:pt x="0" y="346560"/>
              </a:lnTo>
              <a:lnTo>
                <a:pt x="0" y="50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07E47-4461-4F44-88C9-9668E02086F1}">
      <dsp:nvSpPr>
        <dsp:cNvPr id="0" name=""/>
        <dsp:cNvSpPr/>
      </dsp:nvSpPr>
      <dsp:spPr>
        <a:xfrm>
          <a:off x="3008418" y="836"/>
          <a:ext cx="1748589" cy="1110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F2674-8B67-4296-B1F7-1CD96DB05114}">
      <dsp:nvSpPr>
        <dsp:cNvPr id="0" name=""/>
        <dsp:cNvSpPr/>
      </dsp:nvSpPr>
      <dsp:spPr>
        <a:xfrm>
          <a:off x="3202706" y="185409"/>
          <a:ext cx="1748589" cy="111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Εξασφάλιση Νερού</a:t>
          </a:r>
          <a:endParaRPr lang="el-GR" sz="2100" kern="1200" dirty="0"/>
        </a:p>
      </dsp:txBody>
      <dsp:txXfrm>
        <a:off x="3202706" y="185409"/>
        <a:ext cx="1748589" cy="1110354"/>
      </dsp:txXfrm>
    </dsp:sp>
    <dsp:sp modelId="{022604CB-08DC-4776-BD11-1D11620F51D1}">
      <dsp:nvSpPr>
        <dsp:cNvPr id="0" name=""/>
        <dsp:cNvSpPr/>
      </dsp:nvSpPr>
      <dsp:spPr>
        <a:xfrm>
          <a:off x="1804893" y="1619738"/>
          <a:ext cx="1748589" cy="1110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942F0-2A65-4D25-B6B9-4B616071AB68}">
      <dsp:nvSpPr>
        <dsp:cNvPr id="0" name=""/>
        <dsp:cNvSpPr/>
      </dsp:nvSpPr>
      <dsp:spPr>
        <a:xfrm>
          <a:off x="1999181" y="1804311"/>
          <a:ext cx="1748589" cy="111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Επιφανειακά Νερά</a:t>
          </a:r>
          <a:endParaRPr lang="el-GR" sz="2100" kern="1200" dirty="0"/>
        </a:p>
      </dsp:txBody>
      <dsp:txXfrm>
        <a:off x="1999181" y="1804311"/>
        <a:ext cx="1748589" cy="1110354"/>
      </dsp:txXfrm>
    </dsp:sp>
    <dsp:sp modelId="{203C21D3-F6B1-4E9E-906A-B78197C6919E}">
      <dsp:nvSpPr>
        <dsp:cNvPr id="0" name=""/>
        <dsp:cNvSpPr/>
      </dsp:nvSpPr>
      <dsp:spPr>
        <a:xfrm>
          <a:off x="1804893" y="3238640"/>
          <a:ext cx="1748589" cy="1790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25E6B-C34B-4883-842F-332442A58FA5}">
      <dsp:nvSpPr>
        <dsp:cNvPr id="0" name=""/>
        <dsp:cNvSpPr/>
      </dsp:nvSpPr>
      <dsp:spPr>
        <a:xfrm>
          <a:off x="1999181" y="3423214"/>
          <a:ext cx="1748589" cy="1790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Φράγματα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Ποτάμια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Λίμνες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Πηγες</a:t>
          </a:r>
          <a:endParaRPr lang="el-GR" sz="2100" kern="1200" dirty="0"/>
        </a:p>
      </dsp:txBody>
      <dsp:txXfrm>
        <a:off x="1999181" y="3423214"/>
        <a:ext cx="1748589" cy="1790923"/>
      </dsp:txXfrm>
    </dsp:sp>
    <dsp:sp modelId="{CAF6B164-B20C-4436-9C05-440D01100AEC}">
      <dsp:nvSpPr>
        <dsp:cNvPr id="0" name=""/>
        <dsp:cNvSpPr/>
      </dsp:nvSpPr>
      <dsp:spPr>
        <a:xfrm>
          <a:off x="4211943" y="1619738"/>
          <a:ext cx="1748589" cy="1110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2B113-0A0A-4F26-9AD4-075E481C614E}">
      <dsp:nvSpPr>
        <dsp:cNvPr id="0" name=""/>
        <dsp:cNvSpPr/>
      </dsp:nvSpPr>
      <dsp:spPr>
        <a:xfrm>
          <a:off x="4406231" y="1804311"/>
          <a:ext cx="1748589" cy="111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Υπόγεια Νερά</a:t>
          </a:r>
          <a:endParaRPr lang="el-GR" sz="2100" kern="1200" dirty="0"/>
        </a:p>
      </dsp:txBody>
      <dsp:txXfrm>
        <a:off x="4406231" y="1804311"/>
        <a:ext cx="1748589" cy="1110354"/>
      </dsp:txXfrm>
    </dsp:sp>
    <dsp:sp modelId="{5D7EF82E-CBB8-4E6B-9470-D1F7F2B05C99}">
      <dsp:nvSpPr>
        <dsp:cNvPr id="0" name=""/>
        <dsp:cNvSpPr/>
      </dsp:nvSpPr>
      <dsp:spPr>
        <a:xfrm>
          <a:off x="3942057" y="3238640"/>
          <a:ext cx="2288361" cy="9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ACDD8-48E7-41F9-9C59-F442DE0C4C16}">
      <dsp:nvSpPr>
        <dsp:cNvPr id="0" name=""/>
        <dsp:cNvSpPr/>
      </dsp:nvSpPr>
      <dsp:spPr>
        <a:xfrm>
          <a:off x="4136345" y="3423214"/>
          <a:ext cx="2288361" cy="98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Υπόγειες λίμνες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Υπόγεια ποτάμια</a:t>
          </a:r>
          <a:endParaRPr lang="el-GR" sz="2100" kern="1200" dirty="0"/>
        </a:p>
      </dsp:txBody>
      <dsp:txXfrm>
        <a:off x="4136345" y="3423214"/>
        <a:ext cx="2288361" cy="98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2BFEA-E66D-494A-8673-742CA73B3813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FBA0-6E55-4152-A90B-61736E272A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FBA0-6E55-4152-A90B-61736E272A8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4C9C-A0B0-4711-9DEF-8A01A4D9C7F4}" type="datetimeFigureOut">
              <a:rPr lang="el-GR" smtClean="0"/>
              <a:pPr/>
              <a:t>14/8/2015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EA7F-2DC2-4D96-99F5-000808A0F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Segoe Print" pitchFamily="2" charset="0"/>
              </a:rPr>
              <a:t>Οι Υδάτινοι Πόροι της Κύπρου</a:t>
            </a:r>
            <a:endParaRPr lang="el-GR" b="1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48" y="3886200"/>
            <a:ext cx="6986614" cy="1828816"/>
          </a:xfrm>
        </p:spPr>
        <p:txBody>
          <a:bodyPr>
            <a:normAutofit/>
          </a:bodyPr>
          <a:lstStyle/>
          <a:p>
            <a:r>
              <a:rPr lang="el-GR" sz="2400" smtClean="0">
                <a:solidFill>
                  <a:schemeClr val="tx1"/>
                </a:solidFill>
              </a:rPr>
              <a:t>ΓΕΩΓΡΑΦΙΑ </a:t>
            </a:r>
            <a:r>
              <a:rPr lang="el-GR" sz="2400" dirty="0" smtClean="0">
                <a:solidFill>
                  <a:schemeClr val="tx1"/>
                </a:solidFill>
              </a:rPr>
              <a:t>Δ’ ΤΑΞΗΣ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ΚΕΦΑΛΑΙΟ 5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(1β)</a:t>
            </a:r>
            <a:endParaRPr lang="el-GR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4389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l-GR" u="sng" dirty="0" smtClean="0"/>
              <a:t>Ωφέλειες που έχει η Κύπρος από την κατασκευή υδατοφρακτών</a:t>
            </a:r>
            <a:endParaRPr lang="el-GR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43890" cy="3951288"/>
          </a:xfrm>
        </p:spPr>
        <p:txBody>
          <a:bodyPr/>
          <a:lstStyle/>
          <a:p>
            <a:pPr algn="just"/>
            <a:r>
              <a:rPr lang="el-GR" dirty="0" smtClean="0"/>
              <a:t>Οι υδατοφράκτες επιλύουν σε μεγάλο βαθμό το πρόβλημα άρδευσης των καλλιεργειών.</a:t>
            </a:r>
          </a:p>
          <a:p>
            <a:pPr algn="just"/>
            <a:r>
              <a:rPr lang="el-GR" dirty="0" smtClean="0"/>
              <a:t>Μεταφέρεται νερό από τους υδατοφράκτες σε άλλες περιοχές για σκοπούς ύδρευσης των κοινοτήτων και των πόλεων.</a:t>
            </a:r>
          </a:p>
          <a:p>
            <a:pPr algn="just"/>
            <a:r>
              <a:rPr lang="el-GR" dirty="0" smtClean="0"/>
              <a:t>Συγκεντρώνεται νερό στην περίοδο και διατίθεται για τις διάφορες ανάγκες (γεωργικές, βιομηχανικές, οικιστικές) της Κύπρου στο υπόλοιπο του χρόνου.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(2)</a:t>
            </a:r>
            <a:endParaRPr lang="el-GR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u="sng" dirty="0" smtClean="0"/>
              <a:t>Λόγοι κατασκευής φραγμάτων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έλλειψη νερού </a:t>
            </a:r>
          </a:p>
          <a:p>
            <a:r>
              <a:rPr lang="el-GR" dirty="0" smtClean="0"/>
              <a:t>Η αύξηση των αναγκών ύδρευσης και άρδευσης</a:t>
            </a:r>
          </a:p>
          <a:p>
            <a:pPr>
              <a:buNone/>
            </a:pPr>
            <a:endParaRPr lang="el-GR" dirty="0" smtClean="0"/>
          </a:p>
          <a:p>
            <a:pPr algn="just"/>
            <a:r>
              <a:rPr lang="el-GR" dirty="0" smtClean="0"/>
              <a:t>Το νερό που μαζεύεται στα φράγματα χρησιμοποιείται πιο πολύ για </a:t>
            </a:r>
            <a:r>
              <a:rPr lang="el-GR" b="1" u="sng" dirty="0" smtClean="0"/>
              <a:t>άρδευση</a:t>
            </a:r>
            <a:r>
              <a:rPr lang="el-GR" dirty="0" smtClean="0"/>
              <a:t> διαφόρων καλλιεργειών. </a:t>
            </a:r>
          </a:p>
          <a:p>
            <a:pPr algn="just"/>
            <a:r>
              <a:rPr lang="el-GR" dirty="0" smtClean="0"/>
              <a:t>Σε αρκετές περιπτώσεις νερό από τα φράγματα καθαρίζεται στα </a:t>
            </a:r>
            <a:r>
              <a:rPr lang="el-GR" b="1" u="sng" dirty="0" smtClean="0"/>
              <a:t>διυλιστήρια</a:t>
            </a:r>
            <a:r>
              <a:rPr lang="el-GR" dirty="0" smtClean="0"/>
              <a:t> και το χρησιμοποιούμε στα σπίτια μας για </a:t>
            </a:r>
            <a:r>
              <a:rPr lang="el-GR" b="1" u="sng" dirty="0" smtClean="0"/>
              <a:t>ύδρευση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6" y="1535113"/>
            <a:ext cx="3257544" cy="639762"/>
          </a:xfrm>
        </p:spPr>
        <p:txBody>
          <a:bodyPr/>
          <a:lstStyle/>
          <a:p>
            <a:r>
              <a:rPr lang="el-GR" u="sng" dirty="0" smtClean="0"/>
              <a:t>Διυλιστήρια</a:t>
            </a:r>
            <a:endParaRPr lang="el-GR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843" y="2174875"/>
            <a:ext cx="2570181" cy="3951288"/>
          </a:xfrm>
        </p:spPr>
        <p:txBody>
          <a:bodyPr/>
          <a:lstStyle/>
          <a:p>
            <a:r>
              <a:rPr lang="el-GR" dirty="0" smtClean="0"/>
              <a:t>Χοιροκοιτία</a:t>
            </a:r>
          </a:p>
          <a:p>
            <a:r>
              <a:rPr lang="el-GR" dirty="0" smtClean="0"/>
              <a:t>Λεμεσός</a:t>
            </a:r>
          </a:p>
          <a:p>
            <a:r>
              <a:rPr lang="el-GR" dirty="0" smtClean="0"/>
              <a:t>Κόρνος</a:t>
            </a:r>
          </a:p>
          <a:p>
            <a:r>
              <a:rPr lang="el-GR" dirty="0" smtClean="0"/>
              <a:t>Τερσεφάνου</a:t>
            </a:r>
          </a:p>
          <a:p>
            <a:r>
              <a:rPr lang="el-GR" dirty="0" smtClean="0"/>
              <a:t>Πάφος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  <p:bldP spid="4" grpId="1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crobat Document" r:id="rId3" imgW="10703880" imgH="7550280" progId="Acrobat.Document.11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4286248" y="4286256"/>
            <a:ext cx="785818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571736" y="5143512"/>
            <a:ext cx="785818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1428728" y="5286388"/>
            <a:ext cx="785818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4071934" y="4786322"/>
            <a:ext cx="785818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4572000" y="4500570"/>
            <a:ext cx="785818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2714612" y="214290"/>
            <a:ext cx="385765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ΔΙΥΛΙΣΤΗΡΙΑ ΕΠΕΞΕΡΓΑΣΙΑΣ ΝΕΡΟΥ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(3)</a:t>
            </a:r>
            <a:endParaRPr lang="el-GR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/>
              <a:t>Κατασκευές Υδατοδεξαμενών</a:t>
            </a:r>
            <a:endParaRPr lang="el-GR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l-GR" dirty="0" smtClean="0"/>
              <a:t>Σε περιοχές όπου είναι δύσκολο να χτιστούν υδατοφράχτες το κράτος δημιουργεί υδατοδεξαμενές.</a:t>
            </a:r>
          </a:p>
          <a:p>
            <a:pPr algn="just"/>
            <a:r>
              <a:rPr lang="el-GR" dirty="0" smtClean="0"/>
              <a:t>Οι αγρότες χρησιμοποιούν το νερό που μαζεύεται για να ποτίζουν τα χωράφια τους.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 smtClean="0"/>
              <a:t>Γνωστές Υδατοδεξαμενές</a:t>
            </a:r>
            <a:endParaRPr lang="el-GR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Δεξαμενή Προδρόμου</a:t>
            </a:r>
          </a:p>
          <a:p>
            <a:r>
              <a:rPr lang="el-GR" dirty="0" smtClean="0"/>
              <a:t>Δεξαμενή Έσσω Γαλάτας</a:t>
            </a:r>
          </a:p>
          <a:p>
            <a:r>
              <a:rPr lang="el-GR" dirty="0" smtClean="0"/>
              <a:t>Δεξαμενή Κουκλιών Αμμοχώστου</a:t>
            </a:r>
          </a:p>
          <a:p>
            <a:r>
              <a:rPr lang="el-GR" dirty="0" smtClean="0"/>
              <a:t>Δεξαμενή Χοιροκοιτίας</a:t>
            </a:r>
            <a:endParaRPr lang="el-GR" dirty="0"/>
          </a:p>
        </p:txBody>
      </p:sp>
      <p:pic>
        <p:nvPicPr>
          <p:cNvPr id="9" name="Picture 8" descr="92-Khirokitia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428167"/>
            <a:ext cx="3278128" cy="219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868" y="5792948"/>
            <a:ext cx="2100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dirty="0" smtClean="0"/>
              <a:t>Η Υδατοδεξαμενή </a:t>
            </a:r>
          </a:p>
          <a:p>
            <a:pPr algn="r"/>
            <a:r>
              <a:rPr lang="el-GR" sz="2000" dirty="0" smtClean="0"/>
              <a:t>της Χοιροκοιτίας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(4)</a:t>
            </a:r>
            <a:endParaRPr lang="el-GR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/>
              <a:t>Αρδευτικά  Έργα</a:t>
            </a:r>
            <a:endParaRPr lang="el-GR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Η κυβέρνηση μεταφέρει νερό από τα φράγματα σε περιοχές που βρίσκονται μακριά από αυτά.</a:t>
            </a:r>
          </a:p>
          <a:p>
            <a:pPr algn="just"/>
            <a:r>
              <a:rPr lang="el-GR" dirty="0" smtClean="0"/>
              <a:t>Με το σχέδιο του Νότιου Αγωγού μεταφέρεται νερό από το φράγμα του ποταμού Κούρρη στα Κοκκινοχώρια, τη Λευκωσία και αλλού. </a:t>
            </a:r>
          </a:p>
          <a:p>
            <a:pPr algn="just"/>
            <a:r>
              <a:rPr lang="el-GR" u="sng" dirty="0" smtClean="0"/>
              <a:t>Σημασία Αρδευτικών Έργων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Εξοικονομείται νερό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Τα φυτά ποτίζονται ομοιόμορφα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Αυξάνεται η παραγωγή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 smtClean="0"/>
              <a:t>Αρδευτικά  Έργα στην Κύπρο</a:t>
            </a:r>
            <a:endParaRPr lang="el-GR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Σχέδιο Νότιου Αγωγού</a:t>
            </a:r>
          </a:p>
          <a:p>
            <a:r>
              <a:rPr lang="el-GR" dirty="0" smtClean="0"/>
              <a:t>Σχέδιο Βασιλικού – Πεντάσχοινου</a:t>
            </a:r>
          </a:p>
          <a:p>
            <a:r>
              <a:rPr lang="el-GR" dirty="0" smtClean="0"/>
              <a:t>Σχέδιο Ενιαίας Αγροτικής Ανάπτυξης Πιτσιλιάς</a:t>
            </a:r>
          </a:p>
          <a:p>
            <a:r>
              <a:rPr lang="el-GR" dirty="0" smtClean="0"/>
              <a:t>Αρδευτικό Έργο Χρυσοχούς</a:t>
            </a:r>
          </a:p>
          <a:p>
            <a:r>
              <a:rPr lang="el-GR" dirty="0" smtClean="0"/>
              <a:t>Αρδευτικό Έργο Πάφου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Acrobat Document" r:id="rId3" imgW="10703880" imgH="7550280" progId="Acrobat.Document.11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214282" y="2857496"/>
            <a:ext cx="1714512" cy="1714512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2285984" y="3643314"/>
            <a:ext cx="1428760" cy="121444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3428992" y="4000504"/>
            <a:ext cx="1214446" cy="121444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 rot="2012632">
            <a:off x="-20164" y="4586040"/>
            <a:ext cx="2060581" cy="1000132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 rot="19738267">
            <a:off x="1691963" y="4362232"/>
            <a:ext cx="5500726" cy="1162438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714612" y="214290"/>
            <a:ext cx="385765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ΑΡΔΕΥΤΙΚΑ </a:t>
            </a:r>
          </a:p>
          <a:p>
            <a:pPr algn="ctr"/>
            <a:r>
              <a:rPr lang="el-GR" sz="3200" b="1" dirty="0" smtClean="0"/>
              <a:t>ΕΡΓΑ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(5)</a:t>
            </a:r>
            <a:endParaRPr lang="el-GR" sz="36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/>
              <a:t>Αφαλατώσεις</a:t>
            </a:r>
            <a:endParaRPr lang="el-GR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 smtClean="0"/>
              <a:t>Για να λύσει το πρόβλημα της έλλειψης νερού, το κράτος προγραμμάτισε τη χρήση του νερού από τη θάλασσα. </a:t>
            </a:r>
          </a:p>
          <a:p>
            <a:pPr algn="just"/>
            <a:r>
              <a:rPr lang="el-GR" dirty="0" smtClean="0"/>
              <a:t>Το νερό καθαρίζεται με ειδικά μηχανήματα και χρησιμοποιείται για ύδρευση.</a:t>
            </a:r>
          </a:p>
          <a:p>
            <a:pPr algn="just"/>
            <a:r>
              <a:rPr lang="el-GR" dirty="0" smtClean="0"/>
              <a:t>Αυτός ο τρόπος καθαρισμού λέγεται αφαλάτωση και εφαρμόζεται από το 1997.</a:t>
            </a:r>
            <a:endParaRPr lang="el-G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 smtClean="0"/>
              <a:t>Μονάδες Αφαλάτωσης</a:t>
            </a:r>
            <a:endParaRPr lang="el-GR" u="sn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Μον. Αφαλ. Δεκέλειας</a:t>
            </a:r>
          </a:p>
          <a:p>
            <a:r>
              <a:rPr lang="el-GR" dirty="0" smtClean="0"/>
              <a:t>Μον. Αφαλ. Λάρνακας</a:t>
            </a:r>
          </a:p>
          <a:p>
            <a:r>
              <a:rPr lang="el-GR" dirty="0" smtClean="0"/>
              <a:t>Κιν. Μον. Αφαλ. Μονής</a:t>
            </a:r>
          </a:p>
          <a:p>
            <a:r>
              <a:rPr lang="el-GR" i="1" dirty="0" smtClean="0"/>
              <a:t>Μον. Αφαλ. Πάφου (υπό κατασκευή)</a:t>
            </a:r>
          </a:p>
          <a:p>
            <a:r>
              <a:rPr lang="el-GR" i="1" dirty="0" smtClean="0"/>
              <a:t>Μον. Αφαλ. Λεμεσού (υπό μελέτη)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Acrobat Document" r:id="rId3" imgW="10703880" imgH="7550280" progId="Acrobat.Document.11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5500694" y="3786190"/>
            <a:ext cx="785818" cy="78581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5072066" y="4286256"/>
            <a:ext cx="785818" cy="78581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3357554" y="5143512"/>
            <a:ext cx="571504" cy="57150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285984" y="5500702"/>
            <a:ext cx="571504" cy="57150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071538" y="5214950"/>
            <a:ext cx="571504" cy="57150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2714612" y="214290"/>
            <a:ext cx="385765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ΜΟΝΑΔΕΣ </a:t>
            </a:r>
          </a:p>
          <a:p>
            <a:pPr algn="ctr"/>
            <a:r>
              <a:rPr lang="el-GR" sz="3200" b="1" dirty="0" smtClean="0"/>
              <a:t>ΑΦΑΛΑΤΩΣΗΣ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Segoe Print" pitchFamily="2" charset="0"/>
              </a:rPr>
              <a:t>Τρόποι Εξοικονόμησης Νερού</a:t>
            </a:r>
            <a:endParaRPr lang="el-GR" b="1" dirty="0">
              <a:latin typeface="Segoe Print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Autofit/>
          </a:bodyPr>
          <a:lstStyle/>
          <a:p>
            <a:r>
              <a:rPr lang="el-GR" sz="1800" b="1" dirty="0" smtClean="0"/>
              <a:t>Δεν αφήνω τις βρύσες να στάζουν.</a:t>
            </a:r>
          </a:p>
          <a:p>
            <a:r>
              <a:rPr lang="el-GR" sz="1800" b="1" dirty="0" smtClean="0"/>
              <a:t>Ποτίζω με ποτιστήρι και όχι με λάστιχο.</a:t>
            </a:r>
          </a:p>
          <a:p>
            <a:r>
              <a:rPr lang="el-GR" sz="1800" b="1" dirty="0" smtClean="0"/>
              <a:t>Όχι σε υπερβολική χρήση της τουαλέτας. Μπορώ να μαζέψω νερό από αλλού π.χ. σε ένα κουβά όταν ξεπλένομαι στο ντους για να το χρησιμοποιήσω μετά.</a:t>
            </a:r>
          </a:p>
          <a:p>
            <a:r>
              <a:rPr lang="el-GR" sz="1800" b="1" dirty="0" smtClean="0"/>
              <a:t>Όταν σαπουνίζομαι κλείνω τις βρύσες στο μπάνιο και στο νιπτήρα.</a:t>
            </a:r>
          </a:p>
          <a:p>
            <a:r>
              <a:rPr lang="el-GR" sz="1800" b="1" dirty="0" smtClean="0"/>
              <a:t>Γεμίζω το πλυντήριο των πιάτων και ρούχων πριν τα λειτουργήσω. Αν δεν έχω πλυντήριο πιάτων κλείνω τη βρύση όταν σαπουνίζω τα πιάτα.</a:t>
            </a:r>
          </a:p>
          <a:p>
            <a:r>
              <a:rPr lang="el-GR" sz="1800" b="1" dirty="0" smtClean="0"/>
              <a:t>Ποτέ δεν αφήνω τη βρύση ανοιχτή όταν πλένω τα δόντια μου. Χρησιμοποιώ ένα ποτήρι νερό για το ξέβγαλμα.</a:t>
            </a:r>
          </a:p>
          <a:p>
            <a:r>
              <a:rPr lang="el-GR" sz="1800" b="1" dirty="0" smtClean="0"/>
              <a:t>Πλένω το αυτοκίνητο με κουβά και όχι με λάστιχο.</a:t>
            </a:r>
          </a:p>
          <a:p>
            <a:r>
              <a:rPr lang="el-GR" sz="1800" b="1" dirty="0" smtClean="0"/>
              <a:t>Ελέγχω το μετρητή νερού για τυχόν απώλειες. Αν αυτός συνεχίζει να μετρά, όταν όλες οι βρύσες είναι κλειστές, τότε υπάρχει απώλεια νερού.</a:t>
            </a:r>
          </a:p>
          <a:p>
            <a:r>
              <a:rPr lang="el-GR" sz="1800" b="1" dirty="0" smtClean="0"/>
              <a:t>Σφουγγαρίζω τις βεράντες και τα μπαλκόνια με σφουγγαρίστρα και ποτέ με λάστιχο.</a:t>
            </a:r>
          </a:p>
          <a:p>
            <a:r>
              <a:rPr lang="el-GR" sz="1800" b="1" dirty="0" smtClean="0"/>
              <a:t>Πλένω τα λαχανικά και τα φρούτα σε πλαστική λεκάνη. Όταν τελειώσω μπορώ με το νερό να ποτίσω τα φυτά.</a:t>
            </a:r>
          </a:p>
          <a:p>
            <a:endParaRPr lang="el-G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latin typeface="Segoe Print" pitchFamily="2" charset="0"/>
              </a:rPr>
              <a:t>Η σημασία του νερού στη ζωή μας...(1)</a:t>
            </a:r>
            <a:endParaRPr lang="el-GR" sz="2800" b="1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2"/>
          </a:xfrm>
        </p:spPr>
        <p:txBody>
          <a:bodyPr>
            <a:noAutofit/>
          </a:bodyPr>
          <a:lstStyle/>
          <a:p>
            <a:pPr algn="ctr"/>
            <a:r>
              <a:rPr lang="el-GR" sz="2800" u="sng" dirty="0" smtClean="0"/>
              <a:t>Χρήση του νερού</a:t>
            </a:r>
          </a:p>
          <a:p>
            <a:pPr algn="ctr"/>
            <a:r>
              <a:rPr lang="el-GR" sz="2800" u="sng" dirty="0" smtClean="0"/>
              <a:t>μ</a:t>
            </a:r>
            <a:r>
              <a:rPr lang="el-GR" sz="2800" u="sng" dirty="0" smtClean="0">
                <a:solidFill>
                  <a:schemeClr val="tx1"/>
                </a:solidFill>
              </a:rPr>
              <a:t>έσα στο σπίτι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Πλύσιμο σώματος</a:t>
            </a:r>
          </a:p>
          <a:p>
            <a:r>
              <a:rPr lang="el-GR" dirty="0" smtClean="0"/>
              <a:t>Πλύσιμο ρούχων</a:t>
            </a:r>
          </a:p>
          <a:p>
            <a:r>
              <a:rPr lang="el-GR" dirty="0" smtClean="0"/>
              <a:t>Πλύσιμο φαγητού</a:t>
            </a:r>
          </a:p>
          <a:p>
            <a:r>
              <a:rPr lang="el-GR" dirty="0" smtClean="0"/>
              <a:t>Πλύσιμο χεριών</a:t>
            </a:r>
          </a:p>
          <a:p>
            <a:r>
              <a:rPr lang="el-GR" dirty="0" smtClean="0"/>
              <a:t>Πλύσιμο πιάτων</a:t>
            </a:r>
          </a:p>
          <a:p>
            <a:r>
              <a:rPr lang="el-GR" dirty="0" smtClean="0"/>
              <a:t>Πότισμα κήπου</a:t>
            </a:r>
          </a:p>
          <a:p>
            <a:r>
              <a:rPr lang="el-GR" dirty="0" smtClean="0"/>
              <a:t>Πλύσιμο αυτοκινήτου</a:t>
            </a:r>
          </a:p>
          <a:p>
            <a:r>
              <a:rPr lang="el-GR" dirty="0" smtClean="0"/>
              <a:t>Πλύσιμο δοντιών</a:t>
            </a:r>
          </a:p>
          <a:p>
            <a:r>
              <a:rPr lang="el-GR" dirty="0" smtClean="0"/>
              <a:t>Κατασκευή φαγητού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53610"/>
            <a:ext cx="4041775" cy="1021265"/>
          </a:xfrm>
        </p:spPr>
        <p:txBody>
          <a:bodyPr>
            <a:noAutofit/>
          </a:bodyPr>
          <a:lstStyle/>
          <a:p>
            <a:pPr algn="ctr"/>
            <a:r>
              <a:rPr lang="el-GR" sz="2800" u="sng" dirty="0" smtClean="0"/>
              <a:t>Χρήση του νερού</a:t>
            </a:r>
          </a:p>
          <a:p>
            <a:pPr algn="ctr"/>
            <a:r>
              <a:rPr lang="el-GR" sz="2800" u="sng" dirty="0" smtClean="0"/>
              <a:t>έξω από το σπίτι</a:t>
            </a:r>
            <a:endParaRPr lang="el-GR" sz="28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Χτίσιμο σπιτιών</a:t>
            </a:r>
          </a:p>
          <a:p>
            <a:r>
              <a:rPr lang="el-GR" dirty="0" smtClean="0"/>
              <a:t>Χτίσιμο πολυκατοικιών </a:t>
            </a:r>
          </a:p>
          <a:p>
            <a:r>
              <a:rPr lang="el-GR" dirty="0" smtClean="0"/>
              <a:t>Κατασκευή δρόμων </a:t>
            </a:r>
          </a:p>
          <a:p>
            <a:r>
              <a:rPr lang="el-GR" dirty="0" smtClean="0"/>
              <a:t>Άρδευση καλλιεργειών</a:t>
            </a:r>
          </a:p>
          <a:p>
            <a:r>
              <a:rPr lang="el-GR" dirty="0" smtClean="0"/>
              <a:t>Παραγωγή ενέργειας</a:t>
            </a:r>
          </a:p>
          <a:p>
            <a:r>
              <a:rPr lang="el-GR" dirty="0" smtClean="0"/>
              <a:t>Χρήση σε εργοστάσια για επεξεργασία προϊόντων &amp; λειτουργία μηχανημάτων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latin typeface="Segoe Print" pitchFamily="2" charset="0"/>
              </a:rPr>
              <a:t>Η σημασία του νερού στη ζωή μας... (2)</a:t>
            </a:r>
            <a:endParaRPr lang="el-GR" sz="2800" b="1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>
                <a:solidFill>
                  <a:schemeClr val="tx1"/>
                </a:solidFill>
              </a:rPr>
              <a:t>Το νερό δίνει ζωή.</a:t>
            </a:r>
          </a:p>
          <a:p>
            <a:pPr algn="just"/>
            <a:r>
              <a:rPr lang="el-GR" dirty="0" smtClean="0"/>
              <a:t>Το νερό ικανοποιεί πολλές ανάγκες του ανθρώπου (ύδρευση, άρδευση, καθαριότητα κλπ.)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Το νερό βοηθά στην παραγωγή αγροτικών προϊόντων και στην ανάπτυξη της οικονομίας.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Segoe Print" pitchFamily="2" charset="0"/>
              </a:rPr>
              <a:t>Πώς εξασφαλίζουμε το νερό...</a:t>
            </a:r>
            <a:endParaRPr lang="el-G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Segoe Print" pitchFamily="2" charset="0"/>
              </a:rPr>
              <a:t>Η εξασφάλιση του νερού...</a:t>
            </a:r>
            <a:endParaRPr lang="el-GR" b="1" dirty="0">
              <a:latin typeface="Segoe Print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 παλαιότερα χρόνια...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Άντληση από τα επιφανειακά νερά (ποτάμια, λίμνες, πηγές).</a:t>
            </a:r>
          </a:p>
          <a:p>
            <a:r>
              <a:rPr lang="el-GR" dirty="0" smtClean="0"/>
              <a:t>Άντληση από πηγάδια με το αλακάτι ή με κουβά.</a:t>
            </a:r>
          </a:p>
          <a:p>
            <a:r>
              <a:rPr lang="el-GR" dirty="0" smtClean="0"/>
              <a:t>Μεταφορά νερού με κούζες ή αυλάκια φτιαγμένα από πέτρες ή πήλινους σωλήνες. </a:t>
            </a:r>
          </a:p>
          <a:p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Σήμερα...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Αντληση από γεωτρήσεις με ειδικά μηχανήματα</a:t>
            </a:r>
          </a:p>
          <a:p>
            <a:r>
              <a:rPr lang="el-GR" dirty="0" smtClean="0"/>
              <a:t>Προμήθεια νερού από φράγματα.</a:t>
            </a:r>
          </a:p>
          <a:p>
            <a:r>
              <a:rPr lang="el-GR" dirty="0" smtClean="0"/>
              <a:t>Προμήθεια νερού από φυσικές πηγές.</a:t>
            </a:r>
          </a:p>
          <a:p>
            <a:r>
              <a:rPr lang="el-GR" dirty="0" smtClean="0"/>
              <a:t>Παροχή νερού νερού μέσω συστήματος σωλήνων που φθάνει στα σπίτια μας για ύδρευση ή στα χωράφια για άρδευση.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>
                <a:latin typeface="Segoe Print" pitchFamily="2" charset="0"/>
              </a:rPr>
              <a:t>Οι ποτάμοι της Κύπρου</a:t>
            </a:r>
            <a:endParaRPr lang="el-GR" sz="3200" dirty="0">
              <a:latin typeface="Segoe Print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400" u="sng" dirty="0" smtClean="0"/>
              <a:t>Χαρακτηριστικά </a:t>
            </a:r>
          </a:p>
          <a:p>
            <a:pPr algn="ctr">
              <a:buNone/>
            </a:pPr>
            <a:r>
              <a:rPr lang="el-GR" sz="2400" u="sng" dirty="0" smtClean="0"/>
              <a:t>των ποτάμων της Κύπρου</a:t>
            </a:r>
          </a:p>
          <a:p>
            <a:pPr algn="just"/>
            <a:r>
              <a:rPr lang="el-GR" sz="2400" dirty="0" smtClean="0"/>
              <a:t>Είναι χείμαρροι, δηλαδή έχουν νερό μόνο όταν βρέχει.</a:t>
            </a:r>
          </a:p>
          <a:p>
            <a:pPr algn="just"/>
            <a:r>
              <a:rPr lang="el-GR" sz="2400" dirty="0" smtClean="0"/>
              <a:t>Η ροή του νερού είναι σημαντική καιορμητική την περίοδο των βροχών και των χιονιών.</a:t>
            </a:r>
          </a:p>
          <a:p>
            <a:pPr algn="just"/>
            <a:r>
              <a:rPr lang="el-GR" sz="2400" dirty="0" smtClean="0"/>
              <a:t>Η ροή του νερού είναι μειώνεται και συνήθως σταματά την περίοδο της ξηρασίας.</a:t>
            </a:r>
          </a:p>
          <a:p>
            <a:pPr algn="just"/>
            <a:r>
              <a:rPr lang="el-GR" sz="2400" dirty="0" smtClean="0"/>
              <a:t>Η κοίτη των ποταμών δεν έχει ούτε μεγάλο πλάτος ούτε μεγάλο βάθος.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57158" y="1435100"/>
            <a:ext cx="3214710" cy="4691063"/>
          </a:xfrm>
        </p:spPr>
        <p:txBody>
          <a:bodyPr>
            <a:normAutofit/>
          </a:bodyPr>
          <a:lstStyle/>
          <a:p>
            <a:pPr algn="just"/>
            <a:r>
              <a:rPr lang="el-GR" sz="1800" b="1" u="sng" dirty="0" smtClean="0"/>
              <a:t>Δημιουργία ποταμών: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dirty="0" smtClean="0"/>
              <a:t>  το νερό της βροχής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dirty="0" smtClean="0"/>
              <a:t>  το νερό των πηγών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dirty="0" smtClean="0"/>
              <a:t>  το νερό που προέρχεται από το λιώσιμο των χιονιών</a:t>
            </a:r>
          </a:p>
          <a:p>
            <a:pPr algn="just"/>
            <a:r>
              <a:rPr lang="el-GR" sz="1800" b="1" u="sng" dirty="0" smtClean="0"/>
              <a:t>Πηγή</a:t>
            </a:r>
            <a:r>
              <a:rPr lang="el-GR" sz="1800" dirty="0" smtClean="0"/>
              <a:t> ενός ποταμού είναι το μέρος από όπου αρχίζει ο ποταμός.</a:t>
            </a:r>
          </a:p>
          <a:p>
            <a:pPr algn="just"/>
            <a:r>
              <a:rPr lang="el-GR" sz="1800" b="1" u="sng" dirty="0" smtClean="0"/>
              <a:t>Εκβολή</a:t>
            </a:r>
            <a:r>
              <a:rPr lang="el-GR" sz="1800" dirty="0" smtClean="0"/>
              <a:t> ενός ποταμού είναι το μέρος όπου χύνει τα νερά του στη θάλασσα. </a:t>
            </a:r>
          </a:p>
          <a:p>
            <a:pPr algn="just"/>
            <a:r>
              <a:rPr lang="el-GR" sz="1800" b="1" u="sng" dirty="0" smtClean="0"/>
              <a:t>Ποταμοί της Κύπρου:</a:t>
            </a:r>
          </a:p>
          <a:p>
            <a:pPr algn="just"/>
            <a:r>
              <a:rPr lang="el-GR" sz="1800" dirty="0" smtClean="0"/>
              <a:t>Πεδιαίος (Πηδιάς), Γιαλιάς (Ιδαλίας), Κούρης, Διαρίζος, Σερράχης , Γαρύλλης, Χαποτάμι</a:t>
            </a:r>
            <a:endParaRPr lang="el-GR" sz="1800" b="1" u="sng" dirty="0" smtClean="0"/>
          </a:p>
          <a:p>
            <a:pPr algn="just"/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atin typeface="Segoe Print" pitchFamily="2" charset="0"/>
              </a:rPr>
              <a:t>Το υδατικό πρόβλημα της Κύπρου</a:t>
            </a:r>
            <a:br>
              <a:rPr lang="el-GR" sz="3200" b="1" dirty="0" smtClean="0">
                <a:latin typeface="Segoe Print" pitchFamily="2" charset="0"/>
              </a:rPr>
            </a:br>
            <a:r>
              <a:rPr lang="el-GR" sz="3200" b="1" dirty="0" smtClean="0">
                <a:latin typeface="Segoe Print" pitchFamily="2" charset="0"/>
              </a:rPr>
              <a:t>Οι λόγοι...</a:t>
            </a:r>
            <a:endParaRPr lang="el-GR" sz="3200" b="1" dirty="0">
              <a:latin typeface="Segoe Print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 algn="just"/>
            <a:r>
              <a:rPr lang="el-GR" dirty="0" smtClean="0"/>
              <a:t>Η χαμηλή βροχόπτωση.</a:t>
            </a:r>
          </a:p>
          <a:p>
            <a:pPr algn="just"/>
            <a:r>
              <a:rPr lang="el-GR" dirty="0" smtClean="0"/>
              <a:t>Η ψηλή θερμοκρασία η οποία προκαλεί μεγάλη εξάτμιση.</a:t>
            </a:r>
          </a:p>
          <a:p>
            <a:pPr algn="just"/>
            <a:r>
              <a:rPr lang="el-GR" dirty="0" smtClean="0"/>
              <a:t>Ο σύγχρονος τρόπος ζωής.</a:t>
            </a:r>
          </a:p>
          <a:p>
            <a:pPr algn="just"/>
            <a:r>
              <a:rPr lang="el-GR" dirty="0" smtClean="0"/>
              <a:t>Η αύξηση του τουρισμού.</a:t>
            </a:r>
          </a:p>
          <a:p>
            <a:pPr algn="just"/>
            <a:r>
              <a:rPr lang="el-GR" dirty="0" smtClean="0"/>
              <a:t>Η απώλεια υδάτινων πόρων λόγω της κατοχής μέρους της Κύπρου από τους Τούρκους.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15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latin typeface="Segoe Print" pitchFamily="2" charset="0"/>
                <a:ea typeface="SimHei" pitchFamily="49" charset="-122"/>
              </a:rPr>
              <a:t>Προσπάθειες για αντιμετώπιση του υδατικού προβλήματος (1α)</a:t>
            </a:r>
            <a:endParaRPr lang="el-GR" sz="3600" b="1" dirty="0">
              <a:latin typeface="Segoe Print" pitchFamily="2" charset="0"/>
              <a:ea typeface="SimHei" pitchFamily="49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u="sng" dirty="0" smtClean="0"/>
              <a:t>Τα μεγαλύτερα φράγματα της Κύπρου</a:t>
            </a:r>
            <a:endParaRPr lang="el-GR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Φράγμα του Κούρρη</a:t>
            </a:r>
          </a:p>
          <a:p>
            <a:r>
              <a:rPr lang="el-GR" dirty="0" smtClean="0"/>
              <a:t>Φράγμα του Ασπρόκρεμμου</a:t>
            </a:r>
          </a:p>
          <a:p>
            <a:r>
              <a:rPr lang="el-GR" dirty="0" smtClean="0"/>
              <a:t>Φράγμα της Ευρέτου</a:t>
            </a:r>
          </a:p>
          <a:p>
            <a:r>
              <a:rPr lang="el-GR" dirty="0" smtClean="0"/>
              <a:t>Φράγμα της Καλαβασού</a:t>
            </a:r>
          </a:p>
          <a:p>
            <a:r>
              <a:rPr lang="el-GR" dirty="0" smtClean="0"/>
              <a:t>Φράγμα του Διποτάμου</a:t>
            </a:r>
          </a:p>
          <a:p>
            <a:r>
              <a:rPr lang="el-GR" dirty="0" smtClean="0"/>
              <a:t>Φράγμα των Λευκάρων</a:t>
            </a:r>
          </a:p>
          <a:p>
            <a:r>
              <a:rPr lang="el-GR" dirty="0" smtClean="0"/>
              <a:t>Φράγμα της Γερμασόγειας</a:t>
            </a:r>
            <a:endParaRPr lang="el-GR" dirty="0"/>
          </a:p>
        </p:txBody>
      </p:sp>
      <p:pic>
        <p:nvPicPr>
          <p:cNvPr id="10" name="Content Placeholder 9" descr="99-Kouris_5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90019"/>
            <a:ext cx="4041775" cy="285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3438" y="5003816"/>
            <a:ext cx="4041775" cy="496886"/>
          </a:xfrm>
        </p:spPr>
        <p:txBody>
          <a:bodyPr/>
          <a:lstStyle/>
          <a:p>
            <a:pPr algn="r"/>
            <a:r>
              <a:rPr lang="el-GR" b="0" dirty="0" smtClean="0"/>
              <a:t>Το φράγμα του Κούρρη</a:t>
            </a:r>
            <a:endParaRPr lang="el-GR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26" y="-24"/>
          <a:ext cx="9163026" cy="6858024"/>
        </p:xfrm>
        <a:graphic>
          <a:graphicData uri="http://schemas.openxmlformats.org/presentationml/2006/ole">
            <p:oleObj spid="_x0000_s2050" name="Acrobat Document" r:id="rId3" imgW="10703880" imgH="7550280" progId="Acrobat.Document.11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786182" y="4786322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428860" y="5072074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785786" y="4000504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214810" y="4572008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071538" y="5143512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3786182" y="4286256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071802" y="5000636"/>
            <a:ext cx="428628" cy="42862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965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Οι Υδάτινοι Πόροι της Κύπρου</vt:lpstr>
      <vt:lpstr>Η σημασία του νερού στη ζωή μας...(1)</vt:lpstr>
      <vt:lpstr>Η σημασία του νερού στη ζωή μας... (2)</vt:lpstr>
      <vt:lpstr>Πώς εξασφαλίζουμε το νερό...</vt:lpstr>
      <vt:lpstr>Η εξασφάλιση του νερού...</vt:lpstr>
      <vt:lpstr>Οι ποτάμοι της Κύπρου</vt:lpstr>
      <vt:lpstr>Το υδατικό πρόβλημα της Κύπρου Οι λόγοι...</vt:lpstr>
      <vt:lpstr>Προσπάθειες για αντιμετώπιση του υδατικού προβλήματος (1α)</vt:lpstr>
      <vt:lpstr>Slide 9</vt:lpstr>
      <vt:lpstr>Προσπάθειες για αντιμετώπιση του υδατικού προβλήματος (1β)</vt:lpstr>
      <vt:lpstr>Προσπάθειες για αντιμετώπιση του υδατικού προβλήματος (2)</vt:lpstr>
      <vt:lpstr>Slide 12</vt:lpstr>
      <vt:lpstr>Προσπάθειες για αντιμετώπιση του υδατικού προβλήματος (3)</vt:lpstr>
      <vt:lpstr>Προσπάθειες για αντιμετώπιση του υδατικού προβλήματος (4)</vt:lpstr>
      <vt:lpstr>Slide 15</vt:lpstr>
      <vt:lpstr>Προσπάθειες για αντιμετώπιση του υδατικού προβλήματος (5)</vt:lpstr>
      <vt:lpstr>Slide 17</vt:lpstr>
      <vt:lpstr>Τρόποι Εξοικονόμησης Νερού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Υδάτινοι Πόροι της Κύπρου</dc:title>
  <dc:creator>Stelios</dc:creator>
  <cp:lastModifiedBy>e59695</cp:lastModifiedBy>
  <cp:revision>8</cp:revision>
  <dcterms:created xsi:type="dcterms:W3CDTF">2009-05-14T19:47:03Z</dcterms:created>
  <dcterms:modified xsi:type="dcterms:W3CDTF">2015-08-14T06:45:10Z</dcterms:modified>
</cp:coreProperties>
</file>